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1"/>
  </p:notesMasterIdLst>
  <p:handoutMasterIdLst>
    <p:handoutMasterId r:id="rId62"/>
  </p:handoutMasterIdLst>
  <p:sldIdLst>
    <p:sldId id="256" r:id="rId5"/>
    <p:sldId id="327" r:id="rId6"/>
    <p:sldId id="320" r:id="rId7"/>
    <p:sldId id="321" r:id="rId8"/>
    <p:sldId id="322" r:id="rId9"/>
    <p:sldId id="323" r:id="rId10"/>
    <p:sldId id="328" r:id="rId11"/>
    <p:sldId id="329" r:id="rId12"/>
    <p:sldId id="361" r:id="rId13"/>
    <p:sldId id="362" r:id="rId14"/>
    <p:sldId id="363" r:id="rId15"/>
    <p:sldId id="364" r:id="rId16"/>
    <p:sldId id="365" r:id="rId17"/>
    <p:sldId id="335" r:id="rId18"/>
    <p:sldId id="373" r:id="rId19"/>
    <p:sldId id="374" r:id="rId20"/>
    <p:sldId id="375" r:id="rId21"/>
    <p:sldId id="376" r:id="rId22"/>
    <p:sldId id="366" r:id="rId23"/>
    <p:sldId id="367" r:id="rId24"/>
    <p:sldId id="368" r:id="rId25"/>
    <p:sldId id="369" r:id="rId26"/>
    <p:sldId id="370" r:id="rId27"/>
    <p:sldId id="340" r:id="rId28"/>
    <p:sldId id="341" r:id="rId29"/>
    <p:sldId id="342" r:id="rId30"/>
    <p:sldId id="343" r:id="rId31"/>
    <p:sldId id="344" r:id="rId32"/>
    <p:sldId id="345" r:id="rId33"/>
    <p:sldId id="346" r:id="rId34"/>
    <p:sldId id="347" r:id="rId35"/>
    <p:sldId id="336" r:id="rId36"/>
    <p:sldId id="348" r:id="rId37"/>
    <p:sldId id="349" r:id="rId38"/>
    <p:sldId id="350" r:id="rId39"/>
    <p:sldId id="351" r:id="rId40"/>
    <p:sldId id="371" r:id="rId41"/>
    <p:sldId id="353" r:id="rId42"/>
    <p:sldId id="355" r:id="rId43"/>
    <p:sldId id="356" r:id="rId44"/>
    <p:sldId id="357" r:id="rId45"/>
    <p:sldId id="358" r:id="rId46"/>
    <p:sldId id="359" r:id="rId47"/>
    <p:sldId id="360" r:id="rId48"/>
    <p:sldId id="354" r:id="rId49"/>
    <p:sldId id="337" r:id="rId50"/>
    <p:sldId id="338" r:id="rId51"/>
    <p:sldId id="339" r:id="rId52"/>
    <p:sldId id="330" r:id="rId53"/>
    <p:sldId id="331" r:id="rId54"/>
    <p:sldId id="332" r:id="rId55"/>
    <p:sldId id="333" r:id="rId56"/>
    <p:sldId id="334" r:id="rId57"/>
    <p:sldId id="325" r:id="rId58"/>
    <p:sldId id="287" r:id="rId59"/>
    <p:sldId id="278" r:id="rId60"/>
  </p:sldIdLst>
  <p:sldSz cx="12192000" cy="6858000"/>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27"/>
            <p14:sldId id="320"/>
            <p14:sldId id="321"/>
            <p14:sldId id="322"/>
            <p14:sldId id="323"/>
            <p14:sldId id="328"/>
            <p14:sldId id="329"/>
            <p14:sldId id="361"/>
            <p14:sldId id="362"/>
            <p14:sldId id="363"/>
            <p14:sldId id="364"/>
            <p14:sldId id="365"/>
            <p14:sldId id="335"/>
            <p14:sldId id="373"/>
            <p14:sldId id="374"/>
            <p14:sldId id="375"/>
            <p14:sldId id="376"/>
            <p14:sldId id="366"/>
            <p14:sldId id="367"/>
            <p14:sldId id="368"/>
            <p14:sldId id="369"/>
            <p14:sldId id="370"/>
            <p14:sldId id="340"/>
            <p14:sldId id="341"/>
            <p14:sldId id="342"/>
            <p14:sldId id="343"/>
            <p14:sldId id="344"/>
            <p14:sldId id="345"/>
            <p14:sldId id="346"/>
            <p14:sldId id="347"/>
            <p14:sldId id="336"/>
            <p14:sldId id="348"/>
            <p14:sldId id="349"/>
            <p14:sldId id="350"/>
            <p14:sldId id="351"/>
            <p14:sldId id="371"/>
            <p14:sldId id="353"/>
            <p14:sldId id="355"/>
            <p14:sldId id="356"/>
            <p14:sldId id="357"/>
            <p14:sldId id="358"/>
            <p14:sldId id="359"/>
            <p14:sldId id="360"/>
            <p14:sldId id="354"/>
            <p14:sldId id="337"/>
            <p14:sldId id="338"/>
            <p14:sldId id="339"/>
            <p14:sldId id="330"/>
            <p14:sldId id="331"/>
            <p14:sldId id="332"/>
            <p14:sldId id="333"/>
            <p14:sldId id="334"/>
            <p14:sldId id="325"/>
            <p14:sldId id="287"/>
            <p14:sldId id="27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D9D4"/>
    <a:srgbClr val="2B7776"/>
    <a:srgbClr val="36121B"/>
    <a:srgbClr val="DBAB95"/>
    <a:srgbClr val="E9D5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08" autoAdjust="0"/>
    <p:restoredTop sz="96374" autoAdjust="0"/>
  </p:normalViewPr>
  <p:slideViewPr>
    <p:cSldViewPr snapToGrid="0">
      <p:cViewPr varScale="1">
        <p:scale>
          <a:sx n="110" d="100"/>
          <a:sy n="110" d="100"/>
        </p:scale>
        <p:origin x="780" y="96"/>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ata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ata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4" Type="http://schemas.openxmlformats.org/officeDocument/2006/relationships/image" Target="../media/image53.svg"/></Relationships>
</file>

<file path=ppt/diagrams/_rels/data6.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svg"/><Relationship Id="rId1" Type="http://schemas.openxmlformats.org/officeDocument/2006/relationships/image" Target="../media/image67.png"/><Relationship Id="rId6" Type="http://schemas.openxmlformats.org/officeDocument/2006/relationships/image" Target="../media/image72.svg"/><Relationship Id="rId5" Type="http://schemas.openxmlformats.org/officeDocument/2006/relationships/image" Target="../media/image7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s>
</file>

<file path=ppt/diagrams/_rels/data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77.png"/><Relationship Id="rId4" Type="http://schemas.openxmlformats.org/officeDocument/2006/relationships/image" Target="../media/image80.svg"/></Relationships>
</file>

<file path=ppt/diagrams/_rels/data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svg"/><Relationship Id="rId1" Type="http://schemas.openxmlformats.org/officeDocument/2006/relationships/image" Target="../media/image81.png"/><Relationship Id="rId4" Type="http://schemas.openxmlformats.org/officeDocument/2006/relationships/image" Target="../media/image84.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4" Type="http://schemas.openxmlformats.org/officeDocument/2006/relationships/image" Target="../media/image3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svg"/><Relationship Id="rId1" Type="http://schemas.openxmlformats.org/officeDocument/2006/relationships/image" Target="../media/image50.png"/><Relationship Id="rId4" Type="http://schemas.openxmlformats.org/officeDocument/2006/relationships/image" Target="../media/image53.svg"/></Relationships>
</file>

<file path=ppt/diagrams/_rels/drawing6.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svg"/><Relationship Id="rId1" Type="http://schemas.openxmlformats.org/officeDocument/2006/relationships/image" Target="../media/image67.png"/><Relationship Id="rId6" Type="http://schemas.openxmlformats.org/officeDocument/2006/relationships/image" Target="../media/image72.svg"/><Relationship Id="rId5" Type="http://schemas.openxmlformats.org/officeDocument/2006/relationships/image" Target="../media/image7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s>
</file>

<file path=ppt/diagrams/_rels/drawing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svg"/><Relationship Id="rId1" Type="http://schemas.openxmlformats.org/officeDocument/2006/relationships/image" Target="../media/image77.png"/><Relationship Id="rId4" Type="http://schemas.openxmlformats.org/officeDocument/2006/relationships/image" Target="../media/image80.svg"/></Relationships>
</file>

<file path=ppt/diagrams/_rels/drawing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svg"/><Relationship Id="rId1" Type="http://schemas.openxmlformats.org/officeDocument/2006/relationships/image" Target="../media/image81.png"/><Relationship Id="rId4" Type="http://schemas.openxmlformats.org/officeDocument/2006/relationships/image" Target="../media/image84.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51B25C-75A9-4EEC-A4C5-EB151FC0C9E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A7022CA-7517-422D-89C8-2666569FD92A}">
      <dgm:prSet/>
      <dgm:spPr/>
      <dgm:t>
        <a:bodyPr/>
        <a:lstStyle/>
        <a:p>
          <a:r>
            <a:rPr lang="da-DK" b="1" dirty="0"/>
            <a:t>Hvad er et CTS anlæg? </a:t>
          </a:r>
          <a:endParaRPr lang="en-US" dirty="0"/>
        </a:p>
      </dgm:t>
    </dgm:pt>
    <dgm:pt modelId="{743DBD2D-FB98-4A51-8C82-96494942CF3C}" type="parTrans" cxnId="{0BD5601A-04BD-47D9-8DB2-2CF28C0F78AC}">
      <dgm:prSet/>
      <dgm:spPr/>
      <dgm:t>
        <a:bodyPr/>
        <a:lstStyle/>
        <a:p>
          <a:endParaRPr lang="en-US"/>
        </a:p>
      </dgm:t>
    </dgm:pt>
    <dgm:pt modelId="{97534154-0CC5-4C14-A853-A31D5F8A0F08}" type="sibTrans" cxnId="{0BD5601A-04BD-47D9-8DB2-2CF28C0F78AC}">
      <dgm:prSet/>
      <dgm:spPr/>
      <dgm:t>
        <a:bodyPr/>
        <a:lstStyle/>
        <a:p>
          <a:endParaRPr lang="en-US"/>
        </a:p>
      </dgm:t>
    </dgm:pt>
    <dgm:pt modelId="{10A456BE-5699-44B1-87CE-6023D3E551D7}">
      <dgm:prSet/>
      <dgm:spPr/>
      <dgm:t>
        <a:bodyPr/>
        <a:lstStyle/>
        <a:p>
          <a:r>
            <a:rPr lang="da-DK"/>
            <a:t>CTS er en forkortelse af Central Tilstandskontrol og Styring.</a:t>
          </a:r>
          <a:endParaRPr lang="en-US"/>
        </a:p>
      </dgm:t>
    </dgm:pt>
    <dgm:pt modelId="{4F50136A-5D1A-4523-8E12-887A0448765F}" type="parTrans" cxnId="{8B9D8342-46F1-4FEA-844C-DF3C27FA7B3A}">
      <dgm:prSet/>
      <dgm:spPr/>
      <dgm:t>
        <a:bodyPr/>
        <a:lstStyle/>
        <a:p>
          <a:endParaRPr lang="en-US"/>
        </a:p>
      </dgm:t>
    </dgm:pt>
    <dgm:pt modelId="{BBE4216D-E07B-4E88-B67F-0A559F2182AF}" type="sibTrans" cxnId="{8B9D8342-46F1-4FEA-844C-DF3C27FA7B3A}">
      <dgm:prSet/>
      <dgm:spPr/>
      <dgm:t>
        <a:bodyPr/>
        <a:lstStyle/>
        <a:p>
          <a:endParaRPr lang="en-US"/>
        </a:p>
      </dgm:t>
    </dgm:pt>
    <dgm:pt modelId="{C41EABFD-FFF5-4D4B-A971-A50F962BB58F}">
      <dgm:prSet/>
      <dgm:spPr/>
      <dgm:t>
        <a:bodyPr/>
        <a:lstStyle/>
        <a:p>
          <a:r>
            <a:rPr lang="da-DK" dirty="0"/>
            <a:t>Meningen med et CTS‐anlæg er, at man kan være ét sted og herfra kontrollere og overvåge hvad der sker i mange rum og måske mange rum i flere bygninger.</a:t>
          </a:r>
          <a:endParaRPr lang="en-US" dirty="0"/>
        </a:p>
      </dgm:t>
    </dgm:pt>
    <dgm:pt modelId="{08E578C3-9209-46B5-B2D1-56A06F1716F8}" type="parTrans" cxnId="{51544AB8-C647-414F-8E19-CF0520C4E9A1}">
      <dgm:prSet/>
      <dgm:spPr/>
      <dgm:t>
        <a:bodyPr/>
        <a:lstStyle/>
        <a:p>
          <a:endParaRPr lang="en-US"/>
        </a:p>
      </dgm:t>
    </dgm:pt>
    <dgm:pt modelId="{8E370DA8-D398-4242-B426-37CCFB124768}" type="sibTrans" cxnId="{51544AB8-C647-414F-8E19-CF0520C4E9A1}">
      <dgm:prSet/>
      <dgm:spPr/>
      <dgm:t>
        <a:bodyPr/>
        <a:lstStyle/>
        <a:p>
          <a:endParaRPr lang="en-US"/>
        </a:p>
      </dgm:t>
    </dgm:pt>
    <dgm:pt modelId="{1B67A3F1-920E-4E2A-8EB5-A9098B703B94}">
      <dgm:prSet/>
      <dgm:spPr/>
      <dgm:t>
        <a:bodyPr/>
        <a:lstStyle/>
        <a:p>
          <a:r>
            <a:rPr lang="da-DK" dirty="0"/>
            <a:t>Det er komfort og energibesparelser i bygninger og opholdsrum det handler om. </a:t>
          </a:r>
          <a:endParaRPr lang="en-US" dirty="0"/>
        </a:p>
      </dgm:t>
    </dgm:pt>
    <dgm:pt modelId="{5BF04398-9BFB-4574-BA95-1829D72C4961}" type="parTrans" cxnId="{ECA66D07-15E1-444C-A8D3-0770917907D2}">
      <dgm:prSet/>
      <dgm:spPr/>
      <dgm:t>
        <a:bodyPr/>
        <a:lstStyle/>
        <a:p>
          <a:endParaRPr lang="en-US"/>
        </a:p>
      </dgm:t>
    </dgm:pt>
    <dgm:pt modelId="{C1D7F2E3-ADF7-4011-A21B-24CBE0A6363C}" type="sibTrans" cxnId="{ECA66D07-15E1-444C-A8D3-0770917907D2}">
      <dgm:prSet/>
      <dgm:spPr/>
      <dgm:t>
        <a:bodyPr/>
        <a:lstStyle/>
        <a:p>
          <a:endParaRPr lang="en-US"/>
        </a:p>
      </dgm:t>
    </dgm:pt>
    <dgm:pt modelId="{C8ADA34A-3D38-49F8-95B2-536477D0011D}" type="pres">
      <dgm:prSet presAssocID="{FA51B25C-75A9-4EEC-A4C5-EB151FC0C9EF}" presName="root" presStyleCnt="0">
        <dgm:presLayoutVars>
          <dgm:dir/>
          <dgm:resizeHandles val="exact"/>
        </dgm:presLayoutVars>
      </dgm:prSet>
      <dgm:spPr/>
    </dgm:pt>
    <dgm:pt modelId="{19CF86A9-292C-455E-9751-8A63EF4333FA}" type="pres">
      <dgm:prSet presAssocID="{BA7022CA-7517-422D-89C8-2666569FD92A}" presName="compNode" presStyleCnt="0"/>
      <dgm:spPr/>
    </dgm:pt>
    <dgm:pt modelId="{4D09DE4F-5CA3-4A01-AA0F-8A7EE23C69D8}" type="pres">
      <dgm:prSet presAssocID="{BA7022CA-7517-422D-89C8-2666569FD92A}" presName="bgRect" presStyleLbl="bgShp" presStyleIdx="0" presStyleCnt="4"/>
      <dgm:spPr/>
    </dgm:pt>
    <dgm:pt modelId="{3B582FC5-5D1D-46A3-838A-60F50D4B6E84}" type="pres">
      <dgm:prSet presAssocID="{BA7022CA-7517-422D-89C8-2666569FD92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0CB392B0-19D9-4551-A534-330A88FDA427}" type="pres">
      <dgm:prSet presAssocID="{BA7022CA-7517-422D-89C8-2666569FD92A}" presName="spaceRect" presStyleCnt="0"/>
      <dgm:spPr/>
    </dgm:pt>
    <dgm:pt modelId="{05504C62-4982-4CC0-9972-8F1840140D26}" type="pres">
      <dgm:prSet presAssocID="{BA7022CA-7517-422D-89C8-2666569FD92A}" presName="parTx" presStyleLbl="revTx" presStyleIdx="0" presStyleCnt="4">
        <dgm:presLayoutVars>
          <dgm:chMax val="0"/>
          <dgm:chPref val="0"/>
        </dgm:presLayoutVars>
      </dgm:prSet>
      <dgm:spPr/>
    </dgm:pt>
    <dgm:pt modelId="{CF512FD7-F505-4254-AC6A-9BE1A67AC54F}" type="pres">
      <dgm:prSet presAssocID="{97534154-0CC5-4C14-A853-A31D5F8A0F08}" presName="sibTrans" presStyleCnt="0"/>
      <dgm:spPr/>
    </dgm:pt>
    <dgm:pt modelId="{243E9183-CE40-426F-8B4E-F15E430CAC5B}" type="pres">
      <dgm:prSet presAssocID="{10A456BE-5699-44B1-87CE-6023D3E551D7}" presName="compNode" presStyleCnt="0"/>
      <dgm:spPr/>
    </dgm:pt>
    <dgm:pt modelId="{C68719CB-2136-4267-86FA-3BDDE2E7CBA7}" type="pres">
      <dgm:prSet presAssocID="{10A456BE-5699-44B1-87CE-6023D3E551D7}" presName="bgRect" presStyleLbl="bgShp" presStyleIdx="1" presStyleCnt="4"/>
      <dgm:spPr/>
    </dgm:pt>
    <dgm:pt modelId="{3D061CAD-1B34-4EA7-859A-3856EE0F8F6F}" type="pres">
      <dgm:prSet presAssocID="{10A456BE-5699-44B1-87CE-6023D3E551D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twork Diagram"/>
        </a:ext>
      </dgm:extLst>
    </dgm:pt>
    <dgm:pt modelId="{231EF3C4-7BD9-49C9-92F9-69BE2D228DF6}" type="pres">
      <dgm:prSet presAssocID="{10A456BE-5699-44B1-87CE-6023D3E551D7}" presName="spaceRect" presStyleCnt="0"/>
      <dgm:spPr/>
    </dgm:pt>
    <dgm:pt modelId="{077D01BA-7F3D-434C-8690-9593CA8A964D}" type="pres">
      <dgm:prSet presAssocID="{10A456BE-5699-44B1-87CE-6023D3E551D7}" presName="parTx" presStyleLbl="revTx" presStyleIdx="1" presStyleCnt="4">
        <dgm:presLayoutVars>
          <dgm:chMax val="0"/>
          <dgm:chPref val="0"/>
        </dgm:presLayoutVars>
      </dgm:prSet>
      <dgm:spPr/>
    </dgm:pt>
    <dgm:pt modelId="{90EDF305-B6CE-4C97-85F7-9EBC0F3466AD}" type="pres">
      <dgm:prSet presAssocID="{BBE4216D-E07B-4E88-B67F-0A559F2182AF}" presName="sibTrans" presStyleCnt="0"/>
      <dgm:spPr/>
    </dgm:pt>
    <dgm:pt modelId="{1EC27F3F-DFE4-482A-8FB6-0E9EE2645EE8}" type="pres">
      <dgm:prSet presAssocID="{C41EABFD-FFF5-4D4B-A971-A50F962BB58F}" presName="compNode" presStyleCnt="0"/>
      <dgm:spPr/>
    </dgm:pt>
    <dgm:pt modelId="{D9F1A455-5ED4-45D2-916B-9B89C107D85F}" type="pres">
      <dgm:prSet presAssocID="{C41EABFD-FFF5-4D4B-A971-A50F962BB58F}" presName="bgRect" presStyleLbl="bgShp" presStyleIdx="2" presStyleCnt="4"/>
      <dgm:spPr/>
    </dgm:pt>
    <dgm:pt modelId="{0A2615F7-367A-4F51-BDB0-F028D2544CD6}" type="pres">
      <dgm:prSet presAssocID="{C41EABFD-FFF5-4D4B-A971-A50F962BB58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kør"/>
        </a:ext>
      </dgm:extLst>
    </dgm:pt>
    <dgm:pt modelId="{20F28DB7-FF0E-4A1D-A7A0-43C8D8240054}" type="pres">
      <dgm:prSet presAssocID="{C41EABFD-FFF5-4D4B-A971-A50F962BB58F}" presName="spaceRect" presStyleCnt="0"/>
      <dgm:spPr/>
    </dgm:pt>
    <dgm:pt modelId="{5FAB73CD-730D-4E57-A96F-EC3BF7079CCD}" type="pres">
      <dgm:prSet presAssocID="{C41EABFD-FFF5-4D4B-A971-A50F962BB58F}" presName="parTx" presStyleLbl="revTx" presStyleIdx="2" presStyleCnt="4">
        <dgm:presLayoutVars>
          <dgm:chMax val="0"/>
          <dgm:chPref val="0"/>
        </dgm:presLayoutVars>
      </dgm:prSet>
      <dgm:spPr/>
    </dgm:pt>
    <dgm:pt modelId="{21DF1628-20D7-4AB6-AE24-1F2D57B8AD56}" type="pres">
      <dgm:prSet presAssocID="{8E370DA8-D398-4242-B426-37CCFB124768}" presName="sibTrans" presStyleCnt="0"/>
      <dgm:spPr/>
    </dgm:pt>
    <dgm:pt modelId="{12170782-778A-4062-8DEE-FD540BFE9C2D}" type="pres">
      <dgm:prSet presAssocID="{1B67A3F1-920E-4E2A-8EB5-A9098B703B94}" presName="compNode" presStyleCnt="0"/>
      <dgm:spPr/>
    </dgm:pt>
    <dgm:pt modelId="{F2886357-21EA-473E-9054-8F170390620C}" type="pres">
      <dgm:prSet presAssocID="{1B67A3F1-920E-4E2A-8EB5-A9098B703B94}" presName="bgRect" presStyleLbl="bgShp" presStyleIdx="3" presStyleCnt="4"/>
      <dgm:spPr/>
    </dgm:pt>
    <dgm:pt modelId="{8DC30F9E-DC3A-4951-9F4C-C8F7306E6F21}" type="pres">
      <dgm:prSet presAssocID="{1B67A3F1-920E-4E2A-8EB5-A9098B703B9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iosk"/>
        </a:ext>
      </dgm:extLst>
    </dgm:pt>
    <dgm:pt modelId="{F51A30E8-F37A-4EE9-A98C-A3A3871D98D7}" type="pres">
      <dgm:prSet presAssocID="{1B67A3F1-920E-4E2A-8EB5-A9098B703B94}" presName="spaceRect" presStyleCnt="0"/>
      <dgm:spPr/>
    </dgm:pt>
    <dgm:pt modelId="{7FC83CDD-8EA9-4153-982D-3283598A117D}" type="pres">
      <dgm:prSet presAssocID="{1B67A3F1-920E-4E2A-8EB5-A9098B703B94}" presName="parTx" presStyleLbl="revTx" presStyleIdx="3" presStyleCnt="4">
        <dgm:presLayoutVars>
          <dgm:chMax val="0"/>
          <dgm:chPref val="0"/>
        </dgm:presLayoutVars>
      </dgm:prSet>
      <dgm:spPr/>
    </dgm:pt>
  </dgm:ptLst>
  <dgm:cxnLst>
    <dgm:cxn modelId="{ECA66D07-15E1-444C-A8D3-0770917907D2}" srcId="{FA51B25C-75A9-4EEC-A4C5-EB151FC0C9EF}" destId="{1B67A3F1-920E-4E2A-8EB5-A9098B703B94}" srcOrd="3" destOrd="0" parTransId="{5BF04398-9BFB-4574-BA95-1829D72C4961}" sibTransId="{C1D7F2E3-ADF7-4011-A21B-24CBE0A6363C}"/>
    <dgm:cxn modelId="{0BD5601A-04BD-47D9-8DB2-2CF28C0F78AC}" srcId="{FA51B25C-75A9-4EEC-A4C5-EB151FC0C9EF}" destId="{BA7022CA-7517-422D-89C8-2666569FD92A}" srcOrd="0" destOrd="0" parTransId="{743DBD2D-FB98-4A51-8C82-96494942CF3C}" sibTransId="{97534154-0CC5-4C14-A853-A31D5F8A0F08}"/>
    <dgm:cxn modelId="{C96B4941-314B-406F-9D01-A0E4B137C795}" type="presOf" srcId="{BA7022CA-7517-422D-89C8-2666569FD92A}" destId="{05504C62-4982-4CC0-9972-8F1840140D26}" srcOrd="0" destOrd="0" presId="urn:microsoft.com/office/officeart/2018/2/layout/IconVerticalSolidList"/>
    <dgm:cxn modelId="{8B9D8342-46F1-4FEA-844C-DF3C27FA7B3A}" srcId="{FA51B25C-75A9-4EEC-A4C5-EB151FC0C9EF}" destId="{10A456BE-5699-44B1-87CE-6023D3E551D7}" srcOrd="1" destOrd="0" parTransId="{4F50136A-5D1A-4523-8E12-887A0448765F}" sibTransId="{BBE4216D-E07B-4E88-B67F-0A559F2182AF}"/>
    <dgm:cxn modelId="{9BB75D70-4DC5-4A6B-94FC-FEADF2141A1E}" type="presOf" srcId="{FA51B25C-75A9-4EEC-A4C5-EB151FC0C9EF}" destId="{C8ADA34A-3D38-49F8-95B2-536477D0011D}" srcOrd="0" destOrd="0" presId="urn:microsoft.com/office/officeart/2018/2/layout/IconVerticalSolidList"/>
    <dgm:cxn modelId="{FACB12AA-4685-4044-805E-2E1DC53148EA}" type="presOf" srcId="{C41EABFD-FFF5-4D4B-A971-A50F962BB58F}" destId="{5FAB73CD-730D-4E57-A96F-EC3BF7079CCD}" srcOrd="0" destOrd="0" presId="urn:microsoft.com/office/officeart/2018/2/layout/IconVerticalSolidList"/>
    <dgm:cxn modelId="{51544AB8-C647-414F-8E19-CF0520C4E9A1}" srcId="{FA51B25C-75A9-4EEC-A4C5-EB151FC0C9EF}" destId="{C41EABFD-FFF5-4D4B-A971-A50F962BB58F}" srcOrd="2" destOrd="0" parTransId="{08E578C3-9209-46B5-B2D1-56A06F1716F8}" sibTransId="{8E370DA8-D398-4242-B426-37CCFB124768}"/>
    <dgm:cxn modelId="{6CC778DD-15C4-44FD-8276-5BFE4FB10C63}" type="presOf" srcId="{1B67A3F1-920E-4E2A-8EB5-A9098B703B94}" destId="{7FC83CDD-8EA9-4153-982D-3283598A117D}" srcOrd="0" destOrd="0" presId="urn:microsoft.com/office/officeart/2018/2/layout/IconVerticalSolidList"/>
    <dgm:cxn modelId="{5FAC3AE8-5D9B-4843-885E-D4A6017B49DB}" type="presOf" srcId="{10A456BE-5699-44B1-87CE-6023D3E551D7}" destId="{077D01BA-7F3D-434C-8690-9593CA8A964D}" srcOrd="0" destOrd="0" presId="urn:microsoft.com/office/officeart/2018/2/layout/IconVerticalSolidList"/>
    <dgm:cxn modelId="{8AF7283B-69E5-4F98-BAB1-B74FC3C6A9D0}" type="presParOf" srcId="{C8ADA34A-3D38-49F8-95B2-536477D0011D}" destId="{19CF86A9-292C-455E-9751-8A63EF4333FA}" srcOrd="0" destOrd="0" presId="urn:microsoft.com/office/officeart/2018/2/layout/IconVerticalSolidList"/>
    <dgm:cxn modelId="{22993200-3DD9-4145-B4F4-F65E20580503}" type="presParOf" srcId="{19CF86A9-292C-455E-9751-8A63EF4333FA}" destId="{4D09DE4F-5CA3-4A01-AA0F-8A7EE23C69D8}" srcOrd="0" destOrd="0" presId="urn:microsoft.com/office/officeart/2018/2/layout/IconVerticalSolidList"/>
    <dgm:cxn modelId="{BDE51590-C370-43FC-8EB6-F562CED7CD35}" type="presParOf" srcId="{19CF86A9-292C-455E-9751-8A63EF4333FA}" destId="{3B582FC5-5D1D-46A3-838A-60F50D4B6E84}" srcOrd="1" destOrd="0" presId="urn:microsoft.com/office/officeart/2018/2/layout/IconVerticalSolidList"/>
    <dgm:cxn modelId="{8E726D38-A7CD-436F-B282-15488E6C2093}" type="presParOf" srcId="{19CF86A9-292C-455E-9751-8A63EF4333FA}" destId="{0CB392B0-19D9-4551-A534-330A88FDA427}" srcOrd="2" destOrd="0" presId="urn:microsoft.com/office/officeart/2018/2/layout/IconVerticalSolidList"/>
    <dgm:cxn modelId="{0AB45955-9158-4060-8FD3-CA9E29746AD9}" type="presParOf" srcId="{19CF86A9-292C-455E-9751-8A63EF4333FA}" destId="{05504C62-4982-4CC0-9972-8F1840140D26}" srcOrd="3" destOrd="0" presId="urn:microsoft.com/office/officeart/2018/2/layout/IconVerticalSolidList"/>
    <dgm:cxn modelId="{875743C3-AEC6-486E-A628-EBC3BEC41476}" type="presParOf" srcId="{C8ADA34A-3D38-49F8-95B2-536477D0011D}" destId="{CF512FD7-F505-4254-AC6A-9BE1A67AC54F}" srcOrd="1" destOrd="0" presId="urn:microsoft.com/office/officeart/2018/2/layout/IconVerticalSolidList"/>
    <dgm:cxn modelId="{A78A815C-2127-4A43-B93F-E172A7E0B896}" type="presParOf" srcId="{C8ADA34A-3D38-49F8-95B2-536477D0011D}" destId="{243E9183-CE40-426F-8B4E-F15E430CAC5B}" srcOrd="2" destOrd="0" presId="urn:microsoft.com/office/officeart/2018/2/layout/IconVerticalSolidList"/>
    <dgm:cxn modelId="{5040117A-B58D-4E94-969D-4B6A05D613AC}" type="presParOf" srcId="{243E9183-CE40-426F-8B4E-F15E430CAC5B}" destId="{C68719CB-2136-4267-86FA-3BDDE2E7CBA7}" srcOrd="0" destOrd="0" presId="urn:microsoft.com/office/officeart/2018/2/layout/IconVerticalSolidList"/>
    <dgm:cxn modelId="{6BA22E09-A471-42A4-ACC3-F881B4375AE2}" type="presParOf" srcId="{243E9183-CE40-426F-8B4E-F15E430CAC5B}" destId="{3D061CAD-1B34-4EA7-859A-3856EE0F8F6F}" srcOrd="1" destOrd="0" presId="urn:microsoft.com/office/officeart/2018/2/layout/IconVerticalSolidList"/>
    <dgm:cxn modelId="{9C741A1F-E61D-44C8-8F7F-A7F1074E9425}" type="presParOf" srcId="{243E9183-CE40-426F-8B4E-F15E430CAC5B}" destId="{231EF3C4-7BD9-49C9-92F9-69BE2D228DF6}" srcOrd="2" destOrd="0" presId="urn:microsoft.com/office/officeart/2018/2/layout/IconVerticalSolidList"/>
    <dgm:cxn modelId="{5C62FD71-C1B3-4CCE-ABCC-6524FCF94C6A}" type="presParOf" srcId="{243E9183-CE40-426F-8B4E-F15E430CAC5B}" destId="{077D01BA-7F3D-434C-8690-9593CA8A964D}" srcOrd="3" destOrd="0" presId="urn:microsoft.com/office/officeart/2018/2/layout/IconVerticalSolidList"/>
    <dgm:cxn modelId="{2BBA5671-3E54-46E5-93B3-4AE9248D9D88}" type="presParOf" srcId="{C8ADA34A-3D38-49F8-95B2-536477D0011D}" destId="{90EDF305-B6CE-4C97-85F7-9EBC0F3466AD}" srcOrd="3" destOrd="0" presId="urn:microsoft.com/office/officeart/2018/2/layout/IconVerticalSolidList"/>
    <dgm:cxn modelId="{7F310AEB-CC5C-4F0E-86D9-B737CAA3D646}" type="presParOf" srcId="{C8ADA34A-3D38-49F8-95B2-536477D0011D}" destId="{1EC27F3F-DFE4-482A-8FB6-0E9EE2645EE8}" srcOrd="4" destOrd="0" presId="urn:microsoft.com/office/officeart/2018/2/layout/IconVerticalSolidList"/>
    <dgm:cxn modelId="{2BDCC6CF-D35D-4A9C-AC0B-CC982A8A3E1C}" type="presParOf" srcId="{1EC27F3F-DFE4-482A-8FB6-0E9EE2645EE8}" destId="{D9F1A455-5ED4-45D2-916B-9B89C107D85F}" srcOrd="0" destOrd="0" presId="urn:microsoft.com/office/officeart/2018/2/layout/IconVerticalSolidList"/>
    <dgm:cxn modelId="{55468968-A032-4216-8017-69B8349CAFC8}" type="presParOf" srcId="{1EC27F3F-DFE4-482A-8FB6-0E9EE2645EE8}" destId="{0A2615F7-367A-4F51-BDB0-F028D2544CD6}" srcOrd="1" destOrd="0" presId="urn:microsoft.com/office/officeart/2018/2/layout/IconVerticalSolidList"/>
    <dgm:cxn modelId="{2A0C3F38-1F89-469E-96E3-3AB79AFC0926}" type="presParOf" srcId="{1EC27F3F-DFE4-482A-8FB6-0E9EE2645EE8}" destId="{20F28DB7-FF0E-4A1D-A7A0-43C8D8240054}" srcOrd="2" destOrd="0" presId="urn:microsoft.com/office/officeart/2018/2/layout/IconVerticalSolidList"/>
    <dgm:cxn modelId="{FAD2B460-5CA0-4164-B16B-5CF48850E1DF}" type="presParOf" srcId="{1EC27F3F-DFE4-482A-8FB6-0E9EE2645EE8}" destId="{5FAB73CD-730D-4E57-A96F-EC3BF7079CCD}" srcOrd="3" destOrd="0" presId="urn:microsoft.com/office/officeart/2018/2/layout/IconVerticalSolidList"/>
    <dgm:cxn modelId="{C9C4C508-1EB7-483E-ADE0-4D2EE5D2D5E2}" type="presParOf" srcId="{C8ADA34A-3D38-49F8-95B2-536477D0011D}" destId="{21DF1628-20D7-4AB6-AE24-1F2D57B8AD56}" srcOrd="5" destOrd="0" presId="urn:microsoft.com/office/officeart/2018/2/layout/IconVerticalSolidList"/>
    <dgm:cxn modelId="{2049B5E4-68AD-4C92-86B5-87937A081FF1}" type="presParOf" srcId="{C8ADA34A-3D38-49F8-95B2-536477D0011D}" destId="{12170782-778A-4062-8DEE-FD540BFE9C2D}" srcOrd="6" destOrd="0" presId="urn:microsoft.com/office/officeart/2018/2/layout/IconVerticalSolidList"/>
    <dgm:cxn modelId="{439CF238-289D-4713-A83D-B4302C33DB86}" type="presParOf" srcId="{12170782-778A-4062-8DEE-FD540BFE9C2D}" destId="{F2886357-21EA-473E-9054-8F170390620C}" srcOrd="0" destOrd="0" presId="urn:microsoft.com/office/officeart/2018/2/layout/IconVerticalSolidList"/>
    <dgm:cxn modelId="{74288B7C-EC58-44B5-BFE2-3EC845E7D300}" type="presParOf" srcId="{12170782-778A-4062-8DEE-FD540BFE9C2D}" destId="{8DC30F9E-DC3A-4951-9F4C-C8F7306E6F21}" srcOrd="1" destOrd="0" presId="urn:microsoft.com/office/officeart/2018/2/layout/IconVerticalSolidList"/>
    <dgm:cxn modelId="{75CC6E9F-BCB6-439D-9486-CAA64C12AB73}" type="presParOf" srcId="{12170782-778A-4062-8DEE-FD540BFE9C2D}" destId="{F51A30E8-F37A-4EE9-A98C-A3A3871D98D7}" srcOrd="2" destOrd="0" presId="urn:microsoft.com/office/officeart/2018/2/layout/IconVerticalSolidList"/>
    <dgm:cxn modelId="{5827FBF9-344F-4BF6-8F0D-1ABC7159DAF9}" type="presParOf" srcId="{12170782-778A-4062-8DEE-FD540BFE9C2D}" destId="{7FC83CDD-8EA9-4153-982D-3283598A117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C0A0DB-E37B-47B8-965C-E0409168FA9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57088B2-7DDF-4A72-8448-4CD61DCDD747}">
      <dgm:prSet/>
      <dgm:spPr/>
      <dgm:t>
        <a:bodyPr/>
        <a:lstStyle/>
        <a:p>
          <a:r>
            <a:rPr lang="da-DK"/>
            <a:t>Overvågningen og kontrol foregår i dag via en PC og ofte også via mobiltelefon.</a:t>
          </a:r>
          <a:endParaRPr lang="en-US"/>
        </a:p>
      </dgm:t>
    </dgm:pt>
    <dgm:pt modelId="{D1AD51EA-02FE-4A38-9BAE-6E0A46EC6616}" type="parTrans" cxnId="{D405BB66-895E-45EB-852D-EB8D8636E3F1}">
      <dgm:prSet/>
      <dgm:spPr/>
      <dgm:t>
        <a:bodyPr/>
        <a:lstStyle/>
        <a:p>
          <a:endParaRPr lang="en-US"/>
        </a:p>
      </dgm:t>
    </dgm:pt>
    <dgm:pt modelId="{9332A28A-98B7-4BD8-B29D-53239AF5D2FD}" type="sibTrans" cxnId="{D405BB66-895E-45EB-852D-EB8D8636E3F1}">
      <dgm:prSet/>
      <dgm:spPr/>
      <dgm:t>
        <a:bodyPr/>
        <a:lstStyle/>
        <a:p>
          <a:endParaRPr lang="en-US"/>
        </a:p>
      </dgm:t>
    </dgm:pt>
    <dgm:pt modelId="{66F79A7E-D850-434B-8959-322706367014}">
      <dgm:prSet/>
      <dgm:spPr/>
      <dgm:t>
        <a:bodyPr/>
        <a:lstStyle/>
        <a:p>
          <a:r>
            <a:rPr lang="da-DK"/>
            <a:t>Ældre anlæg er med en central styretavle med trykknapper er også et CTS system. </a:t>
          </a:r>
          <a:endParaRPr lang="en-US"/>
        </a:p>
      </dgm:t>
    </dgm:pt>
    <dgm:pt modelId="{6ECBF830-9237-4C76-B084-AFAFD3DEE22C}" type="parTrans" cxnId="{73FF0501-14BE-4235-9E93-65A5BC505A85}">
      <dgm:prSet/>
      <dgm:spPr/>
      <dgm:t>
        <a:bodyPr/>
        <a:lstStyle/>
        <a:p>
          <a:endParaRPr lang="en-US"/>
        </a:p>
      </dgm:t>
    </dgm:pt>
    <dgm:pt modelId="{48F4F83F-02BE-494F-92CD-7C2070BCE63C}" type="sibTrans" cxnId="{73FF0501-14BE-4235-9E93-65A5BC505A85}">
      <dgm:prSet/>
      <dgm:spPr/>
      <dgm:t>
        <a:bodyPr/>
        <a:lstStyle/>
        <a:p>
          <a:endParaRPr lang="en-US"/>
        </a:p>
      </dgm:t>
    </dgm:pt>
    <dgm:pt modelId="{F13A0ED0-575B-4527-870B-365A7D36EB3A}">
      <dgm:prSet/>
      <dgm:spPr/>
      <dgm:t>
        <a:bodyPr/>
        <a:lstStyle/>
        <a:p>
          <a:r>
            <a:rPr lang="da-DK" dirty="0"/>
            <a:t>Der er faktisk ikke nogen grænser for kontrol og overvågning i et CTS‐anlæg ‐ Det er typisk lys, varme, ventilation, adgangskontrol og tyverialarm, der er tilsluttet et fælles system.  </a:t>
          </a:r>
          <a:endParaRPr lang="en-US" dirty="0"/>
        </a:p>
      </dgm:t>
    </dgm:pt>
    <dgm:pt modelId="{CFC74AC6-893E-448D-9903-9D425A1D6E6A}" type="parTrans" cxnId="{E7777D00-33DC-439C-BDEF-BE6C788B3524}">
      <dgm:prSet/>
      <dgm:spPr/>
      <dgm:t>
        <a:bodyPr/>
        <a:lstStyle/>
        <a:p>
          <a:endParaRPr lang="en-US"/>
        </a:p>
      </dgm:t>
    </dgm:pt>
    <dgm:pt modelId="{0939BBEE-F2DA-4350-81DA-EDB4E89219A6}" type="sibTrans" cxnId="{E7777D00-33DC-439C-BDEF-BE6C788B3524}">
      <dgm:prSet/>
      <dgm:spPr/>
      <dgm:t>
        <a:bodyPr/>
        <a:lstStyle/>
        <a:p>
          <a:endParaRPr lang="en-US"/>
        </a:p>
      </dgm:t>
    </dgm:pt>
    <dgm:pt modelId="{4EDD4CCF-5BF1-40A1-8383-309BC38B97AC}" type="pres">
      <dgm:prSet presAssocID="{F8C0A0DB-E37B-47B8-965C-E0409168FA95}" presName="root" presStyleCnt="0">
        <dgm:presLayoutVars>
          <dgm:dir/>
          <dgm:resizeHandles val="exact"/>
        </dgm:presLayoutVars>
      </dgm:prSet>
      <dgm:spPr/>
    </dgm:pt>
    <dgm:pt modelId="{69E3745C-5EDE-49E0-9DBA-89A0A0E48DA9}" type="pres">
      <dgm:prSet presAssocID="{A57088B2-7DDF-4A72-8448-4CD61DCDD747}" presName="compNode" presStyleCnt="0"/>
      <dgm:spPr/>
    </dgm:pt>
    <dgm:pt modelId="{077E30FD-D3BE-46BB-8C02-7E983C27BEAD}" type="pres">
      <dgm:prSet presAssocID="{A57088B2-7DDF-4A72-8448-4CD61DCDD747}" presName="bgRect" presStyleLbl="bgShp" presStyleIdx="0" presStyleCnt="3"/>
      <dgm:spPr/>
    </dgm:pt>
    <dgm:pt modelId="{BFEC56D1-159D-41E1-B842-9607451E6CD8}" type="pres">
      <dgm:prSet presAssocID="{A57088B2-7DDF-4A72-8448-4CD61DCDD74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puter"/>
        </a:ext>
      </dgm:extLst>
    </dgm:pt>
    <dgm:pt modelId="{EE7722D4-958A-490B-96AD-395B3310ED2E}" type="pres">
      <dgm:prSet presAssocID="{A57088B2-7DDF-4A72-8448-4CD61DCDD747}" presName="spaceRect" presStyleCnt="0"/>
      <dgm:spPr/>
    </dgm:pt>
    <dgm:pt modelId="{398F495A-B643-4196-B7D9-11F122A85B3D}" type="pres">
      <dgm:prSet presAssocID="{A57088B2-7DDF-4A72-8448-4CD61DCDD747}" presName="parTx" presStyleLbl="revTx" presStyleIdx="0" presStyleCnt="3">
        <dgm:presLayoutVars>
          <dgm:chMax val="0"/>
          <dgm:chPref val="0"/>
        </dgm:presLayoutVars>
      </dgm:prSet>
      <dgm:spPr/>
    </dgm:pt>
    <dgm:pt modelId="{F66BFD82-1107-44BF-803C-CA7B2BDFA9A2}" type="pres">
      <dgm:prSet presAssocID="{9332A28A-98B7-4BD8-B29D-53239AF5D2FD}" presName="sibTrans" presStyleCnt="0"/>
      <dgm:spPr/>
    </dgm:pt>
    <dgm:pt modelId="{40CE8C06-BABB-4E12-AC22-2D612DF68D2F}" type="pres">
      <dgm:prSet presAssocID="{66F79A7E-D850-434B-8959-322706367014}" presName="compNode" presStyleCnt="0"/>
      <dgm:spPr/>
    </dgm:pt>
    <dgm:pt modelId="{50AE680E-A0F2-4A34-9F6A-2E9309ED1C5C}" type="pres">
      <dgm:prSet presAssocID="{66F79A7E-D850-434B-8959-322706367014}" presName="bgRect" presStyleLbl="bgShp" presStyleIdx="1" presStyleCnt="3"/>
      <dgm:spPr/>
    </dgm:pt>
    <dgm:pt modelId="{08E023CB-35DD-4F5D-9F56-EA219FE1F1CA}" type="pres">
      <dgm:prSet presAssocID="{66F79A7E-D850-434B-8959-32270636701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ne Decoration"/>
        </a:ext>
      </dgm:extLst>
    </dgm:pt>
    <dgm:pt modelId="{9D6C901B-5911-48ED-82F4-5CBEE1569827}" type="pres">
      <dgm:prSet presAssocID="{66F79A7E-D850-434B-8959-322706367014}" presName="spaceRect" presStyleCnt="0"/>
      <dgm:spPr/>
    </dgm:pt>
    <dgm:pt modelId="{599A73C6-389C-43C8-861A-ED6C2B15E07F}" type="pres">
      <dgm:prSet presAssocID="{66F79A7E-D850-434B-8959-322706367014}" presName="parTx" presStyleLbl="revTx" presStyleIdx="1" presStyleCnt="3">
        <dgm:presLayoutVars>
          <dgm:chMax val="0"/>
          <dgm:chPref val="0"/>
        </dgm:presLayoutVars>
      </dgm:prSet>
      <dgm:spPr/>
    </dgm:pt>
    <dgm:pt modelId="{BB0601A2-9D10-41EA-8401-296A6D5BB71B}" type="pres">
      <dgm:prSet presAssocID="{48F4F83F-02BE-494F-92CD-7C2070BCE63C}" presName="sibTrans" presStyleCnt="0"/>
      <dgm:spPr/>
    </dgm:pt>
    <dgm:pt modelId="{E3A065C5-1230-4EFF-B77A-60C8489C885F}" type="pres">
      <dgm:prSet presAssocID="{F13A0ED0-575B-4527-870B-365A7D36EB3A}" presName="compNode" presStyleCnt="0"/>
      <dgm:spPr/>
    </dgm:pt>
    <dgm:pt modelId="{C9B04405-7BDD-45BA-AD3A-E986233E4F5D}" type="pres">
      <dgm:prSet presAssocID="{F13A0ED0-575B-4527-870B-365A7D36EB3A}" presName="bgRect" presStyleLbl="bgShp" presStyleIdx="2" presStyleCnt="3"/>
      <dgm:spPr/>
    </dgm:pt>
    <dgm:pt modelId="{95E965BE-0C26-4B5A-8F64-7F0A84251C91}" type="pres">
      <dgm:prSet presAssocID="{F13A0ED0-575B-4527-870B-365A7D36EB3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ecurity Camera"/>
        </a:ext>
      </dgm:extLst>
    </dgm:pt>
    <dgm:pt modelId="{4004F04C-396A-40F9-883D-8AC05CF7C5AC}" type="pres">
      <dgm:prSet presAssocID="{F13A0ED0-575B-4527-870B-365A7D36EB3A}" presName="spaceRect" presStyleCnt="0"/>
      <dgm:spPr/>
    </dgm:pt>
    <dgm:pt modelId="{1BC1C596-453C-4C33-A952-AA81FCD330B1}" type="pres">
      <dgm:prSet presAssocID="{F13A0ED0-575B-4527-870B-365A7D36EB3A}" presName="parTx" presStyleLbl="revTx" presStyleIdx="2" presStyleCnt="3">
        <dgm:presLayoutVars>
          <dgm:chMax val="0"/>
          <dgm:chPref val="0"/>
        </dgm:presLayoutVars>
      </dgm:prSet>
      <dgm:spPr/>
    </dgm:pt>
  </dgm:ptLst>
  <dgm:cxnLst>
    <dgm:cxn modelId="{E7777D00-33DC-439C-BDEF-BE6C788B3524}" srcId="{F8C0A0DB-E37B-47B8-965C-E0409168FA95}" destId="{F13A0ED0-575B-4527-870B-365A7D36EB3A}" srcOrd="2" destOrd="0" parTransId="{CFC74AC6-893E-448D-9903-9D425A1D6E6A}" sibTransId="{0939BBEE-F2DA-4350-81DA-EDB4E89219A6}"/>
    <dgm:cxn modelId="{73FF0501-14BE-4235-9E93-65A5BC505A85}" srcId="{F8C0A0DB-E37B-47B8-965C-E0409168FA95}" destId="{66F79A7E-D850-434B-8959-322706367014}" srcOrd="1" destOrd="0" parTransId="{6ECBF830-9237-4C76-B084-AFAFD3DEE22C}" sibTransId="{48F4F83F-02BE-494F-92CD-7C2070BCE63C}"/>
    <dgm:cxn modelId="{EDC53E0D-55EC-4CB7-8866-D2389739D061}" type="presOf" srcId="{F13A0ED0-575B-4527-870B-365A7D36EB3A}" destId="{1BC1C596-453C-4C33-A952-AA81FCD330B1}" srcOrd="0" destOrd="0" presId="urn:microsoft.com/office/officeart/2018/2/layout/IconVerticalSolidList"/>
    <dgm:cxn modelId="{D72C7A32-5192-444D-8FF6-E6ED9CE892C1}" type="presOf" srcId="{F8C0A0DB-E37B-47B8-965C-E0409168FA95}" destId="{4EDD4CCF-5BF1-40A1-8383-309BC38B97AC}" srcOrd="0" destOrd="0" presId="urn:microsoft.com/office/officeart/2018/2/layout/IconVerticalSolidList"/>
    <dgm:cxn modelId="{D405BB66-895E-45EB-852D-EB8D8636E3F1}" srcId="{F8C0A0DB-E37B-47B8-965C-E0409168FA95}" destId="{A57088B2-7DDF-4A72-8448-4CD61DCDD747}" srcOrd="0" destOrd="0" parTransId="{D1AD51EA-02FE-4A38-9BAE-6E0A46EC6616}" sibTransId="{9332A28A-98B7-4BD8-B29D-53239AF5D2FD}"/>
    <dgm:cxn modelId="{C7B54570-7626-4F83-BF2F-C7DFED73BD45}" type="presOf" srcId="{A57088B2-7DDF-4A72-8448-4CD61DCDD747}" destId="{398F495A-B643-4196-B7D9-11F122A85B3D}" srcOrd="0" destOrd="0" presId="urn:microsoft.com/office/officeart/2018/2/layout/IconVerticalSolidList"/>
    <dgm:cxn modelId="{BD0FC850-0A9D-4F7D-8D80-93DDEF991DB9}" type="presOf" srcId="{66F79A7E-D850-434B-8959-322706367014}" destId="{599A73C6-389C-43C8-861A-ED6C2B15E07F}" srcOrd="0" destOrd="0" presId="urn:microsoft.com/office/officeart/2018/2/layout/IconVerticalSolidList"/>
    <dgm:cxn modelId="{AEAC6FA5-A1B7-4100-B631-0DDBDF09440A}" type="presParOf" srcId="{4EDD4CCF-5BF1-40A1-8383-309BC38B97AC}" destId="{69E3745C-5EDE-49E0-9DBA-89A0A0E48DA9}" srcOrd="0" destOrd="0" presId="urn:microsoft.com/office/officeart/2018/2/layout/IconVerticalSolidList"/>
    <dgm:cxn modelId="{FA3F69F5-3E80-438B-8542-859DFC6524D0}" type="presParOf" srcId="{69E3745C-5EDE-49E0-9DBA-89A0A0E48DA9}" destId="{077E30FD-D3BE-46BB-8C02-7E983C27BEAD}" srcOrd="0" destOrd="0" presId="urn:microsoft.com/office/officeart/2018/2/layout/IconVerticalSolidList"/>
    <dgm:cxn modelId="{59072EEF-00C8-4661-A2DE-24E60554C4E6}" type="presParOf" srcId="{69E3745C-5EDE-49E0-9DBA-89A0A0E48DA9}" destId="{BFEC56D1-159D-41E1-B842-9607451E6CD8}" srcOrd="1" destOrd="0" presId="urn:microsoft.com/office/officeart/2018/2/layout/IconVerticalSolidList"/>
    <dgm:cxn modelId="{23A074DF-6744-4395-B34F-9CC7463ED2A6}" type="presParOf" srcId="{69E3745C-5EDE-49E0-9DBA-89A0A0E48DA9}" destId="{EE7722D4-958A-490B-96AD-395B3310ED2E}" srcOrd="2" destOrd="0" presId="urn:microsoft.com/office/officeart/2018/2/layout/IconVerticalSolidList"/>
    <dgm:cxn modelId="{70001661-F2C8-4017-BA68-35E321B28630}" type="presParOf" srcId="{69E3745C-5EDE-49E0-9DBA-89A0A0E48DA9}" destId="{398F495A-B643-4196-B7D9-11F122A85B3D}" srcOrd="3" destOrd="0" presId="urn:microsoft.com/office/officeart/2018/2/layout/IconVerticalSolidList"/>
    <dgm:cxn modelId="{DE877631-04A2-44B9-B9A6-DC6D3B24CC32}" type="presParOf" srcId="{4EDD4CCF-5BF1-40A1-8383-309BC38B97AC}" destId="{F66BFD82-1107-44BF-803C-CA7B2BDFA9A2}" srcOrd="1" destOrd="0" presId="urn:microsoft.com/office/officeart/2018/2/layout/IconVerticalSolidList"/>
    <dgm:cxn modelId="{ED9A5316-1932-4C2D-BD15-229C3B2E651B}" type="presParOf" srcId="{4EDD4CCF-5BF1-40A1-8383-309BC38B97AC}" destId="{40CE8C06-BABB-4E12-AC22-2D612DF68D2F}" srcOrd="2" destOrd="0" presId="urn:microsoft.com/office/officeart/2018/2/layout/IconVerticalSolidList"/>
    <dgm:cxn modelId="{E2233131-E10D-42B9-99E1-DF89041B9A74}" type="presParOf" srcId="{40CE8C06-BABB-4E12-AC22-2D612DF68D2F}" destId="{50AE680E-A0F2-4A34-9F6A-2E9309ED1C5C}" srcOrd="0" destOrd="0" presId="urn:microsoft.com/office/officeart/2018/2/layout/IconVerticalSolidList"/>
    <dgm:cxn modelId="{E18DC930-BE3F-486D-9E17-A5A4314E0A92}" type="presParOf" srcId="{40CE8C06-BABB-4E12-AC22-2D612DF68D2F}" destId="{08E023CB-35DD-4F5D-9F56-EA219FE1F1CA}" srcOrd="1" destOrd="0" presId="urn:microsoft.com/office/officeart/2018/2/layout/IconVerticalSolidList"/>
    <dgm:cxn modelId="{8A074524-8C0F-46E6-8475-52E4EE53B211}" type="presParOf" srcId="{40CE8C06-BABB-4E12-AC22-2D612DF68D2F}" destId="{9D6C901B-5911-48ED-82F4-5CBEE1569827}" srcOrd="2" destOrd="0" presId="urn:microsoft.com/office/officeart/2018/2/layout/IconVerticalSolidList"/>
    <dgm:cxn modelId="{29AB0DC6-4F14-45D4-8BB2-B338580ECDEA}" type="presParOf" srcId="{40CE8C06-BABB-4E12-AC22-2D612DF68D2F}" destId="{599A73C6-389C-43C8-861A-ED6C2B15E07F}" srcOrd="3" destOrd="0" presId="urn:microsoft.com/office/officeart/2018/2/layout/IconVerticalSolidList"/>
    <dgm:cxn modelId="{34671F67-A6C1-4753-B1F0-C1E3AB560072}" type="presParOf" srcId="{4EDD4CCF-5BF1-40A1-8383-309BC38B97AC}" destId="{BB0601A2-9D10-41EA-8401-296A6D5BB71B}" srcOrd="3" destOrd="0" presId="urn:microsoft.com/office/officeart/2018/2/layout/IconVerticalSolidList"/>
    <dgm:cxn modelId="{B33CEB5C-9764-4739-9F4C-45E8F519A421}" type="presParOf" srcId="{4EDD4CCF-5BF1-40A1-8383-309BC38B97AC}" destId="{E3A065C5-1230-4EFF-B77A-60C8489C885F}" srcOrd="4" destOrd="0" presId="urn:microsoft.com/office/officeart/2018/2/layout/IconVerticalSolidList"/>
    <dgm:cxn modelId="{BDCA1583-2C0F-4ECB-9009-E9D0522770F0}" type="presParOf" srcId="{E3A065C5-1230-4EFF-B77A-60C8489C885F}" destId="{C9B04405-7BDD-45BA-AD3A-E986233E4F5D}" srcOrd="0" destOrd="0" presId="urn:microsoft.com/office/officeart/2018/2/layout/IconVerticalSolidList"/>
    <dgm:cxn modelId="{D9B43455-66FC-4351-B176-8B2AC2909991}" type="presParOf" srcId="{E3A065C5-1230-4EFF-B77A-60C8489C885F}" destId="{95E965BE-0C26-4B5A-8F64-7F0A84251C91}" srcOrd="1" destOrd="0" presId="urn:microsoft.com/office/officeart/2018/2/layout/IconVerticalSolidList"/>
    <dgm:cxn modelId="{60E670CB-1424-4E8D-B8C6-C6CC58254C68}" type="presParOf" srcId="{E3A065C5-1230-4EFF-B77A-60C8489C885F}" destId="{4004F04C-396A-40F9-883D-8AC05CF7C5AC}" srcOrd="2" destOrd="0" presId="urn:microsoft.com/office/officeart/2018/2/layout/IconVerticalSolidList"/>
    <dgm:cxn modelId="{0DF207E1-A829-4F52-8F98-83ABEFC191B6}" type="presParOf" srcId="{E3A065C5-1230-4EFF-B77A-60C8489C885F}" destId="{1BC1C596-453C-4C33-A952-AA81FCD330B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2B3BA6-A5FC-4C8E-BD05-D3E4C8FD5F4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D77A8E9-D336-4513-B852-EA64120B7F05}">
      <dgm:prSet custT="1"/>
      <dgm:spPr/>
      <dgm:t>
        <a:bodyPr/>
        <a:lstStyle/>
        <a:p>
          <a:pPr algn="l"/>
          <a:r>
            <a:rPr lang="da-DK" sz="1400" kern="1200" dirty="0"/>
            <a:t>For at automatikken kan virke må hvert enkelt lokale nødvendigvis være </a:t>
          </a:r>
          <a:r>
            <a:rPr lang="da-DK" sz="1400" kern="1200" dirty="0">
              <a:solidFill>
                <a:prstClr val="black">
                  <a:hueOff val="0"/>
                  <a:satOff val="0"/>
                  <a:lumOff val="0"/>
                  <a:alphaOff val="0"/>
                </a:prstClr>
              </a:solidFill>
              <a:latin typeface="Verdana"/>
              <a:ea typeface="+mn-ea"/>
              <a:cs typeface="+mn-cs"/>
            </a:rPr>
            <a:t>installeret med følere, der kan måle f.eks. om der er personer i rummet, temperatur, luftfugtighed, CO2, lysindfald fra vinduer, osv.</a:t>
          </a:r>
          <a:endParaRPr lang="en-US" sz="1400" kern="1200" dirty="0">
            <a:solidFill>
              <a:prstClr val="black">
                <a:hueOff val="0"/>
                <a:satOff val="0"/>
                <a:lumOff val="0"/>
                <a:alphaOff val="0"/>
              </a:prstClr>
            </a:solidFill>
            <a:latin typeface="Verdana"/>
            <a:ea typeface="+mn-ea"/>
            <a:cs typeface="+mn-cs"/>
          </a:endParaRPr>
        </a:p>
      </dgm:t>
    </dgm:pt>
    <dgm:pt modelId="{AAB72449-19BA-47DE-939F-5588551F3085}" type="parTrans" cxnId="{B1105CE4-7E2B-445C-B6FE-A1E9FD5301A9}">
      <dgm:prSet/>
      <dgm:spPr/>
      <dgm:t>
        <a:bodyPr/>
        <a:lstStyle/>
        <a:p>
          <a:endParaRPr lang="en-US"/>
        </a:p>
      </dgm:t>
    </dgm:pt>
    <dgm:pt modelId="{CBBF15E3-A749-4E09-978B-50CA07C94C02}" type="sibTrans" cxnId="{B1105CE4-7E2B-445C-B6FE-A1E9FD5301A9}">
      <dgm:prSet/>
      <dgm:spPr/>
      <dgm:t>
        <a:bodyPr/>
        <a:lstStyle/>
        <a:p>
          <a:endParaRPr lang="en-US"/>
        </a:p>
      </dgm:t>
    </dgm:pt>
    <dgm:pt modelId="{CD417E55-E9F4-4B1B-9FCB-3F3AC7455B59}">
      <dgm:prSet/>
      <dgm:spPr/>
      <dgm:t>
        <a:bodyPr/>
        <a:lstStyle/>
        <a:p>
          <a:r>
            <a:rPr lang="da-DK"/>
            <a:t>De skjulte installationer sørger for at justere f.eks. klimaforhold så komforten og økonomien kan opretholdes så optimalt som muligt. </a:t>
          </a:r>
          <a:endParaRPr lang="en-US"/>
        </a:p>
      </dgm:t>
    </dgm:pt>
    <dgm:pt modelId="{2A7061F1-D725-49A6-94F6-8B5EDFF2410A}" type="parTrans" cxnId="{D26DDCF2-EA49-4CE9-A889-D58A3FD1006F}">
      <dgm:prSet/>
      <dgm:spPr/>
      <dgm:t>
        <a:bodyPr/>
        <a:lstStyle/>
        <a:p>
          <a:endParaRPr lang="en-US"/>
        </a:p>
      </dgm:t>
    </dgm:pt>
    <dgm:pt modelId="{A37D9CF5-FCC2-40B3-848E-04C10639BBC0}" type="sibTrans" cxnId="{D26DDCF2-EA49-4CE9-A889-D58A3FD1006F}">
      <dgm:prSet/>
      <dgm:spPr/>
      <dgm:t>
        <a:bodyPr/>
        <a:lstStyle/>
        <a:p>
          <a:endParaRPr lang="en-US"/>
        </a:p>
      </dgm:t>
    </dgm:pt>
    <dgm:pt modelId="{2F043D0D-20EA-4420-A49A-78413FE46BEA}" type="pres">
      <dgm:prSet presAssocID="{312B3BA6-A5FC-4C8E-BD05-D3E4C8FD5F41}" presName="root" presStyleCnt="0">
        <dgm:presLayoutVars>
          <dgm:dir/>
          <dgm:resizeHandles val="exact"/>
        </dgm:presLayoutVars>
      </dgm:prSet>
      <dgm:spPr/>
    </dgm:pt>
    <dgm:pt modelId="{F04F5107-375B-4F97-92BF-6DD5DBB5E108}" type="pres">
      <dgm:prSet presAssocID="{9D77A8E9-D336-4513-B852-EA64120B7F05}" presName="compNode" presStyleCnt="0"/>
      <dgm:spPr/>
    </dgm:pt>
    <dgm:pt modelId="{8EDAD2E0-6522-4BF6-9ED4-462D1C963770}" type="pres">
      <dgm:prSet presAssocID="{9D77A8E9-D336-4513-B852-EA64120B7F05}" presName="bgRect" presStyleLbl="bgShp" presStyleIdx="0" presStyleCnt="2"/>
      <dgm:spPr/>
    </dgm:pt>
    <dgm:pt modelId="{77B59E50-A34C-4AA2-B5FA-6B4C8AFA8918}" type="pres">
      <dgm:prSet presAssocID="{9D77A8E9-D336-4513-B852-EA64120B7F05}"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åler med massiv udfyldning"/>
        </a:ext>
      </dgm:extLst>
    </dgm:pt>
    <dgm:pt modelId="{FB1D060B-D8CC-4CEE-B603-F4DA87FAFF57}" type="pres">
      <dgm:prSet presAssocID="{9D77A8E9-D336-4513-B852-EA64120B7F05}" presName="spaceRect" presStyleCnt="0"/>
      <dgm:spPr/>
    </dgm:pt>
    <dgm:pt modelId="{825E6B8F-CAC6-478B-96F2-2B6A9BAB600E}" type="pres">
      <dgm:prSet presAssocID="{9D77A8E9-D336-4513-B852-EA64120B7F05}" presName="parTx" presStyleLbl="revTx" presStyleIdx="0" presStyleCnt="2">
        <dgm:presLayoutVars>
          <dgm:chMax val="0"/>
          <dgm:chPref val="0"/>
        </dgm:presLayoutVars>
      </dgm:prSet>
      <dgm:spPr/>
    </dgm:pt>
    <dgm:pt modelId="{24DBE3DF-46FD-45EA-AF94-BB555B83B27F}" type="pres">
      <dgm:prSet presAssocID="{CBBF15E3-A749-4E09-978B-50CA07C94C02}" presName="sibTrans" presStyleCnt="0"/>
      <dgm:spPr/>
    </dgm:pt>
    <dgm:pt modelId="{9039DEB0-5FC8-49E9-BF81-09AE2504DAC0}" type="pres">
      <dgm:prSet presAssocID="{CD417E55-E9F4-4B1B-9FCB-3F3AC7455B59}" presName="compNode" presStyleCnt="0"/>
      <dgm:spPr/>
    </dgm:pt>
    <dgm:pt modelId="{67336200-FB58-4E1E-9E1B-21BE721654C7}" type="pres">
      <dgm:prSet presAssocID="{CD417E55-E9F4-4B1B-9FCB-3F3AC7455B59}" presName="bgRect" presStyleLbl="bgShp" presStyleIdx="1" presStyleCnt="2"/>
      <dgm:spPr/>
    </dgm:pt>
    <dgm:pt modelId="{D02DCD4E-EC59-4211-8E0F-82E6A9C18184}" type="pres">
      <dgm:prSet presAssocID="{CD417E55-E9F4-4B1B-9FCB-3F3AC7455B5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us"/>
        </a:ext>
      </dgm:extLst>
    </dgm:pt>
    <dgm:pt modelId="{B906C5DB-7771-4BCF-A1C1-09C4804CF973}" type="pres">
      <dgm:prSet presAssocID="{CD417E55-E9F4-4B1B-9FCB-3F3AC7455B59}" presName="spaceRect" presStyleCnt="0"/>
      <dgm:spPr/>
    </dgm:pt>
    <dgm:pt modelId="{D0B56BB6-E1BF-40AA-8F0C-222C71032052}" type="pres">
      <dgm:prSet presAssocID="{CD417E55-E9F4-4B1B-9FCB-3F3AC7455B59}" presName="parTx" presStyleLbl="revTx" presStyleIdx="1" presStyleCnt="2">
        <dgm:presLayoutVars>
          <dgm:chMax val="0"/>
          <dgm:chPref val="0"/>
        </dgm:presLayoutVars>
      </dgm:prSet>
      <dgm:spPr/>
    </dgm:pt>
  </dgm:ptLst>
  <dgm:cxnLst>
    <dgm:cxn modelId="{BB9F6932-79C8-4771-9A79-42AC8D65CBBD}" type="presOf" srcId="{312B3BA6-A5FC-4C8E-BD05-D3E4C8FD5F41}" destId="{2F043D0D-20EA-4420-A49A-78413FE46BEA}" srcOrd="0" destOrd="0" presId="urn:microsoft.com/office/officeart/2018/2/layout/IconVerticalSolidList"/>
    <dgm:cxn modelId="{81857C70-B8D3-4DDA-B9DE-3BDB0951F87E}" type="presOf" srcId="{CD417E55-E9F4-4B1B-9FCB-3F3AC7455B59}" destId="{D0B56BB6-E1BF-40AA-8F0C-222C71032052}" srcOrd="0" destOrd="0" presId="urn:microsoft.com/office/officeart/2018/2/layout/IconVerticalSolidList"/>
    <dgm:cxn modelId="{39F730A5-9F01-4047-96A1-26B1FD2C7CBC}" type="presOf" srcId="{9D77A8E9-D336-4513-B852-EA64120B7F05}" destId="{825E6B8F-CAC6-478B-96F2-2B6A9BAB600E}" srcOrd="0" destOrd="0" presId="urn:microsoft.com/office/officeart/2018/2/layout/IconVerticalSolidList"/>
    <dgm:cxn modelId="{B1105CE4-7E2B-445C-B6FE-A1E9FD5301A9}" srcId="{312B3BA6-A5FC-4C8E-BD05-D3E4C8FD5F41}" destId="{9D77A8E9-D336-4513-B852-EA64120B7F05}" srcOrd="0" destOrd="0" parTransId="{AAB72449-19BA-47DE-939F-5588551F3085}" sibTransId="{CBBF15E3-A749-4E09-978B-50CA07C94C02}"/>
    <dgm:cxn modelId="{D26DDCF2-EA49-4CE9-A889-D58A3FD1006F}" srcId="{312B3BA6-A5FC-4C8E-BD05-D3E4C8FD5F41}" destId="{CD417E55-E9F4-4B1B-9FCB-3F3AC7455B59}" srcOrd="1" destOrd="0" parTransId="{2A7061F1-D725-49A6-94F6-8B5EDFF2410A}" sibTransId="{A37D9CF5-FCC2-40B3-848E-04C10639BBC0}"/>
    <dgm:cxn modelId="{503D38DF-5441-4E13-A00D-A5B5EEDF4374}" type="presParOf" srcId="{2F043D0D-20EA-4420-A49A-78413FE46BEA}" destId="{F04F5107-375B-4F97-92BF-6DD5DBB5E108}" srcOrd="0" destOrd="0" presId="urn:microsoft.com/office/officeart/2018/2/layout/IconVerticalSolidList"/>
    <dgm:cxn modelId="{94553254-88CC-4547-B9F8-68271A684350}" type="presParOf" srcId="{F04F5107-375B-4F97-92BF-6DD5DBB5E108}" destId="{8EDAD2E0-6522-4BF6-9ED4-462D1C963770}" srcOrd="0" destOrd="0" presId="urn:microsoft.com/office/officeart/2018/2/layout/IconVerticalSolidList"/>
    <dgm:cxn modelId="{95337349-2E01-47AA-AF11-6D1482E22303}" type="presParOf" srcId="{F04F5107-375B-4F97-92BF-6DD5DBB5E108}" destId="{77B59E50-A34C-4AA2-B5FA-6B4C8AFA8918}" srcOrd="1" destOrd="0" presId="urn:microsoft.com/office/officeart/2018/2/layout/IconVerticalSolidList"/>
    <dgm:cxn modelId="{1198330A-3A98-4A9F-B01B-A848309EDA44}" type="presParOf" srcId="{F04F5107-375B-4F97-92BF-6DD5DBB5E108}" destId="{FB1D060B-D8CC-4CEE-B603-F4DA87FAFF57}" srcOrd="2" destOrd="0" presId="urn:microsoft.com/office/officeart/2018/2/layout/IconVerticalSolidList"/>
    <dgm:cxn modelId="{D07C33A0-5F8A-4BC6-AD2D-3B5BED209348}" type="presParOf" srcId="{F04F5107-375B-4F97-92BF-6DD5DBB5E108}" destId="{825E6B8F-CAC6-478B-96F2-2B6A9BAB600E}" srcOrd="3" destOrd="0" presId="urn:microsoft.com/office/officeart/2018/2/layout/IconVerticalSolidList"/>
    <dgm:cxn modelId="{1C24ACF2-5FE2-4B42-A8D1-0D5A8B2D5708}" type="presParOf" srcId="{2F043D0D-20EA-4420-A49A-78413FE46BEA}" destId="{24DBE3DF-46FD-45EA-AF94-BB555B83B27F}" srcOrd="1" destOrd="0" presId="urn:microsoft.com/office/officeart/2018/2/layout/IconVerticalSolidList"/>
    <dgm:cxn modelId="{26D95B33-6F41-454D-AD33-F8AD32715240}" type="presParOf" srcId="{2F043D0D-20EA-4420-A49A-78413FE46BEA}" destId="{9039DEB0-5FC8-49E9-BF81-09AE2504DAC0}" srcOrd="2" destOrd="0" presId="urn:microsoft.com/office/officeart/2018/2/layout/IconVerticalSolidList"/>
    <dgm:cxn modelId="{F2FBFF8F-500D-4C8A-B4C6-9641569749C3}" type="presParOf" srcId="{9039DEB0-5FC8-49E9-BF81-09AE2504DAC0}" destId="{67336200-FB58-4E1E-9E1B-21BE721654C7}" srcOrd="0" destOrd="0" presId="urn:microsoft.com/office/officeart/2018/2/layout/IconVerticalSolidList"/>
    <dgm:cxn modelId="{E4205098-EA8F-42F9-8A0F-062ED096DC28}" type="presParOf" srcId="{9039DEB0-5FC8-49E9-BF81-09AE2504DAC0}" destId="{D02DCD4E-EC59-4211-8E0F-82E6A9C18184}" srcOrd="1" destOrd="0" presId="urn:microsoft.com/office/officeart/2018/2/layout/IconVerticalSolidList"/>
    <dgm:cxn modelId="{F2266D35-4CD7-4F71-BEDB-3C68F691ABC6}" type="presParOf" srcId="{9039DEB0-5FC8-49E9-BF81-09AE2504DAC0}" destId="{B906C5DB-7771-4BCF-A1C1-09C4804CF973}" srcOrd="2" destOrd="0" presId="urn:microsoft.com/office/officeart/2018/2/layout/IconVerticalSolidList"/>
    <dgm:cxn modelId="{3C185394-2832-4C1C-8950-6AC382DCE8B0}" type="presParOf" srcId="{9039DEB0-5FC8-49E9-BF81-09AE2504DAC0}" destId="{D0B56BB6-E1BF-40AA-8F0C-222C7103205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ADB57B-7977-41AC-AAF5-00027D99D5B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4EC5F92-49BF-433C-B571-55177812FFFE}">
      <dgm:prSet/>
      <dgm:spPr/>
      <dgm:t>
        <a:bodyPr/>
        <a:lstStyle/>
        <a:p>
          <a:r>
            <a:rPr lang="da-DK"/>
            <a:t>Kedler med stort vandindhold I anlæg med gas- og oliefyrede kedler med stort vandindhold påbygges en shunt og en motorstyret trevejsventil, som styres af vejrkompenseringsanlægget. </a:t>
          </a:r>
          <a:endParaRPr lang="en-US"/>
        </a:p>
      </dgm:t>
    </dgm:pt>
    <dgm:pt modelId="{E15F6669-2C5B-47DC-99BA-D3245D0BF8F3}" type="parTrans" cxnId="{393E73D4-520A-4D5D-ACE1-255827204525}">
      <dgm:prSet/>
      <dgm:spPr/>
      <dgm:t>
        <a:bodyPr/>
        <a:lstStyle/>
        <a:p>
          <a:endParaRPr lang="en-US"/>
        </a:p>
      </dgm:t>
    </dgm:pt>
    <dgm:pt modelId="{2ED38541-49A6-41BC-AF6F-9D3015DE2BAB}" type="sibTrans" cxnId="{393E73D4-520A-4D5D-ACE1-255827204525}">
      <dgm:prSet/>
      <dgm:spPr/>
      <dgm:t>
        <a:bodyPr/>
        <a:lstStyle/>
        <a:p>
          <a:endParaRPr lang="en-US"/>
        </a:p>
      </dgm:t>
    </dgm:pt>
    <dgm:pt modelId="{7391600A-6C9E-4DDD-ADC1-B9B815BADB68}">
      <dgm:prSet/>
      <dgm:spPr/>
      <dgm:t>
        <a:bodyPr/>
        <a:lstStyle/>
        <a:p>
          <a:r>
            <a:rPr lang="da-DK"/>
            <a:t>På de fleste anlæg er shunt, trevejsventil og vejrkompenseringsanlægget dog allerede installeret.</a:t>
          </a:r>
          <a:endParaRPr lang="en-US"/>
        </a:p>
      </dgm:t>
    </dgm:pt>
    <dgm:pt modelId="{4DD1951A-940B-4EB5-A98B-269664C9C9FE}" type="parTrans" cxnId="{EEC7A3FF-4034-4F46-A732-0562D3F8EB7B}">
      <dgm:prSet/>
      <dgm:spPr/>
      <dgm:t>
        <a:bodyPr/>
        <a:lstStyle/>
        <a:p>
          <a:endParaRPr lang="en-US"/>
        </a:p>
      </dgm:t>
    </dgm:pt>
    <dgm:pt modelId="{BD7909B7-3EB8-4CC4-AA36-11E880814C6E}" type="sibTrans" cxnId="{EEC7A3FF-4034-4F46-A732-0562D3F8EB7B}">
      <dgm:prSet/>
      <dgm:spPr/>
      <dgm:t>
        <a:bodyPr/>
        <a:lstStyle/>
        <a:p>
          <a:endParaRPr lang="en-US"/>
        </a:p>
      </dgm:t>
    </dgm:pt>
    <dgm:pt modelId="{6406F3E6-9D54-4D44-BA6B-78A12FC2648D}" type="pres">
      <dgm:prSet presAssocID="{B3ADB57B-7977-41AC-AAF5-00027D99D5B0}" presName="root" presStyleCnt="0">
        <dgm:presLayoutVars>
          <dgm:dir/>
          <dgm:resizeHandles val="exact"/>
        </dgm:presLayoutVars>
      </dgm:prSet>
      <dgm:spPr/>
    </dgm:pt>
    <dgm:pt modelId="{941E5475-FA41-4413-804F-EBB93191C588}" type="pres">
      <dgm:prSet presAssocID="{34EC5F92-49BF-433C-B571-55177812FFFE}" presName="compNode" presStyleCnt="0"/>
      <dgm:spPr/>
    </dgm:pt>
    <dgm:pt modelId="{B9F320A1-E9E3-4858-ADF5-A49BD9778DEF}" type="pres">
      <dgm:prSet presAssocID="{34EC5F92-49BF-433C-B571-55177812FFFE}" presName="bgRect" presStyleLbl="bgShp" presStyleIdx="0" presStyleCnt="2"/>
      <dgm:spPr/>
    </dgm:pt>
    <dgm:pt modelId="{8B093D1C-1559-44C8-BCE1-2C16721EC059}" type="pres">
      <dgm:prSet presAssocID="{34EC5F92-49BF-433C-B571-55177812FFF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ld"/>
        </a:ext>
      </dgm:extLst>
    </dgm:pt>
    <dgm:pt modelId="{2884A9B5-3F76-456F-9FF4-5FA259296C77}" type="pres">
      <dgm:prSet presAssocID="{34EC5F92-49BF-433C-B571-55177812FFFE}" presName="spaceRect" presStyleCnt="0"/>
      <dgm:spPr/>
    </dgm:pt>
    <dgm:pt modelId="{973D692A-8ED0-4F0B-BBCD-FC1D9DC8B8FF}" type="pres">
      <dgm:prSet presAssocID="{34EC5F92-49BF-433C-B571-55177812FFFE}" presName="parTx" presStyleLbl="revTx" presStyleIdx="0" presStyleCnt="2">
        <dgm:presLayoutVars>
          <dgm:chMax val="0"/>
          <dgm:chPref val="0"/>
        </dgm:presLayoutVars>
      </dgm:prSet>
      <dgm:spPr/>
    </dgm:pt>
    <dgm:pt modelId="{FBC5F95C-7096-4443-8A4B-BF9CDAAA07DD}" type="pres">
      <dgm:prSet presAssocID="{2ED38541-49A6-41BC-AF6F-9D3015DE2BAB}" presName="sibTrans" presStyleCnt="0"/>
      <dgm:spPr/>
    </dgm:pt>
    <dgm:pt modelId="{F795FD03-E326-4A86-B6CC-E691FC4701F7}" type="pres">
      <dgm:prSet presAssocID="{7391600A-6C9E-4DDD-ADC1-B9B815BADB68}" presName="compNode" presStyleCnt="0"/>
      <dgm:spPr/>
    </dgm:pt>
    <dgm:pt modelId="{D9371118-107C-4332-B7F7-22D1689BFC21}" type="pres">
      <dgm:prSet presAssocID="{7391600A-6C9E-4DDD-ADC1-B9B815BADB68}" presName="bgRect" presStyleLbl="bgShp" presStyleIdx="1" presStyleCnt="2"/>
      <dgm:spPr/>
    </dgm:pt>
    <dgm:pt modelId="{6FA5759C-2421-4BA9-BC7E-525106BF5092}" type="pres">
      <dgm:prSet presAssocID="{7391600A-6C9E-4DDD-ADC1-B9B815BADB6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lektriker"/>
        </a:ext>
      </dgm:extLst>
    </dgm:pt>
    <dgm:pt modelId="{73DC9789-4475-4D98-9A1B-219B4D233605}" type="pres">
      <dgm:prSet presAssocID="{7391600A-6C9E-4DDD-ADC1-B9B815BADB68}" presName="spaceRect" presStyleCnt="0"/>
      <dgm:spPr/>
    </dgm:pt>
    <dgm:pt modelId="{60A5352F-955A-40F6-8BFF-7D5A7AC27467}" type="pres">
      <dgm:prSet presAssocID="{7391600A-6C9E-4DDD-ADC1-B9B815BADB68}" presName="parTx" presStyleLbl="revTx" presStyleIdx="1" presStyleCnt="2">
        <dgm:presLayoutVars>
          <dgm:chMax val="0"/>
          <dgm:chPref val="0"/>
        </dgm:presLayoutVars>
      </dgm:prSet>
      <dgm:spPr/>
    </dgm:pt>
  </dgm:ptLst>
  <dgm:cxnLst>
    <dgm:cxn modelId="{E01A0328-6333-4A85-A4F8-48E35182F5CC}" type="presOf" srcId="{7391600A-6C9E-4DDD-ADC1-B9B815BADB68}" destId="{60A5352F-955A-40F6-8BFF-7D5A7AC27467}" srcOrd="0" destOrd="0" presId="urn:microsoft.com/office/officeart/2018/2/layout/IconVerticalSolidList"/>
    <dgm:cxn modelId="{E2EB4134-7591-4D55-A995-E7AE8180206D}" type="presOf" srcId="{B3ADB57B-7977-41AC-AAF5-00027D99D5B0}" destId="{6406F3E6-9D54-4D44-BA6B-78A12FC2648D}" srcOrd="0" destOrd="0" presId="urn:microsoft.com/office/officeart/2018/2/layout/IconVerticalSolidList"/>
    <dgm:cxn modelId="{FE93785B-8033-45B9-A846-070D9397DF90}" type="presOf" srcId="{34EC5F92-49BF-433C-B571-55177812FFFE}" destId="{973D692A-8ED0-4F0B-BBCD-FC1D9DC8B8FF}" srcOrd="0" destOrd="0" presId="urn:microsoft.com/office/officeart/2018/2/layout/IconVerticalSolidList"/>
    <dgm:cxn modelId="{393E73D4-520A-4D5D-ACE1-255827204525}" srcId="{B3ADB57B-7977-41AC-AAF5-00027D99D5B0}" destId="{34EC5F92-49BF-433C-B571-55177812FFFE}" srcOrd="0" destOrd="0" parTransId="{E15F6669-2C5B-47DC-99BA-D3245D0BF8F3}" sibTransId="{2ED38541-49A6-41BC-AF6F-9D3015DE2BAB}"/>
    <dgm:cxn modelId="{EEC7A3FF-4034-4F46-A732-0562D3F8EB7B}" srcId="{B3ADB57B-7977-41AC-AAF5-00027D99D5B0}" destId="{7391600A-6C9E-4DDD-ADC1-B9B815BADB68}" srcOrd="1" destOrd="0" parTransId="{4DD1951A-940B-4EB5-A98B-269664C9C9FE}" sibTransId="{BD7909B7-3EB8-4CC4-AA36-11E880814C6E}"/>
    <dgm:cxn modelId="{6F24DEF5-D393-4242-B365-6E4EBD9E3F73}" type="presParOf" srcId="{6406F3E6-9D54-4D44-BA6B-78A12FC2648D}" destId="{941E5475-FA41-4413-804F-EBB93191C588}" srcOrd="0" destOrd="0" presId="urn:microsoft.com/office/officeart/2018/2/layout/IconVerticalSolidList"/>
    <dgm:cxn modelId="{2A3AB884-D8D6-4B0C-A956-7936E34B1DB3}" type="presParOf" srcId="{941E5475-FA41-4413-804F-EBB93191C588}" destId="{B9F320A1-E9E3-4858-ADF5-A49BD9778DEF}" srcOrd="0" destOrd="0" presId="urn:microsoft.com/office/officeart/2018/2/layout/IconVerticalSolidList"/>
    <dgm:cxn modelId="{8211BADF-06E4-4F86-B6C4-D699A18A25C6}" type="presParOf" srcId="{941E5475-FA41-4413-804F-EBB93191C588}" destId="{8B093D1C-1559-44C8-BCE1-2C16721EC059}" srcOrd="1" destOrd="0" presId="urn:microsoft.com/office/officeart/2018/2/layout/IconVerticalSolidList"/>
    <dgm:cxn modelId="{31D5EA63-3210-4477-BD10-AEABCA9F3C70}" type="presParOf" srcId="{941E5475-FA41-4413-804F-EBB93191C588}" destId="{2884A9B5-3F76-456F-9FF4-5FA259296C77}" srcOrd="2" destOrd="0" presId="urn:microsoft.com/office/officeart/2018/2/layout/IconVerticalSolidList"/>
    <dgm:cxn modelId="{878864BB-FD4E-46AF-9803-5915B876DE91}" type="presParOf" srcId="{941E5475-FA41-4413-804F-EBB93191C588}" destId="{973D692A-8ED0-4F0B-BBCD-FC1D9DC8B8FF}" srcOrd="3" destOrd="0" presId="urn:microsoft.com/office/officeart/2018/2/layout/IconVerticalSolidList"/>
    <dgm:cxn modelId="{DBAC59FF-8A60-472D-BA08-02C335BC9D1E}" type="presParOf" srcId="{6406F3E6-9D54-4D44-BA6B-78A12FC2648D}" destId="{FBC5F95C-7096-4443-8A4B-BF9CDAAA07DD}" srcOrd="1" destOrd="0" presId="urn:microsoft.com/office/officeart/2018/2/layout/IconVerticalSolidList"/>
    <dgm:cxn modelId="{1FC58186-EED7-4B64-87D0-6F10168C86C7}" type="presParOf" srcId="{6406F3E6-9D54-4D44-BA6B-78A12FC2648D}" destId="{F795FD03-E326-4A86-B6CC-E691FC4701F7}" srcOrd="2" destOrd="0" presId="urn:microsoft.com/office/officeart/2018/2/layout/IconVerticalSolidList"/>
    <dgm:cxn modelId="{C285BF79-6037-4549-AB17-808A6C384D80}" type="presParOf" srcId="{F795FD03-E326-4A86-B6CC-E691FC4701F7}" destId="{D9371118-107C-4332-B7F7-22D1689BFC21}" srcOrd="0" destOrd="0" presId="urn:microsoft.com/office/officeart/2018/2/layout/IconVerticalSolidList"/>
    <dgm:cxn modelId="{C4829ADD-69C3-494B-BE4C-7DFE213447A7}" type="presParOf" srcId="{F795FD03-E326-4A86-B6CC-E691FC4701F7}" destId="{6FA5759C-2421-4BA9-BC7E-525106BF5092}" srcOrd="1" destOrd="0" presId="urn:microsoft.com/office/officeart/2018/2/layout/IconVerticalSolidList"/>
    <dgm:cxn modelId="{A3A800AE-2232-4F4C-84BA-B1AAD9681FEA}" type="presParOf" srcId="{F795FD03-E326-4A86-B6CC-E691FC4701F7}" destId="{73DC9789-4475-4D98-9A1B-219B4D233605}" srcOrd="2" destOrd="0" presId="urn:microsoft.com/office/officeart/2018/2/layout/IconVerticalSolidList"/>
    <dgm:cxn modelId="{2AD2D3EB-4E67-4963-8B68-487758C2391D}" type="presParOf" srcId="{F795FD03-E326-4A86-B6CC-E691FC4701F7}" destId="{60A5352F-955A-40F6-8BFF-7D5A7AC2746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DC3239-D419-4F7D-A6FB-AAF78B558109}"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50CF6B22-8B27-4E87-A7D2-497D2B42EFEF}">
      <dgm:prSet/>
      <dgm:spPr/>
      <dgm:t>
        <a:bodyPr/>
        <a:lstStyle/>
        <a:p>
          <a:r>
            <a:rPr lang="da-DK"/>
            <a:t>Vejrkompenseringsanlægget Vejrkompenseringsanlægget (regulatoren) placeres i nærheden af varmeanlægget. </a:t>
          </a:r>
          <a:endParaRPr lang="en-US"/>
        </a:p>
      </dgm:t>
    </dgm:pt>
    <dgm:pt modelId="{20DB3716-DBD1-41B1-A6B5-620E5073AEA8}" type="parTrans" cxnId="{9F19089E-45F6-48E1-A74D-DA2BF9D88542}">
      <dgm:prSet/>
      <dgm:spPr/>
      <dgm:t>
        <a:bodyPr/>
        <a:lstStyle/>
        <a:p>
          <a:endParaRPr lang="en-US"/>
        </a:p>
      </dgm:t>
    </dgm:pt>
    <dgm:pt modelId="{56D1E85F-0ED5-4ED2-9D8F-DFF40EEC4FB0}" type="sibTrans" cxnId="{9F19089E-45F6-48E1-A74D-DA2BF9D88542}">
      <dgm:prSet/>
      <dgm:spPr/>
      <dgm:t>
        <a:bodyPr/>
        <a:lstStyle/>
        <a:p>
          <a:endParaRPr lang="en-US"/>
        </a:p>
      </dgm:t>
    </dgm:pt>
    <dgm:pt modelId="{D8E12C10-A1B6-470F-89DE-C8BC8BB15FDC}">
      <dgm:prSet/>
      <dgm:spPr/>
      <dgm:t>
        <a:bodyPr/>
        <a:lstStyle/>
        <a:p>
          <a:r>
            <a:rPr lang="da-DK"/>
            <a:t>Udeføleren skal monteres på bygningens nordside og placeres så den ikke påvirkes af solstråler.</a:t>
          </a:r>
          <a:endParaRPr lang="en-US"/>
        </a:p>
      </dgm:t>
    </dgm:pt>
    <dgm:pt modelId="{B79C07A0-0832-4B0B-B17D-E8E8BC09EFA7}" type="parTrans" cxnId="{0662FAA8-96F5-45F8-BAAD-34AFC365C7C2}">
      <dgm:prSet/>
      <dgm:spPr/>
      <dgm:t>
        <a:bodyPr/>
        <a:lstStyle/>
        <a:p>
          <a:endParaRPr lang="en-US"/>
        </a:p>
      </dgm:t>
    </dgm:pt>
    <dgm:pt modelId="{80D9FD75-8F48-4C2C-81DD-CEABBF1FA9F3}" type="sibTrans" cxnId="{0662FAA8-96F5-45F8-BAAD-34AFC365C7C2}">
      <dgm:prSet/>
      <dgm:spPr/>
      <dgm:t>
        <a:bodyPr/>
        <a:lstStyle/>
        <a:p>
          <a:endParaRPr lang="en-US"/>
        </a:p>
      </dgm:t>
    </dgm:pt>
    <dgm:pt modelId="{3CD14736-01D0-4E1A-8300-CFDCCC18DE29}">
      <dgm:prSet/>
      <dgm:spPr/>
      <dgm:t>
        <a:bodyPr/>
        <a:lstStyle/>
        <a:p>
          <a:r>
            <a:rPr lang="da-DK"/>
            <a:t>Andre temperaturfølere samt el-tilslutninger monteres som beskrevet i vejledningen til vejrkompenseringsanlægget. </a:t>
          </a:r>
          <a:endParaRPr lang="en-US"/>
        </a:p>
      </dgm:t>
    </dgm:pt>
    <dgm:pt modelId="{655279DE-155D-42EC-8FCF-4269B4CF3EC2}" type="parTrans" cxnId="{9FE97B2D-5418-4A97-97EE-10CD16FFF4FD}">
      <dgm:prSet/>
      <dgm:spPr/>
      <dgm:t>
        <a:bodyPr/>
        <a:lstStyle/>
        <a:p>
          <a:endParaRPr lang="en-US"/>
        </a:p>
      </dgm:t>
    </dgm:pt>
    <dgm:pt modelId="{C37615FF-5839-4873-87CB-E6718A55C5B9}" type="sibTrans" cxnId="{9FE97B2D-5418-4A97-97EE-10CD16FFF4FD}">
      <dgm:prSet/>
      <dgm:spPr/>
      <dgm:t>
        <a:bodyPr/>
        <a:lstStyle/>
        <a:p>
          <a:endParaRPr lang="en-US"/>
        </a:p>
      </dgm:t>
    </dgm:pt>
    <dgm:pt modelId="{FBB78FE2-2DAA-4F89-BB23-E0F0B623BED2}">
      <dgm:prSet/>
      <dgm:spPr/>
      <dgm:t>
        <a:bodyPr/>
        <a:lstStyle/>
        <a:p>
          <a:r>
            <a:rPr lang="da-DK"/>
            <a:t>Det er vigtigt, at fremløbsføleren anbringes tæt på blandepunktet eller veksleren efter leverandørens anvisninger.</a:t>
          </a:r>
          <a:endParaRPr lang="en-US"/>
        </a:p>
      </dgm:t>
    </dgm:pt>
    <dgm:pt modelId="{E9F864CC-0B66-454E-9318-038C20C8BCA0}" type="parTrans" cxnId="{EFED8165-6798-4964-BD32-1CBBCD1FB603}">
      <dgm:prSet/>
      <dgm:spPr/>
      <dgm:t>
        <a:bodyPr/>
        <a:lstStyle/>
        <a:p>
          <a:endParaRPr lang="en-US"/>
        </a:p>
      </dgm:t>
    </dgm:pt>
    <dgm:pt modelId="{51F68D35-2232-4C3D-93B3-2A86EA567E62}" type="sibTrans" cxnId="{EFED8165-6798-4964-BD32-1CBBCD1FB603}">
      <dgm:prSet/>
      <dgm:spPr/>
      <dgm:t>
        <a:bodyPr/>
        <a:lstStyle/>
        <a:p>
          <a:endParaRPr lang="en-US"/>
        </a:p>
      </dgm:t>
    </dgm:pt>
    <dgm:pt modelId="{DD5C460D-ED5A-45AC-B2B4-5F4F4ED90540}" type="pres">
      <dgm:prSet presAssocID="{9FDC3239-D419-4F7D-A6FB-AAF78B558109}" presName="vert0" presStyleCnt="0">
        <dgm:presLayoutVars>
          <dgm:dir/>
          <dgm:animOne val="branch"/>
          <dgm:animLvl val="lvl"/>
        </dgm:presLayoutVars>
      </dgm:prSet>
      <dgm:spPr/>
    </dgm:pt>
    <dgm:pt modelId="{C8C57D5E-6CD5-458D-835C-796101415443}" type="pres">
      <dgm:prSet presAssocID="{50CF6B22-8B27-4E87-A7D2-497D2B42EFEF}" presName="thickLine" presStyleLbl="alignNode1" presStyleIdx="0" presStyleCnt="4"/>
      <dgm:spPr/>
    </dgm:pt>
    <dgm:pt modelId="{49CCC674-169E-4652-A00A-12B632D855B7}" type="pres">
      <dgm:prSet presAssocID="{50CF6B22-8B27-4E87-A7D2-497D2B42EFEF}" presName="horz1" presStyleCnt="0"/>
      <dgm:spPr/>
    </dgm:pt>
    <dgm:pt modelId="{CF734DEA-76E9-4604-8C43-4666B3804975}" type="pres">
      <dgm:prSet presAssocID="{50CF6B22-8B27-4E87-A7D2-497D2B42EFEF}" presName="tx1" presStyleLbl="revTx" presStyleIdx="0" presStyleCnt="4"/>
      <dgm:spPr/>
    </dgm:pt>
    <dgm:pt modelId="{D9282679-A9AB-4714-BCD3-7AEC1BB235AC}" type="pres">
      <dgm:prSet presAssocID="{50CF6B22-8B27-4E87-A7D2-497D2B42EFEF}" presName="vert1" presStyleCnt="0"/>
      <dgm:spPr/>
    </dgm:pt>
    <dgm:pt modelId="{48D95C46-F315-4B4F-B456-4AF05601903B}" type="pres">
      <dgm:prSet presAssocID="{D8E12C10-A1B6-470F-89DE-C8BC8BB15FDC}" presName="thickLine" presStyleLbl="alignNode1" presStyleIdx="1" presStyleCnt="4"/>
      <dgm:spPr/>
    </dgm:pt>
    <dgm:pt modelId="{2D73BB65-2B40-4619-81E3-6F97200ACE1A}" type="pres">
      <dgm:prSet presAssocID="{D8E12C10-A1B6-470F-89DE-C8BC8BB15FDC}" presName="horz1" presStyleCnt="0"/>
      <dgm:spPr/>
    </dgm:pt>
    <dgm:pt modelId="{B2F9506E-3E91-4732-9E13-71DDABA5A5A3}" type="pres">
      <dgm:prSet presAssocID="{D8E12C10-A1B6-470F-89DE-C8BC8BB15FDC}" presName="tx1" presStyleLbl="revTx" presStyleIdx="1" presStyleCnt="4"/>
      <dgm:spPr/>
    </dgm:pt>
    <dgm:pt modelId="{C25DF0CC-B181-492A-AA9C-FC37CEB87BEB}" type="pres">
      <dgm:prSet presAssocID="{D8E12C10-A1B6-470F-89DE-C8BC8BB15FDC}" presName="vert1" presStyleCnt="0"/>
      <dgm:spPr/>
    </dgm:pt>
    <dgm:pt modelId="{AB519B6D-C185-41B6-8E2F-4CD5DF66CB75}" type="pres">
      <dgm:prSet presAssocID="{3CD14736-01D0-4E1A-8300-CFDCCC18DE29}" presName="thickLine" presStyleLbl="alignNode1" presStyleIdx="2" presStyleCnt="4"/>
      <dgm:spPr/>
    </dgm:pt>
    <dgm:pt modelId="{7355A361-CBA4-426C-8999-6741665BA68C}" type="pres">
      <dgm:prSet presAssocID="{3CD14736-01D0-4E1A-8300-CFDCCC18DE29}" presName="horz1" presStyleCnt="0"/>
      <dgm:spPr/>
    </dgm:pt>
    <dgm:pt modelId="{105AAFBC-79C2-48BA-AA44-294B75E3F9EE}" type="pres">
      <dgm:prSet presAssocID="{3CD14736-01D0-4E1A-8300-CFDCCC18DE29}" presName="tx1" presStyleLbl="revTx" presStyleIdx="2" presStyleCnt="4"/>
      <dgm:spPr/>
    </dgm:pt>
    <dgm:pt modelId="{589AA5CB-F7EC-4412-BD95-E420FE3FDA1F}" type="pres">
      <dgm:prSet presAssocID="{3CD14736-01D0-4E1A-8300-CFDCCC18DE29}" presName="vert1" presStyleCnt="0"/>
      <dgm:spPr/>
    </dgm:pt>
    <dgm:pt modelId="{E7AA3767-C7A2-4464-83B9-81168B4A7D2B}" type="pres">
      <dgm:prSet presAssocID="{FBB78FE2-2DAA-4F89-BB23-E0F0B623BED2}" presName="thickLine" presStyleLbl="alignNode1" presStyleIdx="3" presStyleCnt="4"/>
      <dgm:spPr/>
    </dgm:pt>
    <dgm:pt modelId="{89F3508D-83BE-4D72-8B03-0839E59F033E}" type="pres">
      <dgm:prSet presAssocID="{FBB78FE2-2DAA-4F89-BB23-E0F0B623BED2}" presName="horz1" presStyleCnt="0"/>
      <dgm:spPr/>
    </dgm:pt>
    <dgm:pt modelId="{EB080B44-8105-4E47-9EC1-36631E85FD48}" type="pres">
      <dgm:prSet presAssocID="{FBB78FE2-2DAA-4F89-BB23-E0F0B623BED2}" presName="tx1" presStyleLbl="revTx" presStyleIdx="3" presStyleCnt="4"/>
      <dgm:spPr/>
    </dgm:pt>
    <dgm:pt modelId="{E4AA7356-DE91-46E3-8696-D0CFCA728787}" type="pres">
      <dgm:prSet presAssocID="{FBB78FE2-2DAA-4F89-BB23-E0F0B623BED2}" presName="vert1" presStyleCnt="0"/>
      <dgm:spPr/>
    </dgm:pt>
  </dgm:ptLst>
  <dgm:cxnLst>
    <dgm:cxn modelId="{9FE97B2D-5418-4A97-97EE-10CD16FFF4FD}" srcId="{9FDC3239-D419-4F7D-A6FB-AAF78B558109}" destId="{3CD14736-01D0-4E1A-8300-CFDCCC18DE29}" srcOrd="2" destOrd="0" parTransId="{655279DE-155D-42EC-8FCF-4269B4CF3EC2}" sibTransId="{C37615FF-5839-4873-87CB-E6718A55C5B9}"/>
    <dgm:cxn modelId="{EFED8165-6798-4964-BD32-1CBBCD1FB603}" srcId="{9FDC3239-D419-4F7D-A6FB-AAF78B558109}" destId="{FBB78FE2-2DAA-4F89-BB23-E0F0B623BED2}" srcOrd="3" destOrd="0" parTransId="{E9F864CC-0B66-454E-9318-038C20C8BCA0}" sibTransId="{51F68D35-2232-4C3D-93B3-2A86EA567E62}"/>
    <dgm:cxn modelId="{B07E8F6E-CC05-4B80-87FF-EEF52D3D9074}" type="presOf" srcId="{D8E12C10-A1B6-470F-89DE-C8BC8BB15FDC}" destId="{B2F9506E-3E91-4732-9E13-71DDABA5A5A3}" srcOrd="0" destOrd="0" presId="urn:microsoft.com/office/officeart/2008/layout/LinedList"/>
    <dgm:cxn modelId="{115FE297-EA13-4777-A103-3F4B6A6A9F09}" type="presOf" srcId="{FBB78FE2-2DAA-4F89-BB23-E0F0B623BED2}" destId="{EB080B44-8105-4E47-9EC1-36631E85FD48}" srcOrd="0" destOrd="0" presId="urn:microsoft.com/office/officeart/2008/layout/LinedList"/>
    <dgm:cxn modelId="{13284F9D-23D1-421B-A951-3B63DB491EC5}" type="presOf" srcId="{9FDC3239-D419-4F7D-A6FB-AAF78B558109}" destId="{DD5C460D-ED5A-45AC-B2B4-5F4F4ED90540}" srcOrd="0" destOrd="0" presId="urn:microsoft.com/office/officeart/2008/layout/LinedList"/>
    <dgm:cxn modelId="{9F19089E-45F6-48E1-A74D-DA2BF9D88542}" srcId="{9FDC3239-D419-4F7D-A6FB-AAF78B558109}" destId="{50CF6B22-8B27-4E87-A7D2-497D2B42EFEF}" srcOrd="0" destOrd="0" parTransId="{20DB3716-DBD1-41B1-A6B5-620E5073AEA8}" sibTransId="{56D1E85F-0ED5-4ED2-9D8F-DFF40EEC4FB0}"/>
    <dgm:cxn modelId="{0662FAA8-96F5-45F8-BAAD-34AFC365C7C2}" srcId="{9FDC3239-D419-4F7D-A6FB-AAF78B558109}" destId="{D8E12C10-A1B6-470F-89DE-C8BC8BB15FDC}" srcOrd="1" destOrd="0" parTransId="{B79C07A0-0832-4B0B-B17D-E8E8BC09EFA7}" sibTransId="{80D9FD75-8F48-4C2C-81DD-CEABBF1FA9F3}"/>
    <dgm:cxn modelId="{699BC4B0-70B4-45EA-8C29-AE97357ABA8F}" type="presOf" srcId="{50CF6B22-8B27-4E87-A7D2-497D2B42EFEF}" destId="{CF734DEA-76E9-4604-8C43-4666B3804975}" srcOrd="0" destOrd="0" presId="urn:microsoft.com/office/officeart/2008/layout/LinedList"/>
    <dgm:cxn modelId="{068349DE-89CE-4E07-A230-E70A460F75C3}" type="presOf" srcId="{3CD14736-01D0-4E1A-8300-CFDCCC18DE29}" destId="{105AAFBC-79C2-48BA-AA44-294B75E3F9EE}" srcOrd="0" destOrd="0" presId="urn:microsoft.com/office/officeart/2008/layout/LinedList"/>
    <dgm:cxn modelId="{C8A9BCA5-88E7-491D-9BE4-838B6A72662E}" type="presParOf" srcId="{DD5C460D-ED5A-45AC-B2B4-5F4F4ED90540}" destId="{C8C57D5E-6CD5-458D-835C-796101415443}" srcOrd="0" destOrd="0" presId="urn:microsoft.com/office/officeart/2008/layout/LinedList"/>
    <dgm:cxn modelId="{17DD78BD-596F-4AF1-ACF8-A683644F36C7}" type="presParOf" srcId="{DD5C460D-ED5A-45AC-B2B4-5F4F4ED90540}" destId="{49CCC674-169E-4652-A00A-12B632D855B7}" srcOrd="1" destOrd="0" presId="urn:microsoft.com/office/officeart/2008/layout/LinedList"/>
    <dgm:cxn modelId="{0C9867D2-5449-4C9A-BF41-D9D37A0FC777}" type="presParOf" srcId="{49CCC674-169E-4652-A00A-12B632D855B7}" destId="{CF734DEA-76E9-4604-8C43-4666B3804975}" srcOrd="0" destOrd="0" presId="urn:microsoft.com/office/officeart/2008/layout/LinedList"/>
    <dgm:cxn modelId="{21F148AF-40E2-48C6-BA7C-D881A41A687F}" type="presParOf" srcId="{49CCC674-169E-4652-A00A-12B632D855B7}" destId="{D9282679-A9AB-4714-BCD3-7AEC1BB235AC}" srcOrd="1" destOrd="0" presId="urn:microsoft.com/office/officeart/2008/layout/LinedList"/>
    <dgm:cxn modelId="{A75AD282-E74D-4C3F-915C-98BE3B23B6E0}" type="presParOf" srcId="{DD5C460D-ED5A-45AC-B2B4-5F4F4ED90540}" destId="{48D95C46-F315-4B4F-B456-4AF05601903B}" srcOrd="2" destOrd="0" presId="urn:microsoft.com/office/officeart/2008/layout/LinedList"/>
    <dgm:cxn modelId="{495A75A1-4D7D-44CC-B6EC-C17B3B677251}" type="presParOf" srcId="{DD5C460D-ED5A-45AC-B2B4-5F4F4ED90540}" destId="{2D73BB65-2B40-4619-81E3-6F97200ACE1A}" srcOrd="3" destOrd="0" presId="urn:microsoft.com/office/officeart/2008/layout/LinedList"/>
    <dgm:cxn modelId="{F67A6FE7-AF62-4B56-8C61-42A03DB9BB42}" type="presParOf" srcId="{2D73BB65-2B40-4619-81E3-6F97200ACE1A}" destId="{B2F9506E-3E91-4732-9E13-71DDABA5A5A3}" srcOrd="0" destOrd="0" presId="urn:microsoft.com/office/officeart/2008/layout/LinedList"/>
    <dgm:cxn modelId="{FA97728D-C195-4955-A3E4-8FB32D0E90DD}" type="presParOf" srcId="{2D73BB65-2B40-4619-81E3-6F97200ACE1A}" destId="{C25DF0CC-B181-492A-AA9C-FC37CEB87BEB}" srcOrd="1" destOrd="0" presId="urn:microsoft.com/office/officeart/2008/layout/LinedList"/>
    <dgm:cxn modelId="{7D0CF54A-CDF4-4671-8314-E9EDB29C4736}" type="presParOf" srcId="{DD5C460D-ED5A-45AC-B2B4-5F4F4ED90540}" destId="{AB519B6D-C185-41B6-8E2F-4CD5DF66CB75}" srcOrd="4" destOrd="0" presId="urn:microsoft.com/office/officeart/2008/layout/LinedList"/>
    <dgm:cxn modelId="{E69D9651-CA61-4C86-B1F8-C0BC10E51BB0}" type="presParOf" srcId="{DD5C460D-ED5A-45AC-B2B4-5F4F4ED90540}" destId="{7355A361-CBA4-426C-8999-6741665BA68C}" srcOrd="5" destOrd="0" presId="urn:microsoft.com/office/officeart/2008/layout/LinedList"/>
    <dgm:cxn modelId="{895C70BA-4601-4307-A234-30E6F270670F}" type="presParOf" srcId="{7355A361-CBA4-426C-8999-6741665BA68C}" destId="{105AAFBC-79C2-48BA-AA44-294B75E3F9EE}" srcOrd="0" destOrd="0" presId="urn:microsoft.com/office/officeart/2008/layout/LinedList"/>
    <dgm:cxn modelId="{EFA764FE-1FB8-4415-BD2E-316DBD61B210}" type="presParOf" srcId="{7355A361-CBA4-426C-8999-6741665BA68C}" destId="{589AA5CB-F7EC-4412-BD95-E420FE3FDA1F}" srcOrd="1" destOrd="0" presId="urn:microsoft.com/office/officeart/2008/layout/LinedList"/>
    <dgm:cxn modelId="{E7AE9379-2EC4-412A-AFE2-4E0429FE4C4B}" type="presParOf" srcId="{DD5C460D-ED5A-45AC-B2B4-5F4F4ED90540}" destId="{E7AA3767-C7A2-4464-83B9-81168B4A7D2B}" srcOrd="6" destOrd="0" presId="urn:microsoft.com/office/officeart/2008/layout/LinedList"/>
    <dgm:cxn modelId="{B4F83930-CD3B-41DD-86A7-196DD63FD392}" type="presParOf" srcId="{DD5C460D-ED5A-45AC-B2B4-5F4F4ED90540}" destId="{89F3508D-83BE-4D72-8B03-0839E59F033E}" srcOrd="7" destOrd="0" presId="urn:microsoft.com/office/officeart/2008/layout/LinedList"/>
    <dgm:cxn modelId="{A088B9D8-8479-459E-84C3-AE8C0EDFF82C}" type="presParOf" srcId="{89F3508D-83BE-4D72-8B03-0839E59F033E}" destId="{EB080B44-8105-4E47-9EC1-36631E85FD48}" srcOrd="0" destOrd="0" presId="urn:microsoft.com/office/officeart/2008/layout/LinedList"/>
    <dgm:cxn modelId="{F015597A-244C-43C7-8624-B71D3566C18B}" type="presParOf" srcId="{89F3508D-83BE-4D72-8B03-0839E59F033E}" destId="{E4AA7356-DE91-46E3-8696-D0CFCA72878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4A0EB15-847D-41B1-A479-ED14BF2E8FD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BD84FFD-5794-4DCB-BE57-E844EB2455A3}">
      <dgm:prSet/>
      <dgm:spPr/>
      <dgm:t>
        <a:bodyPr/>
        <a:lstStyle/>
        <a:p>
          <a:r>
            <a:rPr lang="da-DK" b="1"/>
            <a:t>CAV, VAV og DCV anlæg</a:t>
          </a:r>
          <a:endParaRPr lang="en-US"/>
        </a:p>
      </dgm:t>
    </dgm:pt>
    <dgm:pt modelId="{9A837F0F-0B44-4FCA-8EA9-EBB99BF741F1}" type="parTrans" cxnId="{9E564148-6254-4A6A-ADF5-70F2BAE2ADD4}">
      <dgm:prSet/>
      <dgm:spPr/>
      <dgm:t>
        <a:bodyPr/>
        <a:lstStyle/>
        <a:p>
          <a:endParaRPr lang="en-US"/>
        </a:p>
      </dgm:t>
    </dgm:pt>
    <dgm:pt modelId="{F73BE186-29B5-4315-88A7-D31633D11A24}" type="sibTrans" cxnId="{9E564148-6254-4A6A-ADF5-70F2BAE2ADD4}">
      <dgm:prSet/>
      <dgm:spPr/>
      <dgm:t>
        <a:bodyPr/>
        <a:lstStyle/>
        <a:p>
          <a:endParaRPr lang="en-US"/>
        </a:p>
      </dgm:t>
    </dgm:pt>
    <dgm:pt modelId="{88C79236-E959-4A20-B907-7947B5E450C1}">
      <dgm:prSet/>
      <dgm:spPr/>
      <dgm:t>
        <a:bodyPr/>
        <a:lstStyle/>
        <a:p>
          <a:r>
            <a:rPr lang="da-DK"/>
            <a:t>Ved ventilation forstås en kombination af indblæsning og udsugning. </a:t>
          </a:r>
          <a:endParaRPr lang="en-US"/>
        </a:p>
      </dgm:t>
    </dgm:pt>
    <dgm:pt modelId="{09C79514-6558-4FDE-9DBB-CE75F1F96120}" type="parTrans" cxnId="{E460F6F2-A3D6-47E3-ABB5-0FA993B90076}">
      <dgm:prSet/>
      <dgm:spPr/>
      <dgm:t>
        <a:bodyPr/>
        <a:lstStyle/>
        <a:p>
          <a:endParaRPr lang="en-US"/>
        </a:p>
      </dgm:t>
    </dgm:pt>
    <dgm:pt modelId="{52D03853-BF11-497F-90F0-B02F99C761F5}" type="sibTrans" cxnId="{E460F6F2-A3D6-47E3-ABB5-0FA993B90076}">
      <dgm:prSet/>
      <dgm:spPr/>
      <dgm:t>
        <a:bodyPr/>
        <a:lstStyle/>
        <a:p>
          <a:endParaRPr lang="en-US"/>
        </a:p>
      </dgm:t>
    </dgm:pt>
    <dgm:pt modelId="{36182D02-6A73-4A20-BF10-097CE26877E7}">
      <dgm:prSet/>
      <dgm:spPr/>
      <dgm:t>
        <a:bodyPr/>
        <a:lstStyle/>
        <a:p>
          <a:r>
            <a:rPr lang="da-DK"/>
            <a:t>Disse kan udbygges med varme, genvinding og køling. </a:t>
          </a:r>
          <a:endParaRPr lang="en-US"/>
        </a:p>
      </dgm:t>
    </dgm:pt>
    <dgm:pt modelId="{7A330C73-82E1-44C4-8AA8-16BD16760E4C}" type="parTrans" cxnId="{3AD91563-30CF-432E-BE6A-73790D3C469B}">
      <dgm:prSet/>
      <dgm:spPr/>
      <dgm:t>
        <a:bodyPr/>
        <a:lstStyle/>
        <a:p>
          <a:endParaRPr lang="en-US"/>
        </a:p>
      </dgm:t>
    </dgm:pt>
    <dgm:pt modelId="{4C12FFF2-8866-481A-90C5-CDC25DAB8621}" type="sibTrans" cxnId="{3AD91563-30CF-432E-BE6A-73790D3C469B}">
      <dgm:prSet/>
      <dgm:spPr/>
      <dgm:t>
        <a:bodyPr/>
        <a:lstStyle/>
        <a:p>
          <a:endParaRPr lang="en-US"/>
        </a:p>
      </dgm:t>
    </dgm:pt>
    <dgm:pt modelId="{CE9CF369-3997-4AE5-A830-78D0EBCE2445}">
      <dgm:prSet/>
      <dgm:spPr/>
      <dgm:t>
        <a:bodyPr/>
        <a:lstStyle/>
        <a:p>
          <a:r>
            <a:rPr lang="da-DK"/>
            <a:t>Afhængig af om luftstrømmen er konstant eller variabel kaldes anlægget et CAV‐, VAV‐ eller DCV‐anlæg. </a:t>
          </a:r>
          <a:endParaRPr lang="en-US"/>
        </a:p>
      </dgm:t>
    </dgm:pt>
    <dgm:pt modelId="{518F6079-19A0-458C-BCFA-8BD1CA73EAF4}" type="parTrans" cxnId="{73FD50AA-7A09-4852-81E4-523D2FF7FE59}">
      <dgm:prSet/>
      <dgm:spPr/>
      <dgm:t>
        <a:bodyPr/>
        <a:lstStyle/>
        <a:p>
          <a:endParaRPr lang="en-US"/>
        </a:p>
      </dgm:t>
    </dgm:pt>
    <dgm:pt modelId="{E78031E0-E533-47DE-9D33-76AD0DFA8999}" type="sibTrans" cxnId="{73FD50AA-7A09-4852-81E4-523D2FF7FE59}">
      <dgm:prSet/>
      <dgm:spPr/>
      <dgm:t>
        <a:bodyPr/>
        <a:lstStyle/>
        <a:p>
          <a:endParaRPr lang="en-US"/>
        </a:p>
      </dgm:t>
    </dgm:pt>
    <dgm:pt modelId="{9EED2B60-B0D9-49E3-9CB6-A5D25688A2EA}">
      <dgm:prSet/>
      <dgm:spPr/>
      <dgm:t>
        <a:bodyPr/>
        <a:lstStyle/>
        <a:p>
          <a:r>
            <a:rPr lang="da-DK"/>
            <a:t>Grundlæggende er de tre typer anlæg ens, så forskellen er måden styringen af anlægget foregår på.  </a:t>
          </a:r>
          <a:endParaRPr lang="en-US"/>
        </a:p>
      </dgm:t>
    </dgm:pt>
    <dgm:pt modelId="{60758993-F4CC-4B36-AECB-34F99F5CD978}" type="parTrans" cxnId="{63E24353-5A6E-44F4-A651-84764DF3A522}">
      <dgm:prSet/>
      <dgm:spPr/>
      <dgm:t>
        <a:bodyPr/>
        <a:lstStyle/>
        <a:p>
          <a:endParaRPr lang="en-US"/>
        </a:p>
      </dgm:t>
    </dgm:pt>
    <dgm:pt modelId="{38891542-C94D-475F-BBE5-3F2F1231844B}" type="sibTrans" cxnId="{63E24353-5A6E-44F4-A651-84764DF3A522}">
      <dgm:prSet/>
      <dgm:spPr/>
      <dgm:t>
        <a:bodyPr/>
        <a:lstStyle/>
        <a:p>
          <a:endParaRPr lang="en-US"/>
        </a:p>
      </dgm:t>
    </dgm:pt>
    <dgm:pt modelId="{238123CB-5676-4473-A5EF-72AC61F4B10F}" type="pres">
      <dgm:prSet presAssocID="{64A0EB15-847D-41B1-A479-ED14BF2E8FDE}" presName="root" presStyleCnt="0">
        <dgm:presLayoutVars>
          <dgm:dir/>
          <dgm:resizeHandles val="exact"/>
        </dgm:presLayoutVars>
      </dgm:prSet>
      <dgm:spPr/>
    </dgm:pt>
    <dgm:pt modelId="{393A5CFD-B926-47E4-B060-8ABCF129AFB5}" type="pres">
      <dgm:prSet presAssocID="{EBD84FFD-5794-4DCB-BE57-E844EB2455A3}" presName="compNode" presStyleCnt="0"/>
      <dgm:spPr/>
    </dgm:pt>
    <dgm:pt modelId="{0897AADC-A5C0-4C92-8458-0967B5C22C4A}" type="pres">
      <dgm:prSet presAssocID="{EBD84FFD-5794-4DCB-BE57-E844EB2455A3}" presName="bgRect" presStyleLbl="bgShp" presStyleIdx="0" presStyleCnt="5"/>
      <dgm:spPr>
        <a:solidFill>
          <a:srgbClr val="CBD9D4"/>
        </a:solidFill>
      </dgm:spPr>
    </dgm:pt>
    <dgm:pt modelId="{5B948F58-8149-49DC-ABF0-A4E9142B5E29}" type="pres">
      <dgm:prSet presAssocID="{EBD84FFD-5794-4DCB-BE57-E844EB2455A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brik"/>
        </a:ext>
      </dgm:extLst>
    </dgm:pt>
    <dgm:pt modelId="{465D92F0-F04E-46D0-A82C-A1B3DEBE0888}" type="pres">
      <dgm:prSet presAssocID="{EBD84FFD-5794-4DCB-BE57-E844EB2455A3}" presName="spaceRect" presStyleCnt="0"/>
      <dgm:spPr/>
    </dgm:pt>
    <dgm:pt modelId="{27E204BC-2E5C-4346-86AF-D39942F5D132}" type="pres">
      <dgm:prSet presAssocID="{EBD84FFD-5794-4DCB-BE57-E844EB2455A3}" presName="parTx" presStyleLbl="revTx" presStyleIdx="0" presStyleCnt="5">
        <dgm:presLayoutVars>
          <dgm:chMax val="0"/>
          <dgm:chPref val="0"/>
        </dgm:presLayoutVars>
      </dgm:prSet>
      <dgm:spPr/>
    </dgm:pt>
    <dgm:pt modelId="{2D79AE0E-EBE1-4E14-8CBD-B69FE30066A8}" type="pres">
      <dgm:prSet presAssocID="{F73BE186-29B5-4315-88A7-D31633D11A24}" presName="sibTrans" presStyleCnt="0"/>
      <dgm:spPr/>
    </dgm:pt>
    <dgm:pt modelId="{4DBA72CC-E7FA-468D-9365-A945788A9ACE}" type="pres">
      <dgm:prSet presAssocID="{88C79236-E959-4A20-B907-7947B5E450C1}" presName="compNode" presStyleCnt="0"/>
      <dgm:spPr/>
    </dgm:pt>
    <dgm:pt modelId="{D6EAAEE9-2937-4034-8B84-4A1C512CB809}" type="pres">
      <dgm:prSet presAssocID="{88C79236-E959-4A20-B907-7947B5E450C1}" presName="bgRect" presStyleLbl="bgShp" presStyleIdx="1" presStyleCnt="5"/>
      <dgm:spPr/>
    </dgm:pt>
    <dgm:pt modelId="{B88CCBA2-E32D-4197-B81D-63C19FB410B7}" type="pres">
      <dgm:prSet presAssocID="{88C79236-E959-4A20-B907-7947B5E450C1}"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yrer"/>
        </a:ext>
      </dgm:extLst>
    </dgm:pt>
    <dgm:pt modelId="{1225B492-A919-4A0E-B847-9E99176D06D3}" type="pres">
      <dgm:prSet presAssocID="{88C79236-E959-4A20-B907-7947B5E450C1}" presName="spaceRect" presStyleCnt="0"/>
      <dgm:spPr/>
    </dgm:pt>
    <dgm:pt modelId="{2790D89F-2BD6-49A4-993B-6BC2A837A25D}" type="pres">
      <dgm:prSet presAssocID="{88C79236-E959-4A20-B907-7947B5E450C1}" presName="parTx" presStyleLbl="revTx" presStyleIdx="1" presStyleCnt="5">
        <dgm:presLayoutVars>
          <dgm:chMax val="0"/>
          <dgm:chPref val="0"/>
        </dgm:presLayoutVars>
      </dgm:prSet>
      <dgm:spPr/>
    </dgm:pt>
    <dgm:pt modelId="{8F4EF664-EBB3-478A-BB18-68FAB051B8E9}" type="pres">
      <dgm:prSet presAssocID="{52D03853-BF11-497F-90F0-B02F99C761F5}" presName="sibTrans" presStyleCnt="0"/>
      <dgm:spPr/>
    </dgm:pt>
    <dgm:pt modelId="{17F02FEF-C397-4FFE-AAEC-012D4F0B8D06}" type="pres">
      <dgm:prSet presAssocID="{36182D02-6A73-4A20-BF10-097CE26877E7}" presName="compNode" presStyleCnt="0"/>
      <dgm:spPr/>
    </dgm:pt>
    <dgm:pt modelId="{6369F3C1-B527-488C-8D1E-212BBBD0A94A}" type="pres">
      <dgm:prSet presAssocID="{36182D02-6A73-4A20-BF10-097CE26877E7}" presName="bgRect" presStyleLbl="bgShp" presStyleIdx="2" presStyleCnt="5"/>
      <dgm:spPr/>
    </dgm:pt>
    <dgm:pt modelId="{7B4130A2-990C-45BE-9222-142A8FC76840}" type="pres">
      <dgm:prSet presAssocID="{36182D02-6A73-4A20-BF10-097CE26877E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ndfarlig"/>
        </a:ext>
      </dgm:extLst>
    </dgm:pt>
    <dgm:pt modelId="{4C98FDD4-A1C9-4FED-AEDF-52BB79AAA971}" type="pres">
      <dgm:prSet presAssocID="{36182D02-6A73-4A20-BF10-097CE26877E7}" presName="spaceRect" presStyleCnt="0"/>
      <dgm:spPr/>
    </dgm:pt>
    <dgm:pt modelId="{31660418-64C2-4183-B408-F2C6DA4D6235}" type="pres">
      <dgm:prSet presAssocID="{36182D02-6A73-4A20-BF10-097CE26877E7}" presName="parTx" presStyleLbl="revTx" presStyleIdx="2" presStyleCnt="5">
        <dgm:presLayoutVars>
          <dgm:chMax val="0"/>
          <dgm:chPref val="0"/>
        </dgm:presLayoutVars>
      </dgm:prSet>
      <dgm:spPr/>
    </dgm:pt>
    <dgm:pt modelId="{C32D2FD8-3CF3-4637-898D-DB05F5505E2A}" type="pres">
      <dgm:prSet presAssocID="{4C12FFF2-8866-481A-90C5-CDC25DAB8621}" presName="sibTrans" presStyleCnt="0"/>
      <dgm:spPr/>
    </dgm:pt>
    <dgm:pt modelId="{AA81235C-46E0-4936-9EF9-98B8BB7E591E}" type="pres">
      <dgm:prSet presAssocID="{CE9CF369-3997-4AE5-A830-78D0EBCE2445}" presName="compNode" presStyleCnt="0"/>
      <dgm:spPr/>
    </dgm:pt>
    <dgm:pt modelId="{DFD37091-8304-451E-BA99-5622E5265840}" type="pres">
      <dgm:prSet presAssocID="{CE9CF369-3997-4AE5-A830-78D0EBCE2445}" presName="bgRect" presStyleLbl="bgShp" presStyleIdx="3" presStyleCnt="5"/>
      <dgm:spPr/>
    </dgm:pt>
    <dgm:pt modelId="{6836D537-C943-4135-B9F1-0E5D28BEE2B2}" type="pres">
      <dgm:prSet presAssocID="{CE9CF369-3997-4AE5-A830-78D0EBCE2445}"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Periodisk graf med massiv udfyldning"/>
        </a:ext>
      </dgm:extLst>
    </dgm:pt>
    <dgm:pt modelId="{04E0DCBA-36D8-4234-A25F-1C9667185B08}" type="pres">
      <dgm:prSet presAssocID="{CE9CF369-3997-4AE5-A830-78D0EBCE2445}" presName="spaceRect" presStyleCnt="0"/>
      <dgm:spPr/>
    </dgm:pt>
    <dgm:pt modelId="{5462D04C-1ADA-49FA-ACF1-341001D34943}" type="pres">
      <dgm:prSet presAssocID="{CE9CF369-3997-4AE5-A830-78D0EBCE2445}" presName="parTx" presStyleLbl="revTx" presStyleIdx="3" presStyleCnt="5">
        <dgm:presLayoutVars>
          <dgm:chMax val="0"/>
          <dgm:chPref val="0"/>
        </dgm:presLayoutVars>
      </dgm:prSet>
      <dgm:spPr/>
    </dgm:pt>
    <dgm:pt modelId="{A80BA88E-71DF-4D64-A48C-FF154F50FCE7}" type="pres">
      <dgm:prSet presAssocID="{E78031E0-E533-47DE-9D33-76AD0DFA8999}" presName="sibTrans" presStyleCnt="0"/>
      <dgm:spPr/>
    </dgm:pt>
    <dgm:pt modelId="{B648E3B5-B7DB-4FAC-863C-58F950B1D32F}" type="pres">
      <dgm:prSet presAssocID="{9EED2B60-B0D9-49E3-9CB6-A5D25688A2EA}" presName="compNode" presStyleCnt="0"/>
      <dgm:spPr/>
    </dgm:pt>
    <dgm:pt modelId="{61DABD63-B094-4FEF-8150-E6EFE493BEBB}" type="pres">
      <dgm:prSet presAssocID="{9EED2B60-B0D9-49E3-9CB6-A5D25688A2EA}" presName="bgRect" presStyleLbl="bgShp" presStyleIdx="4" presStyleCnt="5"/>
      <dgm:spPr/>
    </dgm:pt>
    <dgm:pt modelId="{CDAD12EA-F4FC-4B03-AA4E-AB7D9CA1FB76}" type="pres">
      <dgm:prSet presAssocID="{9EED2B60-B0D9-49E3-9CB6-A5D25688A2E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fkrydsning"/>
        </a:ext>
      </dgm:extLst>
    </dgm:pt>
    <dgm:pt modelId="{78B8220E-68AB-4635-B864-CF97A95F06D7}" type="pres">
      <dgm:prSet presAssocID="{9EED2B60-B0D9-49E3-9CB6-A5D25688A2EA}" presName="spaceRect" presStyleCnt="0"/>
      <dgm:spPr/>
    </dgm:pt>
    <dgm:pt modelId="{889A7709-E53E-4024-9B72-A693D04F45AA}" type="pres">
      <dgm:prSet presAssocID="{9EED2B60-B0D9-49E3-9CB6-A5D25688A2EA}" presName="parTx" presStyleLbl="revTx" presStyleIdx="4" presStyleCnt="5">
        <dgm:presLayoutVars>
          <dgm:chMax val="0"/>
          <dgm:chPref val="0"/>
        </dgm:presLayoutVars>
      </dgm:prSet>
      <dgm:spPr/>
    </dgm:pt>
  </dgm:ptLst>
  <dgm:cxnLst>
    <dgm:cxn modelId="{BAE13B25-60A0-4D34-8AFA-1266C77F7F7F}" type="presOf" srcId="{CE9CF369-3997-4AE5-A830-78D0EBCE2445}" destId="{5462D04C-1ADA-49FA-ACF1-341001D34943}" srcOrd="0" destOrd="0" presId="urn:microsoft.com/office/officeart/2018/2/layout/IconVerticalSolidList"/>
    <dgm:cxn modelId="{6355C739-5CD6-4E0E-AECB-542DC1EB0908}" type="presOf" srcId="{64A0EB15-847D-41B1-A479-ED14BF2E8FDE}" destId="{238123CB-5676-4473-A5EF-72AC61F4B10F}" srcOrd="0" destOrd="0" presId="urn:microsoft.com/office/officeart/2018/2/layout/IconVerticalSolidList"/>
    <dgm:cxn modelId="{3AD91563-30CF-432E-BE6A-73790D3C469B}" srcId="{64A0EB15-847D-41B1-A479-ED14BF2E8FDE}" destId="{36182D02-6A73-4A20-BF10-097CE26877E7}" srcOrd="2" destOrd="0" parTransId="{7A330C73-82E1-44C4-8AA8-16BD16760E4C}" sibTransId="{4C12FFF2-8866-481A-90C5-CDC25DAB8621}"/>
    <dgm:cxn modelId="{9E564148-6254-4A6A-ADF5-70F2BAE2ADD4}" srcId="{64A0EB15-847D-41B1-A479-ED14BF2E8FDE}" destId="{EBD84FFD-5794-4DCB-BE57-E844EB2455A3}" srcOrd="0" destOrd="0" parTransId="{9A837F0F-0B44-4FCA-8EA9-EBB99BF741F1}" sibTransId="{F73BE186-29B5-4315-88A7-D31633D11A24}"/>
    <dgm:cxn modelId="{63E24353-5A6E-44F4-A651-84764DF3A522}" srcId="{64A0EB15-847D-41B1-A479-ED14BF2E8FDE}" destId="{9EED2B60-B0D9-49E3-9CB6-A5D25688A2EA}" srcOrd="4" destOrd="0" parTransId="{60758993-F4CC-4B36-AECB-34F99F5CD978}" sibTransId="{38891542-C94D-475F-BBE5-3F2F1231844B}"/>
    <dgm:cxn modelId="{FDC4E759-2F1B-4D8D-BBB9-9B1C2FB0ABB8}" type="presOf" srcId="{88C79236-E959-4A20-B907-7947B5E450C1}" destId="{2790D89F-2BD6-49A4-993B-6BC2A837A25D}" srcOrd="0" destOrd="0" presId="urn:microsoft.com/office/officeart/2018/2/layout/IconVerticalSolidList"/>
    <dgm:cxn modelId="{00D4F9A1-509A-482D-9EDA-D7F52AF973EA}" type="presOf" srcId="{9EED2B60-B0D9-49E3-9CB6-A5D25688A2EA}" destId="{889A7709-E53E-4024-9B72-A693D04F45AA}" srcOrd="0" destOrd="0" presId="urn:microsoft.com/office/officeart/2018/2/layout/IconVerticalSolidList"/>
    <dgm:cxn modelId="{73FD50AA-7A09-4852-81E4-523D2FF7FE59}" srcId="{64A0EB15-847D-41B1-A479-ED14BF2E8FDE}" destId="{CE9CF369-3997-4AE5-A830-78D0EBCE2445}" srcOrd="3" destOrd="0" parTransId="{518F6079-19A0-458C-BCFA-8BD1CA73EAF4}" sibTransId="{E78031E0-E533-47DE-9D33-76AD0DFA8999}"/>
    <dgm:cxn modelId="{F0EE00EE-8F8A-4915-9A72-6A56210C1329}" type="presOf" srcId="{36182D02-6A73-4A20-BF10-097CE26877E7}" destId="{31660418-64C2-4183-B408-F2C6DA4D6235}" srcOrd="0" destOrd="0" presId="urn:microsoft.com/office/officeart/2018/2/layout/IconVerticalSolidList"/>
    <dgm:cxn modelId="{9AA0AEEE-BFB6-46A7-BC3D-5CEA7C8A440A}" type="presOf" srcId="{EBD84FFD-5794-4DCB-BE57-E844EB2455A3}" destId="{27E204BC-2E5C-4346-86AF-D39942F5D132}" srcOrd="0" destOrd="0" presId="urn:microsoft.com/office/officeart/2018/2/layout/IconVerticalSolidList"/>
    <dgm:cxn modelId="{E460F6F2-A3D6-47E3-ABB5-0FA993B90076}" srcId="{64A0EB15-847D-41B1-A479-ED14BF2E8FDE}" destId="{88C79236-E959-4A20-B907-7947B5E450C1}" srcOrd="1" destOrd="0" parTransId="{09C79514-6558-4FDE-9DBB-CE75F1F96120}" sibTransId="{52D03853-BF11-497F-90F0-B02F99C761F5}"/>
    <dgm:cxn modelId="{B4F6993B-D423-41AC-93D1-BA558B3601C3}" type="presParOf" srcId="{238123CB-5676-4473-A5EF-72AC61F4B10F}" destId="{393A5CFD-B926-47E4-B060-8ABCF129AFB5}" srcOrd="0" destOrd="0" presId="urn:microsoft.com/office/officeart/2018/2/layout/IconVerticalSolidList"/>
    <dgm:cxn modelId="{F57458BC-AB4D-429A-8F4D-FDA8F58FCFB2}" type="presParOf" srcId="{393A5CFD-B926-47E4-B060-8ABCF129AFB5}" destId="{0897AADC-A5C0-4C92-8458-0967B5C22C4A}" srcOrd="0" destOrd="0" presId="urn:microsoft.com/office/officeart/2018/2/layout/IconVerticalSolidList"/>
    <dgm:cxn modelId="{B412EB9F-29AA-4B6A-AFE6-25F0BFDD5A9D}" type="presParOf" srcId="{393A5CFD-B926-47E4-B060-8ABCF129AFB5}" destId="{5B948F58-8149-49DC-ABF0-A4E9142B5E29}" srcOrd="1" destOrd="0" presId="urn:microsoft.com/office/officeart/2018/2/layout/IconVerticalSolidList"/>
    <dgm:cxn modelId="{35320C43-AA18-4961-924E-39AA027F9938}" type="presParOf" srcId="{393A5CFD-B926-47E4-B060-8ABCF129AFB5}" destId="{465D92F0-F04E-46D0-A82C-A1B3DEBE0888}" srcOrd="2" destOrd="0" presId="urn:microsoft.com/office/officeart/2018/2/layout/IconVerticalSolidList"/>
    <dgm:cxn modelId="{A4300395-31AB-491B-8C79-DD009EBAA19B}" type="presParOf" srcId="{393A5CFD-B926-47E4-B060-8ABCF129AFB5}" destId="{27E204BC-2E5C-4346-86AF-D39942F5D132}" srcOrd="3" destOrd="0" presId="urn:microsoft.com/office/officeart/2018/2/layout/IconVerticalSolidList"/>
    <dgm:cxn modelId="{29D31E23-6E1F-4B0B-8D03-36C6513BB671}" type="presParOf" srcId="{238123CB-5676-4473-A5EF-72AC61F4B10F}" destId="{2D79AE0E-EBE1-4E14-8CBD-B69FE30066A8}" srcOrd="1" destOrd="0" presId="urn:microsoft.com/office/officeart/2018/2/layout/IconVerticalSolidList"/>
    <dgm:cxn modelId="{E0626C96-8E3E-4329-85C8-85DED365D519}" type="presParOf" srcId="{238123CB-5676-4473-A5EF-72AC61F4B10F}" destId="{4DBA72CC-E7FA-468D-9365-A945788A9ACE}" srcOrd="2" destOrd="0" presId="urn:microsoft.com/office/officeart/2018/2/layout/IconVerticalSolidList"/>
    <dgm:cxn modelId="{E2D878D6-2F64-4803-B3A7-F3267896C0FF}" type="presParOf" srcId="{4DBA72CC-E7FA-468D-9365-A945788A9ACE}" destId="{D6EAAEE9-2937-4034-8B84-4A1C512CB809}" srcOrd="0" destOrd="0" presId="urn:microsoft.com/office/officeart/2018/2/layout/IconVerticalSolidList"/>
    <dgm:cxn modelId="{C25DDA4F-5396-403E-A68E-0459366726AC}" type="presParOf" srcId="{4DBA72CC-E7FA-468D-9365-A945788A9ACE}" destId="{B88CCBA2-E32D-4197-B81D-63C19FB410B7}" srcOrd="1" destOrd="0" presId="urn:microsoft.com/office/officeart/2018/2/layout/IconVerticalSolidList"/>
    <dgm:cxn modelId="{8B70A890-9413-4130-B811-D89FA31DF5AC}" type="presParOf" srcId="{4DBA72CC-E7FA-468D-9365-A945788A9ACE}" destId="{1225B492-A919-4A0E-B847-9E99176D06D3}" srcOrd="2" destOrd="0" presId="urn:microsoft.com/office/officeart/2018/2/layout/IconVerticalSolidList"/>
    <dgm:cxn modelId="{6DFCE1D0-3275-4F6B-AC7E-86610D319281}" type="presParOf" srcId="{4DBA72CC-E7FA-468D-9365-A945788A9ACE}" destId="{2790D89F-2BD6-49A4-993B-6BC2A837A25D}" srcOrd="3" destOrd="0" presId="urn:microsoft.com/office/officeart/2018/2/layout/IconVerticalSolidList"/>
    <dgm:cxn modelId="{B1DADCE7-0450-4D3D-A9AB-8BF516AB8E19}" type="presParOf" srcId="{238123CB-5676-4473-A5EF-72AC61F4B10F}" destId="{8F4EF664-EBB3-478A-BB18-68FAB051B8E9}" srcOrd="3" destOrd="0" presId="urn:microsoft.com/office/officeart/2018/2/layout/IconVerticalSolidList"/>
    <dgm:cxn modelId="{59679E17-1A30-48D8-B685-B07EB2BEF110}" type="presParOf" srcId="{238123CB-5676-4473-A5EF-72AC61F4B10F}" destId="{17F02FEF-C397-4FFE-AAEC-012D4F0B8D06}" srcOrd="4" destOrd="0" presId="urn:microsoft.com/office/officeart/2018/2/layout/IconVerticalSolidList"/>
    <dgm:cxn modelId="{F8715A60-F7A0-4409-9C22-5871C381AA73}" type="presParOf" srcId="{17F02FEF-C397-4FFE-AAEC-012D4F0B8D06}" destId="{6369F3C1-B527-488C-8D1E-212BBBD0A94A}" srcOrd="0" destOrd="0" presId="urn:microsoft.com/office/officeart/2018/2/layout/IconVerticalSolidList"/>
    <dgm:cxn modelId="{90FF4492-9051-4539-B8E8-42DF8EE6CB5C}" type="presParOf" srcId="{17F02FEF-C397-4FFE-AAEC-012D4F0B8D06}" destId="{7B4130A2-990C-45BE-9222-142A8FC76840}" srcOrd="1" destOrd="0" presId="urn:microsoft.com/office/officeart/2018/2/layout/IconVerticalSolidList"/>
    <dgm:cxn modelId="{45B5FF3B-0405-4D2B-B19A-B7BD9B4BB953}" type="presParOf" srcId="{17F02FEF-C397-4FFE-AAEC-012D4F0B8D06}" destId="{4C98FDD4-A1C9-4FED-AEDF-52BB79AAA971}" srcOrd="2" destOrd="0" presId="urn:microsoft.com/office/officeart/2018/2/layout/IconVerticalSolidList"/>
    <dgm:cxn modelId="{E97C41BC-4DAE-4DDB-AC08-455E305A2754}" type="presParOf" srcId="{17F02FEF-C397-4FFE-AAEC-012D4F0B8D06}" destId="{31660418-64C2-4183-B408-F2C6DA4D6235}" srcOrd="3" destOrd="0" presId="urn:microsoft.com/office/officeart/2018/2/layout/IconVerticalSolidList"/>
    <dgm:cxn modelId="{E1DE5C4D-46A1-47D3-9E99-92A976E613EC}" type="presParOf" srcId="{238123CB-5676-4473-A5EF-72AC61F4B10F}" destId="{C32D2FD8-3CF3-4637-898D-DB05F5505E2A}" srcOrd="5" destOrd="0" presId="urn:microsoft.com/office/officeart/2018/2/layout/IconVerticalSolidList"/>
    <dgm:cxn modelId="{834822C6-21ED-40BF-B1D3-10FE9DD828EB}" type="presParOf" srcId="{238123CB-5676-4473-A5EF-72AC61F4B10F}" destId="{AA81235C-46E0-4936-9EF9-98B8BB7E591E}" srcOrd="6" destOrd="0" presId="urn:microsoft.com/office/officeart/2018/2/layout/IconVerticalSolidList"/>
    <dgm:cxn modelId="{95CD64D5-6967-4682-AA82-DF2903D96616}" type="presParOf" srcId="{AA81235C-46E0-4936-9EF9-98B8BB7E591E}" destId="{DFD37091-8304-451E-BA99-5622E5265840}" srcOrd="0" destOrd="0" presId="urn:microsoft.com/office/officeart/2018/2/layout/IconVerticalSolidList"/>
    <dgm:cxn modelId="{DC0728B8-61B9-493D-801D-2404A7E6C937}" type="presParOf" srcId="{AA81235C-46E0-4936-9EF9-98B8BB7E591E}" destId="{6836D537-C943-4135-B9F1-0E5D28BEE2B2}" srcOrd="1" destOrd="0" presId="urn:microsoft.com/office/officeart/2018/2/layout/IconVerticalSolidList"/>
    <dgm:cxn modelId="{955B6E8F-2C21-4F2C-91FD-CCCC47410B24}" type="presParOf" srcId="{AA81235C-46E0-4936-9EF9-98B8BB7E591E}" destId="{04E0DCBA-36D8-4234-A25F-1C9667185B08}" srcOrd="2" destOrd="0" presId="urn:microsoft.com/office/officeart/2018/2/layout/IconVerticalSolidList"/>
    <dgm:cxn modelId="{6CE46D02-F74C-4B43-8B49-025FE2073903}" type="presParOf" srcId="{AA81235C-46E0-4936-9EF9-98B8BB7E591E}" destId="{5462D04C-1ADA-49FA-ACF1-341001D34943}" srcOrd="3" destOrd="0" presId="urn:microsoft.com/office/officeart/2018/2/layout/IconVerticalSolidList"/>
    <dgm:cxn modelId="{8BB57B1D-623C-46FF-BB7B-FF7BD756403A}" type="presParOf" srcId="{238123CB-5676-4473-A5EF-72AC61F4B10F}" destId="{A80BA88E-71DF-4D64-A48C-FF154F50FCE7}" srcOrd="7" destOrd="0" presId="urn:microsoft.com/office/officeart/2018/2/layout/IconVerticalSolidList"/>
    <dgm:cxn modelId="{73AA54E4-6C80-4F7A-9BE9-D0BB09559272}" type="presParOf" srcId="{238123CB-5676-4473-A5EF-72AC61F4B10F}" destId="{B648E3B5-B7DB-4FAC-863C-58F950B1D32F}" srcOrd="8" destOrd="0" presId="urn:microsoft.com/office/officeart/2018/2/layout/IconVerticalSolidList"/>
    <dgm:cxn modelId="{D49AF375-A517-40E4-8FF8-133C660E2824}" type="presParOf" srcId="{B648E3B5-B7DB-4FAC-863C-58F950B1D32F}" destId="{61DABD63-B094-4FEF-8150-E6EFE493BEBB}" srcOrd="0" destOrd="0" presId="urn:microsoft.com/office/officeart/2018/2/layout/IconVerticalSolidList"/>
    <dgm:cxn modelId="{7FF783B4-7C74-475E-A002-786AC8A539C0}" type="presParOf" srcId="{B648E3B5-B7DB-4FAC-863C-58F950B1D32F}" destId="{CDAD12EA-F4FC-4B03-AA4E-AB7D9CA1FB76}" srcOrd="1" destOrd="0" presId="urn:microsoft.com/office/officeart/2018/2/layout/IconVerticalSolidList"/>
    <dgm:cxn modelId="{9E9CAC6B-6C39-4970-B19E-5F80463A72BF}" type="presParOf" srcId="{B648E3B5-B7DB-4FAC-863C-58F950B1D32F}" destId="{78B8220E-68AB-4635-B864-CF97A95F06D7}" srcOrd="2" destOrd="0" presId="urn:microsoft.com/office/officeart/2018/2/layout/IconVerticalSolidList"/>
    <dgm:cxn modelId="{24068597-316D-4352-854A-5861A29AD454}" type="presParOf" srcId="{B648E3B5-B7DB-4FAC-863C-58F950B1D32F}" destId="{889A7709-E53E-4024-9B72-A693D04F45A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8E27C75-CC40-4ED2-939F-129161726356}"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3E9C219-152D-4F22-8011-095989007AC3}">
      <dgm:prSet/>
      <dgm:spPr/>
      <dgm:t>
        <a:bodyPr/>
        <a:lstStyle/>
        <a:p>
          <a:r>
            <a:rPr lang="da-DK"/>
            <a:t>CAV står for Constant Air Volume, hvilket betyder at ventilationsanlægget i driftsperioden har en konstant luftstrøm, som anlægget er indreguleret efter. </a:t>
          </a:r>
          <a:endParaRPr lang="en-US"/>
        </a:p>
      </dgm:t>
    </dgm:pt>
    <dgm:pt modelId="{2ECDE9BE-871D-4A11-B433-64B0FA39F72A}" type="parTrans" cxnId="{CC83C541-03E6-4AB0-B38F-966C19E73A73}">
      <dgm:prSet/>
      <dgm:spPr/>
      <dgm:t>
        <a:bodyPr/>
        <a:lstStyle/>
        <a:p>
          <a:endParaRPr lang="en-US"/>
        </a:p>
      </dgm:t>
    </dgm:pt>
    <dgm:pt modelId="{2B9ABE39-0706-4713-9CFD-07CC755B1FE4}" type="sibTrans" cxnId="{CC83C541-03E6-4AB0-B38F-966C19E73A73}">
      <dgm:prSet/>
      <dgm:spPr/>
      <dgm:t>
        <a:bodyPr/>
        <a:lstStyle/>
        <a:p>
          <a:endParaRPr lang="en-US"/>
        </a:p>
      </dgm:t>
    </dgm:pt>
    <dgm:pt modelId="{5A538674-8711-4D01-B4A7-DBED6CCE5D7B}">
      <dgm:prSet/>
      <dgm:spPr/>
      <dgm:t>
        <a:bodyPr/>
        <a:lstStyle/>
        <a:p>
          <a:r>
            <a:rPr lang="da-DK"/>
            <a:t>Anlægstypen er den mest almindelige form for ventilationsanlæg. Et CAV‐anlæg kan være udbygget på forskellig måde. </a:t>
          </a:r>
          <a:endParaRPr lang="en-US"/>
        </a:p>
      </dgm:t>
    </dgm:pt>
    <dgm:pt modelId="{7CC0486A-844A-46AF-B5A6-C3C8D6DD2A1B}" type="parTrans" cxnId="{4F937AEF-675B-4E56-9574-79B82F420F74}">
      <dgm:prSet/>
      <dgm:spPr/>
      <dgm:t>
        <a:bodyPr/>
        <a:lstStyle/>
        <a:p>
          <a:endParaRPr lang="en-US"/>
        </a:p>
      </dgm:t>
    </dgm:pt>
    <dgm:pt modelId="{B60D0557-9998-4455-AC69-6794136DBC50}" type="sibTrans" cxnId="{4F937AEF-675B-4E56-9574-79B82F420F74}">
      <dgm:prSet/>
      <dgm:spPr/>
      <dgm:t>
        <a:bodyPr/>
        <a:lstStyle/>
        <a:p>
          <a:endParaRPr lang="en-US"/>
        </a:p>
      </dgm:t>
    </dgm:pt>
    <dgm:pt modelId="{B2CB511B-7F50-47F0-A85B-ACEB1271D358}" type="pres">
      <dgm:prSet presAssocID="{E8E27C75-CC40-4ED2-939F-129161726356}" presName="root" presStyleCnt="0">
        <dgm:presLayoutVars>
          <dgm:dir/>
          <dgm:resizeHandles val="exact"/>
        </dgm:presLayoutVars>
      </dgm:prSet>
      <dgm:spPr/>
    </dgm:pt>
    <dgm:pt modelId="{8673FEA2-B47F-4224-BA11-2220EAAC81CA}" type="pres">
      <dgm:prSet presAssocID="{B3E9C219-152D-4F22-8011-095989007AC3}" presName="compNode" presStyleCnt="0"/>
      <dgm:spPr/>
    </dgm:pt>
    <dgm:pt modelId="{571C8879-3E7B-49D3-890E-D6B6A3974F26}" type="pres">
      <dgm:prSet presAssocID="{B3E9C219-152D-4F22-8011-095989007AC3}" presName="bgRect" presStyleLbl="bgShp" presStyleIdx="0" presStyleCnt="2"/>
      <dgm:spPr/>
    </dgm:pt>
    <dgm:pt modelId="{A8F9B0F5-D8F4-46FC-9528-66E4AF262198}" type="pres">
      <dgm:prSet presAssocID="{B3E9C219-152D-4F22-8011-095989007AC3}"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øjre pil med massiv udfyldning"/>
        </a:ext>
      </dgm:extLst>
    </dgm:pt>
    <dgm:pt modelId="{3C69F327-A10E-467E-8868-3821A329422E}" type="pres">
      <dgm:prSet presAssocID="{B3E9C219-152D-4F22-8011-095989007AC3}" presName="spaceRect" presStyleCnt="0"/>
      <dgm:spPr/>
    </dgm:pt>
    <dgm:pt modelId="{C73166A9-BA1D-49FC-A181-AA8204AE8D83}" type="pres">
      <dgm:prSet presAssocID="{B3E9C219-152D-4F22-8011-095989007AC3}" presName="parTx" presStyleLbl="revTx" presStyleIdx="0" presStyleCnt="2">
        <dgm:presLayoutVars>
          <dgm:chMax val="0"/>
          <dgm:chPref val="0"/>
        </dgm:presLayoutVars>
      </dgm:prSet>
      <dgm:spPr/>
    </dgm:pt>
    <dgm:pt modelId="{C0BF6FFF-ACBE-4BE4-8AA3-1F071BFB78E0}" type="pres">
      <dgm:prSet presAssocID="{2B9ABE39-0706-4713-9CFD-07CC755B1FE4}" presName="sibTrans" presStyleCnt="0"/>
      <dgm:spPr/>
    </dgm:pt>
    <dgm:pt modelId="{08CBFFC9-48DD-4C3B-852D-0620B1531311}" type="pres">
      <dgm:prSet presAssocID="{5A538674-8711-4D01-B4A7-DBED6CCE5D7B}" presName="compNode" presStyleCnt="0"/>
      <dgm:spPr/>
    </dgm:pt>
    <dgm:pt modelId="{5D7B5521-6D28-472B-A1F9-6E8627359108}" type="pres">
      <dgm:prSet presAssocID="{5A538674-8711-4D01-B4A7-DBED6CCE5D7B}" presName="bgRect" presStyleLbl="bgShp" presStyleIdx="1" presStyleCnt="2"/>
      <dgm:spPr/>
    </dgm:pt>
    <dgm:pt modelId="{8502D07A-6884-4556-B426-BCA5293BA4D6}" type="pres">
      <dgm:prSet presAssocID="{5A538674-8711-4D01-B4A7-DBED6CCE5D7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Grinende ansigt med massiv udfyldning"/>
        </a:ext>
      </dgm:extLst>
    </dgm:pt>
    <dgm:pt modelId="{B0A27ABC-0C30-4AA0-953B-BFB5F52E3651}" type="pres">
      <dgm:prSet presAssocID="{5A538674-8711-4D01-B4A7-DBED6CCE5D7B}" presName="spaceRect" presStyleCnt="0"/>
      <dgm:spPr/>
    </dgm:pt>
    <dgm:pt modelId="{2E838956-8CBC-4318-93E0-35D838FBE546}" type="pres">
      <dgm:prSet presAssocID="{5A538674-8711-4D01-B4A7-DBED6CCE5D7B}" presName="parTx" presStyleLbl="revTx" presStyleIdx="1" presStyleCnt="2">
        <dgm:presLayoutVars>
          <dgm:chMax val="0"/>
          <dgm:chPref val="0"/>
        </dgm:presLayoutVars>
      </dgm:prSet>
      <dgm:spPr/>
    </dgm:pt>
  </dgm:ptLst>
  <dgm:cxnLst>
    <dgm:cxn modelId="{36E76C30-ED20-4C88-A5AF-3D0F82449A65}" type="presOf" srcId="{E8E27C75-CC40-4ED2-939F-129161726356}" destId="{B2CB511B-7F50-47F0-A85B-ACEB1271D358}" srcOrd="0" destOrd="0" presId="urn:microsoft.com/office/officeart/2018/2/layout/IconVerticalSolidList"/>
    <dgm:cxn modelId="{6AEEF85D-2ABF-458A-9FD0-12F139C5E268}" type="presOf" srcId="{B3E9C219-152D-4F22-8011-095989007AC3}" destId="{C73166A9-BA1D-49FC-A181-AA8204AE8D83}" srcOrd="0" destOrd="0" presId="urn:microsoft.com/office/officeart/2018/2/layout/IconVerticalSolidList"/>
    <dgm:cxn modelId="{CC83C541-03E6-4AB0-B38F-966C19E73A73}" srcId="{E8E27C75-CC40-4ED2-939F-129161726356}" destId="{B3E9C219-152D-4F22-8011-095989007AC3}" srcOrd="0" destOrd="0" parTransId="{2ECDE9BE-871D-4A11-B433-64B0FA39F72A}" sibTransId="{2B9ABE39-0706-4713-9CFD-07CC755B1FE4}"/>
    <dgm:cxn modelId="{FCD3B673-3B8C-4663-B430-A17F7A7806F2}" type="presOf" srcId="{5A538674-8711-4D01-B4A7-DBED6CCE5D7B}" destId="{2E838956-8CBC-4318-93E0-35D838FBE546}" srcOrd="0" destOrd="0" presId="urn:microsoft.com/office/officeart/2018/2/layout/IconVerticalSolidList"/>
    <dgm:cxn modelId="{4F937AEF-675B-4E56-9574-79B82F420F74}" srcId="{E8E27C75-CC40-4ED2-939F-129161726356}" destId="{5A538674-8711-4D01-B4A7-DBED6CCE5D7B}" srcOrd="1" destOrd="0" parTransId="{7CC0486A-844A-46AF-B5A6-C3C8D6DD2A1B}" sibTransId="{B60D0557-9998-4455-AC69-6794136DBC50}"/>
    <dgm:cxn modelId="{F1DD266A-0F89-4B34-9DB4-DE9879DDE056}" type="presParOf" srcId="{B2CB511B-7F50-47F0-A85B-ACEB1271D358}" destId="{8673FEA2-B47F-4224-BA11-2220EAAC81CA}" srcOrd="0" destOrd="0" presId="urn:microsoft.com/office/officeart/2018/2/layout/IconVerticalSolidList"/>
    <dgm:cxn modelId="{4CB4DB75-249F-41B8-BD15-6F5216283AB8}" type="presParOf" srcId="{8673FEA2-B47F-4224-BA11-2220EAAC81CA}" destId="{571C8879-3E7B-49D3-890E-D6B6A3974F26}" srcOrd="0" destOrd="0" presId="urn:microsoft.com/office/officeart/2018/2/layout/IconVerticalSolidList"/>
    <dgm:cxn modelId="{579C9EA0-4F80-41F7-98E4-1D823241DC13}" type="presParOf" srcId="{8673FEA2-B47F-4224-BA11-2220EAAC81CA}" destId="{A8F9B0F5-D8F4-46FC-9528-66E4AF262198}" srcOrd="1" destOrd="0" presId="urn:microsoft.com/office/officeart/2018/2/layout/IconVerticalSolidList"/>
    <dgm:cxn modelId="{1AF8431E-EC77-49B5-9AFC-97B65BF4973C}" type="presParOf" srcId="{8673FEA2-B47F-4224-BA11-2220EAAC81CA}" destId="{3C69F327-A10E-467E-8868-3821A329422E}" srcOrd="2" destOrd="0" presId="urn:microsoft.com/office/officeart/2018/2/layout/IconVerticalSolidList"/>
    <dgm:cxn modelId="{36CABF30-0171-4356-9078-6426478F20CB}" type="presParOf" srcId="{8673FEA2-B47F-4224-BA11-2220EAAC81CA}" destId="{C73166A9-BA1D-49FC-A181-AA8204AE8D83}" srcOrd="3" destOrd="0" presId="urn:microsoft.com/office/officeart/2018/2/layout/IconVerticalSolidList"/>
    <dgm:cxn modelId="{09FE3A5F-FE80-4CC2-BB6B-A5B98DF332C5}" type="presParOf" srcId="{B2CB511B-7F50-47F0-A85B-ACEB1271D358}" destId="{C0BF6FFF-ACBE-4BE4-8AA3-1F071BFB78E0}" srcOrd="1" destOrd="0" presId="urn:microsoft.com/office/officeart/2018/2/layout/IconVerticalSolidList"/>
    <dgm:cxn modelId="{5FE27717-1AEA-4446-A553-DA753584B618}" type="presParOf" srcId="{B2CB511B-7F50-47F0-A85B-ACEB1271D358}" destId="{08CBFFC9-48DD-4C3B-852D-0620B1531311}" srcOrd="2" destOrd="0" presId="urn:microsoft.com/office/officeart/2018/2/layout/IconVerticalSolidList"/>
    <dgm:cxn modelId="{1F6F7B7D-F914-4A59-9B87-B82D20368CC6}" type="presParOf" srcId="{08CBFFC9-48DD-4C3B-852D-0620B1531311}" destId="{5D7B5521-6D28-472B-A1F9-6E8627359108}" srcOrd="0" destOrd="0" presId="urn:microsoft.com/office/officeart/2018/2/layout/IconVerticalSolidList"/>
    <dgm:cxn modelId="{C8BA3A0F-8C76-4FF3-B58C-E4F87A20C139}" type="presParOf" srcId="{08CBFFC9-48DD-4C3B-852D-0620B1531311}" destId="{8502D07A-6884-4556-B426-BCA5293BA4D6}" srcOrd="1" destOrd="0" presId="urn:microsoft.com/office/officeart/2018/2/layout/IconVerticalSolidList"/>
    <dgm:cxn modelId="{B58B0F86-A45C-4DE2-A792-ED518B899AB6}" type="presParOf" srcId="{08CBFFC9-48DD-4C3B-852D-0620B1531311}" destId="{B0A27ABC-0C30-4AA0-953B-BFB5F52E3651}" srcOrd="2" destOrd="0" presId="urn:microsoft.com/office/officeart/2018/2/layout/IconVerticalSolidList"/>
    <dgm:cxn modelId="{2D38C520-1995-4F7F-A58C-77EE3D5B8507}" type="presParOf" srcId="{08CBFFC9-48DD-4C3B-852D-0620B1531311}" destId="{2E838956-8CBC-4318-93E0-35D838FBE54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5FBCB42-EEDE-4CF8-BC14-33525735320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4276A87-734A-459C-9B82-E0AFEBC1334B}">
      <dgm:prSet/>
      <dgm:spPr>
        <a:solidFill>
          <a:srgbClr val="CBD9D4"/>
        </a:solidFill>
      </dgm:spPr>
      <dgm:t>
        <a:bodyPr/>
        <a:lstStyle/>
        <a:p>
          <a:r>
            <a:rPr lang="da-DK" dirty="0">
              <a:solidFill>
                <a:schemeClr val="tx1"/>
              </a:solidFill>
            </a:rPr>
            <a:t>VAV står for Variable Air Volume, hvilket betyder at ventilationsanlægget i driftsperioden kan køre med forskellige hastigheder på luftstrømmen.</a:t>
          </a:r>
          <a:endParaRPr lang="en-US" dirty="0">
            <a:solidFill>
              <a:schemeClr val="tx1"/>
            </a:solidFill>
          </a:endParaRPr>
        </a:p>
      </dgm:t>
    </dgm:pt>
    <dgm:pt modelId="{9C5F2009-2A5B-4738-BCEB-52F3ACBE50E8}" type="parTrans" cxnId="{C4E47A30-A32F-41BA-A222-A54946E96F9A}">
      <dgm:prSet/>
      <dgm:spPr/>
      <dgm:t>
        <a:bodyPr/>
        <a:lstStyle/>
        <a:p>
          <a:endParaRPr lang="en-US"/>
        </a:p>
      </dgm:t>
    </dgm:pt>
    <dgm:pt modelId="{0E81B14F-8384-49D9-9181-C2648AB93213}" type="sibTrans" cxnId="{C4E47A30-A32F-41BA-A222-A54946E96F9A}">
      <dgm:prSet/>
      <dgm:spPr/>
      <dgm:t>
        <a:bodyPr/>
        <a:lstStyle/>
        <a:p>
          <a:endParaRPr lang="en-US"/>
        </a:p>
      </dgm:t>
    </dgm:pt>
    <dgm:pt modelId="{72019D07-9477-4A84-BEB1-10A8F067018B}">
      <dgm:prSet/>
      <dgm:spPr>
        <a:solidFill>
          <a:srgbClr val="CBD9D4"/>
        </a:solidFill>
      </dgm:spPr>
      <dgm:t>
        <a:bodyPr/>
        <a:lstStyle/>
        <a:p>
          <a:r>
            <a:rPr lang="da-DK" dirty="0">
              <a:solidFill>
                <a:schemeClr val="tx1"/>
              </a:solidFill>
            </a:rPr>
            <a:t>Anlæggets opbygning afviger kun fra et CAV‐anlæg ved styringen af systemet.</a:t>
          </a:r>
          <a:endParaRPr lang="en-US" dirty="0">
            <a:solidFill>
              <a:schemeClr val="tx1"/>
            </a:solidFill>
          </a:endParaRPr>
        </a:p>
      </dgm:t>
    </dgm:pt>
    <dgm:pt modelId="{52EBF83D-76AA-426E-AEFE-E102314A4C41}" type="parTrans" cxnId="{47E81AE4-5012-4298-8B8E-A6151D70BAD4}">
      <dgm:prSet/>
      <dgm:spPr/>
      <dgm:t>
        <a:bodyPr/>
        <a:lstStyle/>
        <a:p>
          <a:endParaRPr lang="en-US"/>
        </a:p>
      </dgm:t>
    </dgm:pt>
    <dgm:pt modelId="{C7418C9D-8D5D-419E-B718-77BD4D573325}" type="sibTrans" cxnId="{47E81AE4-5012-4298-8B8E-A6151D70BAD4}">
      <dgm:prSet/>
      <dgm:spPr/>
      <dgm:t>
        <a:bodyPr/>
        <a:lstStyle/>
        <a:p>
          <a:endParaRPr lang="en-US"/>
        </a:p>
      </dgm:t>
    </dgm:pt>
    <dgm:pt modelId="{3C5FE1E4-BF63-4E10-8B98-88B55D3F6BD8}">
      <dgm:prSet/>
      <dgm:spPr>
        <a:solidFill>
          <a:srgbClr val="CBD9D4"/>
        </a:solidFill>
      </dgm:spPr>
      <dgm:t>
        <a:bodyPr/>
        <a:lstStyle/>
        <a:p>
          <a:r>
            <a:rPr lang="da-DK" dirty="0">
              <a:solidFill>
                <a:schemeClr val="tx1"/>
              </a:solidFill>
            </a:rPr>
            <a:t>Styringen foregår i princippet ved et motorstyret reguleringsspjæld, eller en omdrejningsstyret ventilator, vha. temperaturfølere, CO2‐føler, fugtføler eller bevægelsescensorer. </a:t>
          </a:r>
          <a:endParaRPr lang="en-US" dirty="0">
            <a:solidFill>
              <a:schemeClr val="tx1"/>
            </a:solidFill>
          </a:endParaRPr>
        </a:p>
      </dgm:t>
    </dgm:pt>
    <dgm:pt modelId="{6A29CEA6-EFF4-4A1E-8A7A-51E0D8E6F121}" type="parTrans" cxnId="{41905F7D-2E40-40A5-90BD-3CD60F5FB659}">
      <dgm:prSet/>
      <dgm:spPr/>
      <dgm:t>
        <a:bodyPr/>
        <a:lstStyle/>
        <a:p>
          <a:endParaRPr lang="da-DK"/>
        </a:p>
      </dgm:t>
    </dgm:pt>
    <dgm:pt modelId="{DFA39A7D-C9A7-4EB7-97B6-75DD0A4731A7}" type="sibTrans" cxnId="{41905F7D-2E40-40A5-90BD-3CD60F5FB659}">
      <dgm:prSet/>
      <dgm:spPr/>
      <dgm:t>
        <a:bodyPr/>
        <a:lstStyle/>
        <a:p>
          <a:endParaRPr lang="da-DK"/>
        </a:p>
      </dgm:t>
    </dgm:pt>
    <dgm:pt modelId="{E043D107-E4A8-49FC-AECB-F1578E1C8CA7}" type="pres">
      <dgm:prSet presAssocID="{25FBCB42-EEDE-4CF8-BC14-335257353203}" presName="linear" presStyleCnt="0">
        <dgm:presLayoutVars>
          <dgm:animLvl val="lvl"/>
          <dgm:resizeHandles val="exact"/>
        </dgm:presLayoutVars>
      </dgm:prSet>
      <dgm:spPr/>
    </dgm:pt>
    <dgm:pt modelId="{3CACC9AA-C676-4D36-9C89-C6C2BA32D0EA}" type="pres">
      <dgm:prSet presAssocID="{E4276A87-734A-459C-9B82-E0AFEBC1334B}" presName="parentText" presStyleLbl="node1" presStyleIdx="0" presStyleCnt="3">
        <dgm:presLayoutVars>
          <dgm:chMax val="0"/>
          <dgm:bulletEnabled val="1"/>
        </dgm:presLayoutVars>
      </dgm:prSet>
      <dgm:spPr/>
    </dgm:pt>
    <dgm:pt modelId="{E00F7A52-3EC8-4CD8-9759-B9913BFC78A5}" type="pres">
      <dgm:prSet presAssocID="{0E81B14F-8384-49D9-9181-C2648AB93213}" presName="spacer" presStyleCnt="0"/>
      <dgm:spPr/>
    </dgm:pt>
    <dgm:pt modelId="{AF090F8C-F045-4718-8DD5-60EF379A5313}" type="pres">
      <dgm:prSet presAssocID="{72019D07-9477-4A84-BEB1-10A8F067018B}" presName="parentText" presStyleLbl="node1" presStyleIdx="1" presStyleCnt="3">
        <dgm:presLayoutVars>
          <dgm:chMax val="0"/>
          <dgm:bulletEnabled val="1"/>
        </dgm:presLayoutVars>
      </dgm:prSet>
      <dgm:spPr/>
    </dgm:pt>
    <dgm:pt modelId="{8C5068A2-56AB-4E70-BAB7-05F1741F1BE2}" type="pres">
      <dgm:prSet presAssocID="{C7418C9D-8D5D-419E-B718-77BD4D573325}" presName="spacer" presStyleCnt="0"/>
      <dgm:spPr/>
    </dgm:pt>
    <dgm:pt modelId="{8A3F9E66-8C93-433C-85FA-09F352B45630}" type="pres">
      <dgm:prSet presAssocID="{3C5FE1E4-BF63-4E10-8B98-88B55D3F6BD8}" presName="parentText" presStyleLbl="node1" presStyleIdx="2" presStyleCnt="3">
        <dgm:presLayoutVars>
          <dgm:chMax val="0"/>
          <dgm:bulletEnabled val="1"/>
        </dgm:presLayoutVars>
      </dgm:prSet>
      <dgm:spPr/>
    </dgm:pt>
  </dgm:ptLst>
  <dgm:cxnLst>
    <dgm:cxn modelId="{C4E47A30-A32F-41BA-A222-A54946E96F9A}" srcId="{25FBCB42-EEDE-4CF8-BC14-335257353203}" destId="{E4276A87-734A-459C-9B82-E0AFEBC1334B}" srcOrd="0" destOrd="0" parTransId="{9C5F2009-2A5B-4738-BCEB-52F3ACBE50E8}" sibTransId="{0E81B14F-8384-49D9-9181-C2648AB93213}"/>
    <dgm:cxn modelId="{41905F7D-2E40-40A5-90BD-3CD60F5FB659}" srcId="{25FBCB42-EEDE-4CF8-BC14-335257353203}" destId="{3C5FE1E4-BF63-4E10-8B98-88B55D3F6BD8}" srcOrd="2" destOrd="0" parTransId="{6A29CEA6-EFF4-4A1E-8A7A-51E0D8E6F121}" sibTransId="{DFA39A7D-C9A7-4EB7-97B6-75DD0A4731A7}"/>
    <dgm:cxn modelId="{06F49984-33AE-41E6-AE32-F34230426B20}" type="presOf" srcId="{72019D07-9477-4A84-BEB1-10A8F067018B}" destId="{AF090F8C-F045-4718-8DD5-60EF379A5313}" srcOrd="0" destOrd="0" presId="urn:microsoft.com/office/officeart/2005/8/layout/vList2"/>
    <dgm:cxn modelId="{44CF41C5-F9E9-471A-9C58-30F4C2CDBBFE}" type="presOf" srcId="{E4276A87-734A-459C-9B82-E0AFEBC1334B}" destId="{3CACC9AA-C676-4D36-9C89-C6C2BA32D0EA}" srcOrd="0" destOrd="0" presId="urn:microsoft.com/office/officeart/2005/8/layout/vList2"/>
    <dgm:cxn modelId="{B30A74D9-CFC3-4DEC-AEC2-85A79D913FDC}" type="presOf" srcId="{25FBCB42-EEDE-4CF8-BC14-335257353203}" destId="{E043D107-E4A8-49FC-AECB-F1578E1C8CA7}" srcOrd="0" destOrd="0" presId="urn:microsoft.com/office/officeart/2005/8/layout/vList2"/>
    <dgm:cxn modelId="{47E81AE4-5012-4298-8B8E-A6151D70BAD4}" srcId="{25FBCB42-EEDE-4CF8-BC14-335257353203}" destId="{72019D07-9477-4A84-BEB1-10A8F067018B}" srcOrd="1" destOrd="0" parTransId="{52EBF83D-76AA-426E-AEFE-E102314A4C41}" sibTransId="{C7418C9D-8D5D-419E-B718-77BD4D573325}"/>
    <dgm:cxn modelId="{DD27E7F0-60F8-4DFE-9122-48A824F78FBC}" type="presOf" srcId="{3C5FE1E4-BF63-4E10-8B98-88B55D3F6BD8}" destId="{8A3F9E66-8C93-433C-85FA-09F352B45630}" srcOrd="0" destOrd="0" presId="urn:microsoft.com/office/officeart/2005/8/layout/vList2"/>
    <dgm:cxn modelId="{131C3C44-C768-4F22-A15E-1DBDC07D4B05}" type="presParOf" srcId="{E043D107-E4A8-49FC-AECB-F1578E1C8CA7}" destId="{3CACC9AA-C676-4D36-9C89-C6C2BA32D0EA}" srcOrd="0" destOrd="0" presId="urn:microsoft.com/office/officeart/2005/8/layout/vList2"/>
    <dgm:cxn modelId="{99BECF5B-62C2-4B3A-A037-D82CDFE55B1D}" type="presParOf" srcId="{E043D107-E4A8-49FC-AECB-F1578E1C8CA7}" destId="{E00F7A52-3EC8-4CD8-9759-B9913BFC78A5}" srcOrd="1" destOrd="0" presId="urn:microsoft.com/office/officeart/2005/8/layout/vList2"/>
    <dgm:cxn modelId="{5FEB6649-BBF5-48CB-A283-C111E2EA5541}" type="presParOf" srcId="{E043D107-E4A8-49FC-AECB-F1578E1C8CA7}" destId="{AF090F8C-F045-4718-8DD5-60EF379A5313}" srcOrd="2" destOrd="0" presId="urn:microsoft.com/office/officeart/2005/8/layout/vList2"/>
    <dgm:cxn modelId="{DEE5BC90-F777-4BAA-A1A8-8A51F155C3EA}" type="presParOf" srcId="{E043D107-E4A8-49FC-AECB-F1578E1C8CA7}" destId="{8C5068A2-56AB-4E70-BAB7-05F1741F1BE2}" srcOrd="3" destOrd="0" presId="urn:microsoft.com/office/officeart/2005/8/layout/vList2"/>
    <dgm:cxn modelId="{A549AFB2-A640-4A95-854C-AD4588CEF22F}" type="presParOf" srcId="{E043D107-E4A8-49FC-AECB-F1578E1C8CA7}" destId="{8A3F9E66-8C93-433C-85FA-09F352B4563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53A1688-2095-49F3-81AE-85F2562D26F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F2B761B-F21B-40A8-B803-6D32089A2A6D}">
      <dgm:prSet/>
      <dgm:spPr/>
      <dgm:t>
        <a:bodyPr/>
        <a:lstStyle/>
        <a:p>
          <a:r>
            <a:rPr lang="da-DK" dirty="0"/>
            <a:t>DCV står for Demand </a:t>
          </a:r>
          <a:r>
            <a:rPr lang="da-DK" dirty="0" err="1"/>
            <a:t>Controled</a:t>
          </a:r>
          <a:r>
            <a:rPr lang="da-DK" dirty="0"/>
            <a:t> Air Volume, hvilket betyder at anlægget kører med forskellige hastigheder. </a:t>
          </a:r>
          <a:endParaRPr lang="en-US" dirty="0"/>
        </a:p>
      </dgm:t>
    </dgm:pt>
    <dgm:pt modelId="{F274C864-A8D4-4531-9B11-BF5699660FA0}" type="parTrans" cxnId="{7AABD744-B739-48CD-A57E-C951854D701C}">
      <dgm:prSet/>
      <dgm:spPr/>
      <dgm:t>
        <a:bodyPr/>
        <a:lstStyle/>
        <a:p>
          <a:endParaRPr lang="en-US"/>
        </a:p>
      </dgm:t>
    </dgm:pt>
    <dgm:pt modelId="{DF73F2E8-513B-434A-9409-1E34425F9B95}" type="sibTrans" cxnId="{7AABD744-B739-48CD-A57E-C951854D701C}">
      <dgm:prSet/>
      <dgm:spPr/>
      <dgm:t>
        <a:bodyPr/>
        <a:lstStyle/>
        <a:p>
          <a:endParaRPr lang="en-US"/>
        </a:p>
      </dgm:t>
    </dgm:pt>
    <dgm:pt modelId="{E39ED29D-6978-4EE8-97B9-2017FF5CA5F3}">
      <dgm:prSet/>
      <dgm:spPr/>
      <dgm:t>
        <a:bodyPr/>
        <a:lstStyle/>
        <a:p>
          <a:r>
            <a:rPr lang="da-DK" dirty="0"/>
            <a:t>Som VAV‐anlæg styres anlægget, men der anvendes følere der giver mere præcis styring af luftmængden. Fx Luftkvalitetsfølere, men også bevægelsescensorer. </a:t>
          </a:r>
          <a:endParaRPr lang="en-US" dirty="0"/>
        </a:p>
      </dgm:t>
    </dgm:pt>
    <dgm:pt modelId="{CE19E092-C254-4B36-9DA4-3F43A11C3AEB}" type="parTrans" cxnId="{193A0212-852C-4F37-B0D5-0FB39A9D0C8B}">
      <dgm:prSet/>
      <dgm:spPr/>
      <dgm:t>
        <a:bodyPr/>
        <a:lstStyle/>
        <a:p>
          <a:endParaRPr lang="en-US"/>
        </a:p>
      </dgm:t>
    </dgm:pt>
    <dgm:pt modelId="{CC4C1811-6D61-454E-AA53-6BFD738200DF}" type="sibTrans" cxnId="{193A0212-852C-4F37-B0D5-0FB39A9D0C8B}">
      <dgm:prSet/>
      <dgm:spPr/>
      <dgm:t>
        <a:bodyPr/>
        <a:lstStyle/>
        <a:p>
          <a:endParaRPr lang="en-US"/>
        </a:p>
      </dgm:t>
    </dgm:pt>
    <dgm:pt modelId="{D8264283-5D4D-4F41-B13E-4F8146B57559}" type="pres">
      <dgm:prSet presAssocID="{053A1688-2095-49F3-81AE-85F2562D26FD}" presName="root" presStyleCnt="0">
        <dgm:presLayoutVars>
          <dgm:dir/>
          <dgm:resizeHandles val="exact"/>
        </dgm:presLayoutVars>
      </dgm:prSet>
      <dgm:spPr/>
    </dgm:pt>
    <dgm:pt modelId="{BCD01C26-4BD4-46F6-A358-D359D1EE6CB8}" type="pres">
      <dgm:prSet presAssocID="{0F2B761B-F21B-40A8-B803-6D32089A2A6D}" presName="compNode" presStyleCnt="0"/>
      <dgm:spPr/>
    </dgm:pt>
    <dgm:pt modelId="{DA3E7436-E811-42C3-B058-909753611D12}" type="pres">
      <dgm:prSet presAssocID="{0F2B761B-F21B-40A8-B803-6D32089A2A6D}" presName="bgRect" presStyleLbl="bgShp" presStyleIdx="0" presStyleCnt="2"/>
      <dgm:spPr/>
    </dgm:pt>
    <dgm:pt modelId="{CB73E8F8-02A9-43AC-A41A-3D257EC3F0DD}" type="pres">
      <dgm:prSet presAssocID="{0F2B761B-F21B-40A8-B803-6D32089A2A6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ooter"/>
        </a:ext>
      </dgm:extLst>
    </dgm:pt>
    <dgm:pt modelId="{88066228-8B3B-4375-A027-70E1CE13564A}" type="pres">
      <dgm:prSet presAssocID="{0F2B761B-F21B-40A8-B803-6D32089A2A6D}" presName="spaceRect" presStyleCnt="0"/>
      <dgm:spPr/>
    </dgm:pt>
    <dgm:pt modelId="{D249D2F2-13F8-4BD3-9142-2DEABA36C0EC}" type="pres">
      <dgm:prSet presAssocID="{0F2B761B-F21B-40A8-B803-6D32089A2A6D}" presName="parTx" presStyleLbl="revTx" presStyleIdx="0" presStyleCnt="2">
        <dgm:presLayoutVars>
          <dgm:chMax val="0"/>
          <dgm:chPref val="0"/>
        </dgm:presLayoutVars>
      </dgm:prSet>
      <dgm:spPr/>
    </dgm:pt>
    <dgm:pt modelId="{3B0B3E22-B9E9-4872-87A0-2E7B5FDC249E}" type="pres">
      <dgm:prSet presAssocID="{DF73F2E8-513B-434A-9409-1E34425F9B95}" presName="sibTrans" presStyleCnt="0"/>
      <dgm:spPr/>
    </dgm:pt>
    <dgm:pt modelId="{66FA3DC3-5DEE-4344-8F58-3A79A3715E21}" type="pres">
      <dgm:prSet presAssocID="{E39ED29D-6978-4EE8-97B9-2017FF5CA5F3}" presName="compNode" presStyleCnt="0"/>
      <dgm:spPr/>
    </dgm:pt>
    <dgm:pt modelId="{9BA4ACCF-1B3C-4889-B914-465A6CEB6BBD}" type="pres">
      <dgm:prSet presAssocID="{E39ED29D-6978-4EE8-97B9-2017FF5CA5F3}" presName="bgRect" presStyleLbl="bgShp" presStyleIdx="1" presStyleCnt="2"/>
      <dgm:spPr/>
    </dgm:pt>
    <dgm:pt modelId="{89112300-76D5-4E81-AD8B-5E97685752B1}" type="pres">
      <dgm:prSet presAssocID="{E39ED29D-6978-4EE8-97B9-2017FF5CA5F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Atom med massiv udfyldning"/>
        </a:ext>
      </dgm:extLst>
    </dgm:pt>
    <dgm:pt modelId="{23B3BEC2-99FC-46D5-96DC-9077C869AF71}" type="pres">
      <dgm:prSet presAssocID="{E39ED29D-6978-4EE8-97B9-2017FF5CA5F3}" presName="spaceRect" presStyleCnt="0"/>
      <dgm:spPr/>
    </dgm:pt>
    <dgm:pt modelId="{87CAC9D1-E07A-4DDC-A4F2-BEAD8D8A0AA5}" type="pres">
      <dgm:prSet presAssocID="{E39ED29D-6978-4EE8-97B9-2017FF5CA5F3}" presName="parTx" presStyleLbl="revTx" presStyleIdx="1" presStyleCnt="2">
        <dgm:presLayoutVars>
          <dgm:chMax val="0"/>
          <dgm:chPref val="0"/>
        </dgm:presLayoutVars>
      </dgm:prSet>
      <dgm:spPr/>
    </dgm:pt>
  </dgm:ptLst>
  <dgm:cxnLst>
    <dgm:cxn modelId="{BD06D506-82CC-44AF-ADCB-8B79196A520A}" type="presOf" srcId="{E39ED29D-6978-4EE8-97B9-2017FF5CA5F3}" destId="{87CAC9D1-E07A-4DDC-A4F2-BEAD8D8A0AA5}" srcOrd="0" destOrd="0" presId="urn:microsoft.com/office/officeart/2018/2/layout/IconVerticalSolidList"/>
    <dgm:cxn modelId="{193A0212-852C-4F37-B0D5-0FB39A9D0C8B}" srcId="{053A1688-2095-49F3-81AE-85F2562D26FD}" destId="{E39ED29D-6978-4EE8-97B9-2017FF5CA5F3}" srcOrd="1" destOrd="0" parTransId="{CE19E092-C254-4B36-9DA4-3F43A11C3AEB}" sibTransId="{CC4C1811-6D61-454E-AA53-6BFD738200DF}"/>
    <dgm:cxn modelId="{21B3312B-66A8-4562-AFE2-7866E4812F07}" type="presOf" srcId="{053A1688-2095-49F3-81AE-85F2562D26FD}" destId="{D8264283-5D4D-4F41-B13E-4F8146B57559}" srcOrd="0" destOrd="0" presId="urn:microsoft.com/office/officeart/2018/2/layout/IconVerticalSolidList"/>
    <dgm:cxn modelId="{7AABD744-B739-48CD-A57E-C951854D701C}" srcId="{053A1688-2095-49F3-81AE-85F2562D26FD}" destId="{0F2B761B-F21B-40A8-B803-6D32089A2A6D}" srcOrd="0" destOrd="0" parTransId="{F274C864-A8D4-4531-9B11-BF5699660FA0}" sibTransId="{DF73F2E8-513B-434A-9409-1E34425F9B95}"/>
    <dgm:cxn modelId="{77A1F1F4-E9CC-4DDC-A566-FB9F0ADD263E}" type="presOf" srcId="{0F2B761B-F21B-40A8-B803-6D32089A2A6D}" destId="{D249D2F2-13F8-4BD3-9142-2DEABA36C0EC}" srcOrd="0" destOrd="0" presId="urn:microsoft.com/office/officeart/2018/2/layout/IconVerticalSolidList"/>
    <dgm:cxn modelId="{655631F9-B6E5-45E7-82FB-CFE42921ACFE}" type="presParOf" srcId="{D8264283-5D4D-4F41-B13E-4F8146B57559}" destId="{BCD01C26-4BD4-46F6-A358-D359D1EE6CB8}" srcOrd="0" destOrd="0" presId="urn:microsoft.com/office/officeart/2018/2/layout/IconVerticalSolidList"/>
    <dgm:cxn modelId="{5E15FF67-4D9F-49BC-8C1E-EF1AE921A8B4}" type="presParOf" srcId="{BCD01C26-4BD4-46F6-A358-D359D1EE6CB8}" destId="{DA3E7436-E811-42C3-B058-909753611D12}" srcOrd="0" destOrd="0" presId="urn:microsoft.com/office/officeart/2018/2/layout/IconVerticalSolidList"/>
    <dgm:cxn modelId="{879340D0-DCE0-4273-9631-2AA4D8143082}" type="presParOf" srcId="{BCD01C26-4BD4-46F6-A358-D359D1EE6CB8}" destId="{CB73E8F8-02A9-43AC-A41A-3D257EC3F0DD}" srcOrd="1" destOrd="0" presId="urn:microsoft.com/office/officeart/2018/2/layout/IconVerticalSolidList"/>
    <dgm:cxn modelId="{7B606EC3-7177-480C-A90D-6F2C06D47A8C}" type="presParOf" srcId="{BCD01C26-4BD4-46F6-A358-D359D1EE6CB8}" destId="{88066228-8B3B-4375-A027-70E1CE13564A}" srcOrd="2" destOrd="0" presId="urn:microsoft.com/office/officeart/2018/2/layout/IconVerticalSolidList"/>
    <dgm:cxn modelId="{FAF0BA0B-989D-4090-9C83-92BB2384BBB2}" type="presParOf" srcId="{BCD01C26-4BD4-46F6-A358-D359D1EE6CB8}" destId="{D249D2F2-13F8-4BD3-9142-2DEABA36C0EC}" srcOrd="3" destOrd="0" presId="urn:microsoft.com/office/officeart/2018/2/layout/IconVerticalSolidList"/>
    <dgm:cxn modelId="{1EDAE2F0-6B1D-4B85-981F-461E647659CB}" type="presParOf" srcId="{D8264283-5D4D-4F41-B13E-4F8146B57559}" destId="{3B0B3E22-B9E9-4872-87A0-2E7B5FDC249E}" srcOrd="1" destOrd="0" presId="urn:microsoft.com/office/officeart/2018/2/layout/IconVerticalSolidList"/>
    <dgm:cxn modelId="{1D19126E-630D-47AB-99B7-36088B766262}" type="presParOf" srcId="{D8264283-5D4D-4F41-B13E-4F8146B57559}" destId="{66FA3DC3-5DEE-4344-8F58-3A79A3715E21}" srcOrd="2" destOrd="0" presId="urn:microsoft.com/office/officeart/2018/2/layout/IconVerticalSolidList"/>
    <dgm:cxn modelId="{FE0333C3-5E77-4507-92A9-38408CECB754}" type="presParOf" srcId="{66FA3DC3-5DEE-4344-8F58-3A79A3715E21}" destId="{9BA4ACCF-1B3C-4889-B914-465A6CEB6BBD}" srcOrd="0" destOrd="0" presId="urn:microsoft.com/office/officeart/2018/2/layout/IconVerticalSolidList"/>
    <dgm:cxn modelId="{2D8B2EB3-B682-478B-A5F7-3125368B257E}" type="presParOf" srcId="{66FA3DC3-5DEE-4344-8F58-3A79A3715E21}" destId="{89112300-76D5-4E81-AD8B-5E97685752B1}" srcOrd="1" destOrd="0" presId="urn:microsoft.com/office/officeart/2018/2/layout/IconVerticalSolidList"/>
    <dgm:cxn modelId="{EC5E0608-BFC7-4F97-9593-A52D1C7BDF5A}" type="presParOf" srcId="{66FA3DC3-5DEE-4344-8F58-3A79A3715E21}" destId="{23B3BEC2-99FC-46D5-96DC-9077C869AF71}" srcOrd="2" destOrd="0" presId="urn:microsoft.com/office/officeart/2018/2/layout/IconVerticalSolidList"/>
    <dgm:cxn modelId="{72E38A28-A34A-49DC-8FCE-1153B15EE33F}" type="presParOf" srcId="{66FA3DC3-5DEE-4344-8F58-3A79A3715E21}" destId="{87CAC9D1-E07A-4DDC-A4F2-BEAD8D8A0AA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2F30E20-E9DF-4167-813B-60CBB2DB5005}"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1C5D5AB2-67EA-4775-91AD-8555FF414B10}">
      <dgm:prSet/>
      <dgm:spPr/>
      <dgm:t>
        <a:bodyPr/>
        <a:lstStyle/>
        <a:p>
          <a:r>
            <a:rPr lang="da-DK"/>
            <a:t>Kanalføler (temperatur) Kanalfølere til temperatur anvendes i både indblæsningskanaler og udsugningskanaler. Følerne findes i flere forskellige typer.</a:t>
          </a:r>
          <a:endParaRPr lang="en-US"/>
        </a:p>
      </dgm:t>
    </dgm:pt>
    <dgm:pt modelId="{2281BB53-C653-443F-8405-B813AE149038}" type="parTrans" cxnId="{28F61FB7-1F01-4F29-88DD-C7FC870A0ACA}">
      <dgm:prSet/>
      <dgm:spPr/>
      <dgm:t>
        <a:bodyPr/>
        <a:lstStyle/>
        <a:p>
          <a:endParaRPr lang="en-US"/>
        </a:p>
      </dgm:t>
    </dgm:pt>
    <dgm:pt modelId="{196D0EDA-D014-43AB-A73C-3A148CD5DB67}" type="sibTrans" cxnId="{28F61FB7-1F01-4F29-88DD-C7FC870A0ACA}">
      <dgm:prSet/>
      <dgm:spPr/>
      <dgm:t>
        <a:bodyPr/>
        <a:lstStyle/>
        <a:p>
          <a:endParaRPr lang="en-US"/>
        </a:p>
      </dgm:t>
    </dgm:pt>
    <dgm:pt modelId="{F6B99CB9-B18B-4419-9C2A-E1BE9998B8CA}">
      <dgm:prSet/>
      <dgm:spPr/>
      <dgm:t>
        <a:bodyPr/>
        <a:lstStyle/>
        <a:p>
          <a:r>
            <a:rPr lang="da-DK"/>
            <a:t>De forskellige fabrikanter, der producerer regulatorer, har valgt en ganske bestemt føler der virker sammen med deres elektronik.</a:t>
          </a:r>
          <a:endParaRPr lang="en-US"/>
        </a:p>
      </dgm:t>
    </dgm:pt>
    <dgm:pt modelId="{2DE977FF-7B84-43BB-9001-723E269C9170}" type="parTrans" cxnId="{8B3313A7-1031-4D7A-BD27-8AC136A6A7BA}">
      <dgm:prSet/>
      <dgm:spPr/>
      <dgm:t>
        <a:bodyPr/>
        <a:lstStyle/>
        <a:p>
          <a:endParaRPr lang="en-US"/>
        </a:p>
      </dgm:t>
    </dgm:pt>
    <dgm:pt modelId="{3C6CA55D-116E-4B37-91C6-3CDD1B054259}" type="sibTrans" cxnId="{8B3313A7-1031-4D7A-BD27-8AC136A6A7BA}">
      <dgm:prSet/>
      <dgm:spPr/>
      <dgm:t>
        <a:bodyPr/>
        <a:lstStyle/>
        <a:p>
          <a:endParaRPr lang="en-US"/>
        </a:p>
      </dgm:t>
    </dgm:pt>
    <dgm:pt modelId="{C335058D-C107-4A89-9BF8-03F6F6DAA19D}">
      <dgm:prSet/>
      <dgm:spPr/>
      <dgm:t>
        <a:bodyPr/>
        <a:lstStyle/>
        <a:p>
          <a:r>
            <a:rPr lang="da-DK"/>
            <a:t>Man skal skal være opmærksom på at en fabrikants forskellige modeller måske skal tilsluttes forskellige følere.</a:t>
          </a:r>
          <a:endParaRPr lang="en-US"/>
        </a:p>
      </dgm:t>
    </dgm:pt>
    <dgm:pt modelId="{8EBE4687-0995-44C5-8E43-3EB4AF847BAA}" type="parTrans" cxnId="{014B3257-8F75-4BFC-A8F1-591EBB8DAB46}">
      <dgm:prSet/>
      <dgm:spPr/>
      <dgm:t>
        <a:bodyPr/>
        <a:lstStyle/>
        <a:p>
          <a:endParaRPr lang="en-US"/>
        </a:p>
      </dgm:t>
    </dgm:pt>
    <dgm:pt modelId="{91001B95-E1F3-4ACC-8A05-4124B34C93D4}" type="sibTrans" cxnId="{014B3257-8F75-4BFC-A8F1-591EBB8DAB46}">
      <dgm:prSet/>
      <dgm:spPr/>
      <dgm:t>
        <a:bodyPr/>
        <a:lstStyle/>
        <a:p>
          <a:endParaRPr lang="en-US"/>
        </a:p>
      </dgm:t>
    </dgm:pt>
    <dgm:pt modelId="{127F4E17-2028-4C71-9688-A24BEDCBB97E}">
      <dgm:prSet/>
      <dgm:spPr/>
      <dgm:t>
        <a:bodyPr/>
        <a:lstStyle/>
        <a:p>
          <a:r>
            <a:rPr lang="da-DK"/>
            <a:t>Hvis du for eksempel udskifter en føler der oprindeligt er en Pt1000 med en PTC1000 føler, går det helt galt da disse to typer har forskellige egenskaber.</a:t>
          </a:r>
          <a:endParaRPr lang="en-US"/>
        </a:p>
      </dgm:t>
    </dgm:pt>
    <dgm:pt modelId="{A2449A05-A34E-4A1D-8C87-DEE53D9C62E9}" type="parTrans" cxnId="{B4D94589-EE2D-487E-8F10-53DD58B82334}">
      <dgm:prSet/>
      <dgm:spPr/>
      <dgm:t>
        <a:bodyPr/>
        <a:lstStyle/>
        <a:p>
          <a:endParaRPr lang="en-US"/>
        </a:p>
      </dgm:t>
    </dgm:pt>
    <dgm:pt modelId="{EFB947E2-96F3-47B9-93E1-4CE97FB5E83F}" type="sibTrans" cxnId="{B4D94589-EE2D-487E-8F10-53DD58B82334}">
      <dgm:prSet/>
      <dgm:spPr/>
      <dgm:t>
        <a:bodyPr/>
        <a:lstStyle/>
        <a:p>
          <a:endParaRPr lang="en-US"/>
        </a:p>
      </dgm:t>
    </dgm:pt>
    <dgm:pt modelId="{62443F15-AB50-4F0E-B176-CFDA05D5EF3C}" type="pres">
      <dgm:prSet presAssocID="{82F30E20-E9DF-4167-813B-60CBB2DB5005}" presName="vert0" presStyleCnt="0">
        <dgm:presLayoutVars>
          <dgm:dir/>
          <dgm:animOne val="branch"/>
          <dgm:animLvl val="lvl"/>
        </dgm:presLayoutVars>
      </dgm:prSet>
      <dgm:spPr/>
    </dgm:pt>
    <dgm:pt modelId="{5996533C-D23F-47E9-82BA-5734D00924BA}" type="pres">
      <dgm:prSet presAssocID="{1C5D5AB2-67EA-4775-91AD-8555FF414B10}" presName="thickLine" presStyleLbl="alignNode1" presStyleIdx="0" presStyleCnt="4"/>
      <dgm:spPr/>
    </dgm:pt>
    <dgm:pt modelId="{12FE4EA1-4C0A-4052-A45D-DC4B40073002}" type="pres">
      <dgm:prSet presAssocID="{1C5D5AB2-67EA-4775-91AD-8555FF414B10}" presName="horz1" presStyleCnt="0"/>
      <dgm:spPr/>
    </dgm:pt>
    <dgm:pt modelId="{76A7745F-0251-4867-8615-F4D7CC0B0B8D}" type="pres">
      <dgm:prSet presAssocID="{1C5D5AB2-67EA-4775-91AD-8555FF414B10}" presName="tx1" presStyleLbl="revTx" presStyleIdx="0" presStyleCnt="4"/>
      <dgm:spPr/>
    </dgm:pt>
    <dgm:pt modelId="{04367EAC-FC1C-499D-ABC7-B8FF95417880}" type="pres">
      <dgm:prSet presAssocID="{1C5D5AB2-67EA-4775-91AD-8555FF414B10}" presName="vert1" presStyleCnt="0"/>
      <dgm:spPr/>
    </dgm:pt>
    <dgm:pt modelId="{A581C5FA-3D3A-4FF9-AB54-13C08A2A092E}" type="pres">
      <dgm:prSet presAssocID="{F6B99CB9-B18B-4419-9C2A-E1BE9998B8CA}" presName="thickLine" presStyleLbl="alignNode1" presStyleIdx="1" presStyleCnt="4"/>
      <dgm:spPr/>
    </dgm:pt>
    <dgm:pt modelId="{A73857FB-0C31-46AE-91D5-3C28B78E8AD6}" type="pres">
      <dgm:prSet presAssocID="{F6B99CB9-B18B-4419-9C2A-E1BE9998B8CA}" presName="horz1" presStyleCnt="0"/>
      <dgm:spPr/>
    </dgm:pt>
    <dgm:pt modelId="{6CDD1917-4954-4059-BDC3-5999FDF0D804}" type="pres">
      <dgm:prSet presAssocID="{F6B99CB9-B18B-4419-9C2A-E1BE9998B8CA}" presName="tx1" presStyleLbl="revTx" presStyleIdx="1" presStyleCnt="4"/>
      <dgm:spPr/>
    </dgm:pt>
    <dgm:pt modelId="{424C8981-9FA5-4641-9228-634F0205307E}" type="pres">
      <dgm:prSet presAssocID="{F6B99CB9-B18B-4419-9C2A-E1BE9998B8CA}" presName="vert1" presStyleCnt="0"/>
      <dgm:spPr/>
    </dgm:pt>
    <dgm:pt modelId="{6CE2819C-448B-49EA-83A7-78F2DB21BD53}" type="pres">
      <dgm:prSet presAssocID="{C335058D-C107-4A89-9BF8-03F6F6DAA19D}" presName="thickLine" presStyleLbl="alignNode1" presStyleIdx="2" presStyleCnt="4"/>
      <dgm:spPr/>
    </dgm:pt>
    <dgm:pt modelId="{FCAC7475-118B-4279-BC19-547128AD1D66}" type="pres">
      <dgm:prSet presAssocID="{C335058D-C107-4A89-9BF8-03F6F6DAA19D}" presName="horz1" presStyleCnt="0"/>
      <dgm:spPr/>
    </dgm:pt>
    <dgm:pt modelId="{77979AD8-D09D-458E-81D4-8E9FD27B59C5}" type="pres">
      <dgm:prSet presAssocID="{C335058D-C107-4A89-9BF8-03F6F6DAA19D}" presName="tx1" presStyleLbl="revTx" presStyleIdx="2" presStyleCnt="4"/>
      <dgm:spPr/>
    </dgm:pt>
    <dgm:pt modelId="{51FDAB7A-6A9B-4EFA-B520-56FA2E491B7C}" type="pres">
      <dgm:prSet presAssocID="{C335058D-C107-4A89-9BF8-03F6F6DAA19D}" presName="vert1" presStyleCnt="0"/>
      <dgm:spPr/>
    </dgm:pt>
    <dgm:pt modelId="{8BCF9CD3-C2DB-4941-857E-78EEAA07192B}" type="pres">
      <dgm:prSet presAssocID="{127F4E17-2028-4C71-9688-A24BEDCBB97E}" presName="thickLine" presStyleLbl="alignNode1" presStyleIdx="3" presStyleCnt="4"/>
      <dgm:spPr/>
    </dgm:pt>
    <dgm:pt modelId="{1126248E-C8CD-46E4-811E-7187B2A6A052}" type="pres">
      <dgm:prSet presAssocID="{127F4E17-2028-4C71-9688-A24BEDCBB97E}" presName="horz1" presStyleCnt="0"/>
      <dgm:spPr/>
    </dgm:pt>
    <dgm:pt modelId="{FA8FDA61-FC85-429D-87E6-5B19BB9A0B49}" type="pres">
      <dgm:prSet presAssocID="{127F4E17-2028-4C71-9688-A24BEDCBB97E}" presName="tx1" presStyleLbl="revTx" presStyleIdx="3" presStyleCnt="4"/>
      <dgm:spPr/>
    </dgm:pt>
    <dgm:pt modelId="{6306349E-027F-4C6A-A8F6-D6147CFC921B}" type="pres">
      <dgm:prSet presAssocID="{127F4E17-2028-4C71-9688-A24BEDCBB97E}" presName="vert1" presStyleCnt="0"/>
      <dgm:spPr/>
    </dgm:pt>
  </dgm:ptLst>
  <dgm:cxnLst>
    <dgm:cxn modelId="{6ACC5F06-7804-422B-B449-7F547142DBD6}" type="presOf" srcId="{C335058D-C107-4A89-9BF8-03F6F6DAA19D}" destId="{77979AD8-D09D-458E-81D4-8E9FD27B59C5}" srcOrd="0" destOrd="0" presId="urn:microsoft.com/office/officeart/2008/layout/LinedList"/>
    <dgm:cxn modelId="{7723045B-4A74-42F1-B6B4-8F7B7F7BD90F}" type="presOf" srcId="{82F30E20-E9DF-4167-813B-60CBB2DB5005}" destId="{62443F15-AB50-4F0E-B176-CFDA05D5EF3C}" srcOrd="0" destOrd="0" presId="urn:microsoft.com/office/officeart/2008/layout/LinedList"/>
    <dgm:cxn modelId="{C0576F44-D771-4307-9592-CA79711FF6EE}" type="presOf" srcId="{F6B99CB9-B18B-4419-9C2A-E1BE9998B8CA}" destId="{6CDD1917-4954-4059-BDC3-5999FDF0D804}" srcOrd="0" destOrd="0" presId="urn:microsoft.com/office/officeart/2008/layout/LinedList"/>
    <dgm:cxn modelId="{014B3257-8F75-4BFC-A8F1-591EBB8DAB46}" srcId="{82F30E20-E9DF-4167-813B-60CBB2DB5005}" destId="{C335058D-C107-4A89-9BF8-03F6F6DAA19D}" srcOrd="2" destOrd="0" parTransId="{8EBE4687-0995-44C5-8E43-3EB4AF847BAA}" sibTransId="{91001B95-E1F3-4ACC-8A05-4124B34C93D4}"/>
    <dgm:cxn modelId="{2C50A180-1A24-4488-A422-5A3F6C3F8152}" type="presOf" srcId="{127F4E17-2028-4C71-9688-A24BEDCBB97E}" destId="{FA8FDA61-FC85-429D-87E6-5B19BB9A0B49}" srcOrd="0" destOrd="0" presId="urn:microsoft.com/office/officeart/2008/layout/LinedList"/>
    <dgm:cxn modelId="{B4D94589-EE2D-487E-8F10-53DD58B82334}" srcId="{82F30E20-E9DF-4167-813B-60CBB2DB5005}" destId="{127F4E17-2028-4C71-9688-A24BEDCBB97E}" srcOrd="3" destOrd="0" parTransId="{A2449A05-A34E-4A1D-8C87-DEE53D9C62E9}" sibTransId="{EFB947E2-96F3-47B9-93E1-4CE97FB5E83F}"/>
    <dgm:cxn modelId="{8B3313A7-1031-4D7A-BD27-8AC136A6A7BA}" srcId="{82F30E20-E9DF-4167-813B-60CBB2DB5005}" destId="{F6B99CB9-B18B-4419-9C2A-E1BE9998B8CA}" srcOrd="1" destOrd="0" parTransId="{2DE977FF-7B84-43BB-9001-723E269C9170}" sibTransId="{3C6CA55D-116E-4B37-91C6-3CDD1B054259}"/>
    <dgm:cxn modelId="{28F61FB7-1F01-4F29-88DD-C7FC870A0ACA}" srcId="{82F30E20-E9DF-4167-813B-60CBB2DB5005}" destId="{1C5D5AB2-67EA-4775-91AD-8555FF414B10}" srcOrd="0" destOrd="0" parTransId="{2281BB53-C653-443F-8405-B813AE149038}" sibTransId="{196D0EDA-D014-43AB-A73C-3A148CD5DB67}"/>
    <dgm:cxn modelId="{20C3CACE-DA29-45D6-8B3A-6529447F8FA2}" type="presOf" srcId="{1C5D5AB2-67EA-4775-91AD-8555FF414B10}" destId="{76A7745F-0251-4867-8615-F4D7CC0B0B8D}" srcOrd="0" destOrd="0" presId="urn:microsoft.com/office/officeart/2008/layout/LinedList"/>
    <dgm:cxn modelId="{7C19F2BC-D585-4E22-A763-E418C88947EC}" type="presParOf" srcId="{62443F15-AB50-4F0E-B176-CFDA05D5EF3C}" destId="{5996533C-D23F-47E9-82BA-5734D00924BA}" srcOrd="0" destOrd="0" presId="urn:microsoft.com/office/officeart/2008/layout/LinedList"/>
    <dgm:cxn modelId="{C828FC03-9E12-4C16-BA72-CEC7E7D15281}" type="presParOf" srcId="{62443F15-AB50-4F0E-B176-CFDA05D5EF3C}" destId="{12FE4EA1-4C0A-4052-A45D-DC4B40073002}" srcOrd="1" destOrd="0" presId="urn:microsoft.com/office/officeart/2008/layout/LinedList"/>
    <dgm:cxn modelId="{7C173B49-62DF-4ED5-B9F8-F277F79A471C}" type="presParOf" srcId="{12FE4EA1-4C0A-4052-A45D-DC4B40073002}" destId="{76A7745F-0251-4867-8615-F4D7CC0B0B8D}" srcOrd="0" destOrd="0" presId="urn:microsoft.com/office/officeart/2008/layout/LinedList"/>
    <dgm:cxn modelId="{99F50B2C-AE08-41BC-8677-E26B229DB121}" type="presParOf" srcId="{12FE4EA1-4C0A-4052-A45D-DC4B40073002}" destId="{04367EAC-FC1C-499D-ABC7-B8FF95417880}" srcOrd="1" destOrd="0" presId="urn:microsoft.com/office/officeart/2008/layout/LinedList"/>
    <dgm:cxn modelId="{7FC9BA12-1812-457B-8149-92357FD0DF9A}" type="presParOf" srcId="{62443F15-AB50-4F0E-B176-CFDA05D5EF3C}" destId="{A581C5FA-3D3A-4FF9-AB54-13C08A2A092E}" srcOrd="2" destOrd="0" presId="urn:microsoft.com/office/officeart/2008/layout/LinedList"/>
    <dgm:cxn modelId="{3EB96DFD-6058-4D62-98CF-3B5C6655BC54}" type="presParOf" srcId="{62443F15-AB50-4F0E-B176-CFDA05D5EF3C}" destId="{A73857FB-0C31-46AE-91D5-3C28B78E8AD6}" srcOrd="3" destOrd="0" presId="urn:microsoft.com/office/officeart/2008/layout/LinedList"/>
    <dgm:cxn modelId="{90447CCB-779F-4002-8DF2-802BFD012840}" type="presParOf" srcId="{A73857FB-0C31-46AE-91D5-3C28B78E8AD6}" destId="{6CDD1917-4954-4059-BDC3-5999FDF0D804}" srcOrd="0" destOrd="0" presId="urn:microsoft.com/office/officeart/2008/layout/LinedList"/>
    <dgm:cxn modelId="{26649227-9779-437A-BC0D-82E4AAAD5E50}" type="presParOf" srcId="{A73857FB-0C31-46AE-91D5-3C28B78E8AD6}" destId="{424C8981-9FA5-4641-9228-634F0205307E}" srcOrd="1" destOrd="0" presId="urn:microsoft.com/office/officeart/2008/layout/LinedList"/>
    <dgm:cxn modelId="{F04D5546-2A34-472B-AF4E-ED00A5900161}" type="presParOf" srcId="{62443F15-AB50-4F0E-B176-CFDA05D5EF3C}" destId="{6CE2819C-448B-49EA-83A7-78F2DB21BD53}" srcOrd="4" destOrd="0" presId="urn:microsoft.com/office/officeart/2008/layout/LinedList"/>
    <dgm:cxn modelId="{6EB9784B-B1D7-4B78-B9F7-93AC6D1CE9B5}" type="presParOf" srcId="{62443F15-AB50-4F0E-B176-CFDA05D5EF3C}" destId="{FCAC7475-118B-4279-BC19-547128AD1D66}" srcOrd="5" destOrd="0" presId="urn:microsoft.com/office/officeart/2008/layout/LinedList"/>
    <dgm:cxn modelId="{C06B5DD1-6B87-4E85-A693-B9E659EBEC06}" type="presParOf" srcId="{FCAC7475-118B-4279-BC19-547128AD1D66}" destId="{77979AD8-D09D-458E-81D4-8E9FD27B59C5}" srcOrd="0" destOrd="0" presId="urn:microsoft.com/office/officeart/2008/layout/LinedList"/>
    <dgm:cxn modelId="{6A5D32D9-F566-4A5A-A802-76A1FC28F419}" type="presParOf" srcId="{FCAC7475-118B-4279-BC19-547128AD1D66}" destId="{51FDAB7A-6A9B-4EFA-B520-56FA2E491B7C}" srcOrd="1" destOrd="0" presId="urn:microsoft.com/office/officeart/2008/layout/LinedList"/>
    <dgm:cxn modelId="{D31C1665-AB21-4045-B37C-FB3FEDC82E9C}" type="presParOf" srcId="{62443F15-AB50-4F0E-B176-CFDA05D5EF3C}" destId="{8BCF9CD3-C2DB-4941-857E-78EEAA07192B}" srcOrd="6" destOrd="0" presId="urn:microsoft.com/office/officeart/2008/layout/LinedList"/>
    <dgm:cxn modelId="{CD1CA1F3-D24F-4CD9-84D5-0968C9E96030}" type="presParOf" srcId="{62443F15-AB50-4F0E-B176-CFDA05D5EF3C}" destId="{1126248E-C8CD-46E4-811E-7187B2A6A052}" srcOrd="7" destOrd="0" presId="urn:microsoft.com/office/officeart/2008/layout/LinedList"/>
    <dgm:cxn modelId="{62B935EC-A78D-4054-80F0-249A733AD08E}" type="presParOf" srcId="{1126248E-C8CD-46E4-811E-7187B2A6A052}" destId="{FA8FDA61-FC85-429D-87E6-5B19BB9A0B49}" srcOrd="0" destOrd="0" presId="urn:microsoft.com/office/officeart/2008/layout/LinedList"/>
    <dgm:cxn modelId="{3C43D407-B1E6-45AA-9A06-636E45EF318B}" type="presParOf" srcId="{1126248E-C8CD-46E4-811E-7187B2A6A052}" destId="{6306349E-027F-4C6A-A8F6-D6147CFC921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09DE4F-5CA3-4A01-AA0F-8A7EE23C69D8}">
      <dsp:nvSpPr>
        <dsp:cNvPr id="0" name=""/>
        <dsp:cNvSpPr/>
      </dsp:nvSpPr>
      <dsp:spPr>
        <a:xfrm>
          <a:off x="0" y="2814"/>
          <a:ext cx="10675525" cy="9161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582FC5-5D1D-46A3-838A-60F50D4B6E84}">
      <dsp:nvSpPr>
        <dsp:cNvPr id="0" name=""/>
        <dsp:cNvSpPr/>
      </dsp:nvSpPr>
      <dsp:spPr>
        <a:xfrm>
          <a:off x="277145" y="208955"/>
          <a:ext cx="504393" cy="5039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504C62-4982-4CC0-9972-8F1840140D26}">
      <dsp:nvSpPr>
        <dsp:cNvPr id="0" name=""/>
        <dsp:cNvSpPr/>
      </dsp:nvSpPr>
      <dsp:spPr>
        <a:xfrm>
          <a:off x="1058685" y="2814"/>
          <a:ext cx="9335999" cy="974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118" tIns="103118" rIns="103118" bIns="103118" numCol="1" spcCol="1270" anchor="ctr" anchorCtr="0">
          <a:noAutofit/>
        </a:bodyPr>
        <a:lstStyle/>
        <a:p>
          <a:pPr marL="0" lvl="0" indent="0" algn="l" defTabSz="622300">
            <a:lnSpc>
              <a:spcPct val="90000"/>
            </a:lnSpc>
            <a:spcBef>
              <a:spcPct val="0"/>
            </a:spcBef>
            <a:spcAft>
              <a:spcPct val="35000"/>
            </a:spcAft>
            <a:buNone/>
          </a:pPr>
          <a:r>
            <a:rPr lang="da-DK" sz="1400" b="1" kern="1200" dirty="0"/>
            <a:t>Hvad er et CTS anlæg? </a:t>
          </a:r>
          <a:endParaRPr lang="en-US" sz="1400" kern="1200" dirty="0"/>
        </a:p>
      </dsp:txBody>
      <dsp:txXfrm>
        <a:off x="1058685" y="2814"/>
        <a:ext cx="9335999" cy="974340"/>
      </dsp:txXfrm>
    </dsp:sp>
    <dsp:sp modelId="{C68719CB-2136-4267-86FA-3BDDE2E7CBA7}">
      <dsp:nvSpPr>
        <dsp:cNvPr id="0" name=""/>
        <dsp:cNvSpPr/>
      </dsp:nvSpPr>
      <dsp:spPr>
        <a:xfrm>
          <a:off x="0" y="1213357"/>
          <a:ext cx="10675525" cy="9161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061CAD-1B34-4EA7-859A-3856EE0F8F6F}">
      <dsp:nvSpPr>
        <dsp:cNvPr id="0" name=""/>
        <dsp:cNvSpPr/>
      </dsp:nvSpPr>
      <dsp:spPr>
        <a:xfrm>
          <a:off x="277145" y="1419499"/>
          <a:ext cx="504393" cy="5039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7D01BA-7F3D-434C-8690-9593CA8A964D}">
      <dsp:nvSpPr>
        <dsp:cNvPr id="0" name=""/>
        <dsp:cNvSpPr/>
      </dsp:nvSpPr>
      <dsp:spPr>
        <a:xfrm>
          <a:off x="1058685" y="1213357"/>
          <a:ext cx="9335999" cy="974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118" tIns="103118" rIns="103118" bIns="103118" numCol="1" spcCol="1270" anchor="ctr" anchorCtr="0">
          <a:noAutofit/>
        </a:bodyPr>
        <a:lstStyle/>
        <a:p>
          <a:pPr marL="0" lvl="0" indent="0" algn="l" defTabSz="622300">
            <a:lnSpc>
              <a:spcPct val="90000"/>
            </a:lnSpc>
            <a:spcBef>
              <a:spcPct val="0"/>
            </a:spcBef>
            <a:spcAft>
              <a:spcPct val="35000"/>
            </a:spcAft>
            <a:buNone/>
          </a:pPr>
          <a:r>
            <a:rPr lang="da-DK" sz="1400" kern="1200"/>
            <a:t>CTS er en forkortelse af Central Tilstandskontrol og Styring.</a:t>
          </a:r>
          <a:endParaRPr lang="en-US" sz="1400" kern="1200"/>
        </a:p>
      </dsp:txBody>
      <dsp:txXfrm>
        <a:off x="1058685" y="1213357"/>
        <a:ext cx="9335999" cy="974340"/>
      </dsp:txXfrm>
    </dsp:sp>
    <dsp:sp modelId="{D9F1A455-5ED4-45D2-916B-9B89C107D85F}">
      <dsp:nvSpPr>
        <dsp:cNvPr id="0" name=""/>
        <dsp:cNvSpPr/>
      </dsp:nvSpPr>
      <dsp:spPr>
        <a:xfrm>
          <a:off x="0" y="2423901"/>
          <a:ext cx="10675525" cy="9161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2615F7-367A-4F51-BDB0-F028D2544CD6}">
      <dsp:nvSpPr>
        <dsp:cNvPr id="0" name=""/>
        <dsp:cNvSpPr/>
      </dsp:nvSpPr>
      <dsp:spPr>
        <a:xfrm>
          <a:off x="277145" y="2630043"/>
          <a:ext cx="504393" cy="50390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AB73CD-730D-4E57-A96F-EC3BF7079CCD}">
      <dsp:nvSpPr>
        <dsp:cNvPr id="0" name=""/>
        <dsp:cNvSpPr/>
      </dsp:nvSpPr>
      <dsp:spPr>
        <a:xfrm>
          <a:off x="1058685" y="2423901"/>
          <a:ext cx="9335999" cy="974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118" tIns="103118" rIns="103118" bIns="103118" numCol="1" spcCol="1270" anchor="ctr" anchorCtr="0">
          <a:noAutofit/>
        </a:bodyPr>
        <a:lstStyle/>
        <a:p>
          <a:pPr marL="0" lvl="0" indent="0" algn="l" defTabSz="622300">
            <a:lnSpc>
              <a:spcPct val="90000"/>
            </a:lnSpc>
            <a:spcBef>
              <a:spcPct val="0"/>
            </a:spcBef>
            <a:spcAft>
              <a:spcPct val="35000"/>
            </a:spcAft>
            <a:buNone/>
          </a:pPr>
          <a:r>
            <a:rPr lang="da-DK" sz="1400" kern="1200" dirty="0"/>
            <a:t>Meningen med et CTS‐anlæg er, at man kan være ét sted og herfra kontrollere og overvåge hvad der sker i mange rum og måske mange rum i flere bygninger.</a:t>
          </a:r>
          <a:endParaRPr lang="en-US" sz="1400" kern="1200" dirty="0"/>
        </a:p>
      </dsp:txBody>
      <dsp:txXfrm>
        <a:off x="1058685" y="2423901"/>
        <a:ext cx="9335999" cy="974340"/>
      </dsp:txXfrm>
    </dsp:sp>
    <dsp:sp modelId="{F2886357-21EA-473E-9054-8F170390620C}">
      <dsp:nvSpPr>
        <dsp:cNvPr id="0" name=""/>
        <dsp:cNvSpPr/>
      </dsp:nvSpPr>
      <dsp:spPr>
        <a:xfrm>
          <a:off x="0" y="3634445"/>
          <a:ext cx="10675525" cy="91618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C30F9E-DC3A-4951-9F4C-C8F7306E6F21}">
      <dsp:nvSpPr>
        <dsp:cNvPr id="0" name=""/>
        <dsp:cNvSpPr/>
      </dsp:nvSpPr>
      <dsp:spPr>
        <a:xfrm>
          <a:off x="277145" y="3840587"/>
          <a:ext cx="504393" cy="50390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C83CDD-8EA9-4153-982D-3283598A117D}">
      <dsp:nvSpPr>
        <dsp:cNvPr id="0" name=""/>
        <dsp:cNvSpPr/>
      </dsp:nvSpPr>
      <dsp:spPr>
        <a:xfrm>
          <a:off x="1058685" y="3634445"/>
          <a:ext cx="9335999" cy="9743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118" tIns="103118" rIns="103118" bIns="103118" numCol="1" spcCol="1270" anchor="ctr" anchorCtr="0">
          <a:noAutofit/>
        </a:bodyPr>
        <a:lstStyle/>
        <a:p>
          <a:pPr marL="0" lvl="0" indent="0" algn="l" defTabSz="622300">
            <a:lnSpc>
              <a:spcPct val="90000"/>
            </a:lnSpc>
            <a:spcBef>
              <a:spcPct val="0"/>
            </a:spcBef>
            <a:spcAft>
              <a:spcPct val="35000"/>
            </a:spcAft>
            <a:buNone/>
          </a:pPr>
          <a:r>
            <a:rPr lang="da-DK" sz="1400" kern="1200" dirty="0"/>
            <a:t>Det er komfort og energibesparelser i bygninger og opholdsrum det handler om. </a:t>
          </a:r>
          <a:endParaRPr lang="en-US" sz="1400" kern="1200" dirty="0"/>
        </a:p>
      </dsp:txBody>
      <dsp:txXfrm>
        <a:off x="1058685" y="3634445"/>
        <a:ext cx="9335999" cy="974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E30FD-D3BE-46BB-8C02-7E983C27BEAD}">
      <dsp:nvSpPr>
        <dsp:cNvPr id="0" name=""/>
        <dsp:cNvSpPr/>
      </dsp:nvSpPr>
      <dsp:spPr>
        <a:xfrm>
          <a:off x="0" y="562"/>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EC56D1-159D-41E1-B842-9607451E6CD8}">
      <dsp:nvSpPr>
        <dsp:cNvPr id="0" name=""/>
        <dsp:cNvSpPr/>
      </dsp:nvSpPr>
      <dsp:spPr>
        <a:xfrm>
          <a:off x="398476" y="296950"/>
          <a:ext cx="724503" cy="724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8F495A-B643-4196-B7D9-11F122A85B3D}">
      <dsp:nvSpPr>
        <dsp:cNvPr id="0" name=""/>
        <dsp:cNvSpPr/>
      </dsp:nvSpPr>
      <dsp:spPr>
        <a:xfrm>
          <a:off x="1521456" y="562"/>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666750">
            <a:lnSpc>
              <a:spcPct val="90000"/>
            </a:lnSpc>
            <a:spcBef>
              <a:spcPct val="0"/>
            </a:spcBef>
            <a:spcAft>
              <a:spcPct val="35000"/>
            </a:spcAft>
            <a:buNone/>
          </a:pPr>
          <a:r>
            <a:rPr lang="da-DK" sz="1500" kern="1200"/>
            <a:t>Overvågningen og kontrol foregår i dag via en PC og ofte også via mobiltelefon.</a:t>
          </a:r>
          <a:endParaRPr lang="en-US" sz="1500" kern="1200"/>
        </a:p>
      </dsp:txBody>
      <dsp:txXfrm>
        <a:off x="1521456" y="562"/>
        <a:ext cx="9154068" cy="1317278"/>
      </dsp:txXfrm>
    </dsp:sp>
    <dsp:sp modelId="{50AE680E-A0F2-4A34-9F6A-2E9309ED1C5C}">
      <dsp:nvSpPr>
        <dsp:cNvPr id="0" name=""/>
        <dsp:cNvSpPr/>
      </dsp:nvSpPr>
      <dsp:spPr>
        <a:xfrm>
          <a:off x="0" y="1647160"/>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E023CB-35DD-4F5D-9F56-EA219FE1F1CA}">
      <dsp:nvSpPr>
        <dsp:cNvPr id="0" name=""/>
        <dsp:cNvSpPr/>
      </dsp:nvSpPr>
      <dsp:spPr>
        <a:xfrm>
          <a:off x="398476" y="1943548"/>
          <a:ext cx="724503" cy="724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9A73C6-389C-43C8-861A-ED6C2B15E07F}">
      <dsp:nvSpPr>
        <dsp:cNvPr id="0" name=""/>
        <dsp:cNvSpPr/>
      </dsp:nvSpPr>
      <dsp:spPr>
        <a:xfrm>
          <a:off x="1521456" y="1647160"/>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666750">
            <a:lnSpc>
              <a:spcPct val="90000"/>
            </a:lnSpc>
            <a:spcBef>
              <a:spcPct val="0"/>
            </a:spcBef>
            <a:spcAft>
              <a:spcPct val="35000"/>
            </a:spcAft>
            <a:buNone/>
          </a:pPr>
          <a:r>
            <a:rPr lang="da-DK" sz="1500" kern="1200"/>
            <a:t>Ældre anlæg er med en central styretavle med trykknapper er også et CTS system. </a:t>
          </a:r>
          <a:endParaRPr lang="en-US" sz="1500" kern="1200"/>
        </a:p>
      </dsp:txBody>
      <dsp:txXfrm>
        <a:off x="1521456" y="1647160"/>
        <a:ext cx="9154068" cy="1317278"/>
      </dsp:txXfrm>
    </dsp:sp>
    <dsp:sp modelId="{C9B04405-7BDD-45BA-AD3A-E986233E4F5D}">
      <dsp:nvSpPr>
        <dsp:cNvPr id="0" name=""/>
        <dsp:cNvSpPr/>
      </dsp:nvSpPr>
      <dsp:spPr>
        <a:xfrm>
          <a:off x="0" y="3293758"/>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E965BE-0C26-4B5A-8F64-7F0A84251C91}">
      <dsp:nvSpPr>
        <dsp:cNvPr id="0" name=""/>
        <dsp:cNvSpPr/>
      </dsp:nvSpPr>
      <dsp:spPr>
        <a:xfrm>
          <a:off x="398476" y="3590146"/>
          <a:ext cx="724503" cy="724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C1C596-453C-4C33-A952-AA81FCD330B1}">
      <dsp:nvSpPr>
        <dsp:cNvPr id="0" name=""/>
        <dsp:cNvSpPr/>
      </dsp:nvSpPr>
      <dsp:spPr>
        <a:xfrm>
          <a:off x="1521456" y="3293758"/>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666750">
            <a:lnSpc>
              <a:spcPct val="90000"/>
            </a:lnSpc>
            <a:spcBef>
              <a:spcPct val="0"/>
            </a:spcBef>
            <a:spcAft>
              <a:spcPct val="35000"/>
            </a:spcAft>
            <a:buNone/>
          </a:pPr>
          <a:r>
            <a:rPr lang="da-DK" sz="1500" kern="1200" dirty="0"/>
            <a:t>Der er faktisk ikke nogen grænser for kontrol og overvågning i et CTS‐anlæg ‐ Det er typisk lys, varme, ventilation, adgangskontrol og tyverialarm, der er tilsluttet et fælles system.  </a:t>
          </a:r>
          <a:endParaRPr lang="en-US" sz="1500" kern="1200" dirty="0"/>
        </a:p>
      </dsp:txBody>
      <dsp:txXfrm>
        <a:off x="1521456" y="3293758"/>
        <a:ext cx="9154068" cy="13172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AD2E0-6522-4BF6-9ED4-462D1C963770}">
      <dsp:nvSpPr>
        <dsp:cNvPr id="0" name=""/>
        <dsp:cNvSpPr/>
      </dsp:nvSpPr>
      <dsp:spPr>
        <a:xfrm>
          <a:off x="0" y="707713"/>
          <a:ext cx="10675525" cy="134024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B59E50-A34C-4AA2-B5FA-6B4C8AFA8918}">
      <dsp:nvSpPr>
        <dsp:cNvPr id="0" name=""/>
        <dsp:cNvSpPr/>
      </dsp:nvSpPr>
      <dsp:spPr>
        <a:xfrm>
          <a:off x="405424" y="1009268"/>
          <a:ext cx="737135" cy="73713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25E6B8F-CAC6-478B-96F2-2B6A9BAB600E}">
      <dsp:nvSpPr>
        <dsp:cNvPr id="0" name=""/>
        <dsp:cNvSpPr/>
      </dsp:nvSpPr>
      <dsp:spPr>
        <a:xfrm>
          <a:off x="1547984" y="707713"/>
          <a:ext cx="9079983" cy="1425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846" tIns="150846" rIns="150846" bIns="150846" numCol="1" spcCol="1270" anchor="ctr" anchorCtr="0">
          <a:noAutofit/>
        </a:bodyPr>
        <a:lstStyle/>
        <a:p>
          <a:pPr marL="0" lvl="0" indent="0" algn="l" defTabSz="622300">
            <a:lnSpc>
              <a:spcPct val="90000"/>
            </a:lnSpc>
            <a:spcBef>
              <a:spcPct val="0"/>
            </a:spcBef>
            <a:spcAft>
              <a:spcPct val="35000"/>
            </a:spcAft>
            <a:buNone/>
          </a:pPr>
          <a:r>
            <a:rPr lang="da-DK" sz="1400" kern="1200" dirty="0"/>
            <a:t>For at automatikken kan virke må hvert enkelt lokale nødvendigvis være </a:t>
          </a:r>
          <a:r>
            <a:rPr lang="da-DK" sz="1400" kern="1200" dirty="0">
              <a:solidFill>
                <a:prstClr val="black">
                  <a:hueOff val="0"/>
                  <a:satOff val="0"/>
                  <a:lumOff val="0"/>
                  <a:alphaOff val="0"/>
                </a:prstClr>
              </a:solidFill>
              <a:latin typeface="Verdana"/>
              <a:ea typeface="+mn-ea"/>
              <a:cs typeface="+mn-cs"/>
            </a:rPr>
            <a:t>installeret med følere, der kan måle f.eks. om der er personer i rummet, temperatur, luftfugtighed, CO2, lysindfald fra vinduer, osv.</a:t>
          </a:r>
          <a:endParaRPr lang="en-US" sz="1400" kern="1200" dirty="0">
            <a:solidFill>
              <a:prstClr val="black">
                <a:hueOff val="0"/>
                <a:satOff val="0"/>
                <a:lumOff val="0"/>
                <a:alphaOff val="0"/>
              </a:prstClr>
            </a:solidFill>
            <a:latin typeface="Verdana"/>
            <a:ea typeface="+mn-ea"/>
            <a:cs typeface="+mn-cs"/>
          </a:endParaRPr>
        </a:p>
      </dsp:txBody>
      <dsp:txXfrm>
        <a:off x="1547984" y="707713"/>
        <a:ext cx="9079983" cy="1425320"/>
      </dsp:txXfrm>
    </dsp:sp>
    <dsp:sp modelId="{67336200-FB58-4E1E-9E1B-21BE721654C7}">
      <dsp:nvSpPr>
        <dsp:cNvPr id="0" name=""/>
        <dsp:cNvSpPr/>
      </dsp:nvSpPr>
      <dsp:spPr>
        <a:xfrm>
          <a:off x="0" y="2478566"/>
          <a:ext cx="10675525" cy="134024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2DCD4E-EC59-4211-8E0F-82E6A9C18184}">
      <dsp:nvSpPr>
        <dsp:cNvPr id="0" name=""/>
        <dsp:cNvSpPr/>
      </dsp:nvSpPr>
      <dsp:spPr>
        <a:xfrm>
          <a:off x="405424" y="2780121"/>
          <a:ext cx="737135" cy="73713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B56BB6-E1BF-40AA-8F0C-222C71032052}">
      <dsp:nvSpPr>
        <dsp:cNvPr id="0" name=""/>
        <dsp:cNvSpPr/>
      </dsp:nvSpPr>
      <dsp:spPr>
        <a:xfrm>
          <a:off x="1547984" y="2478566"/>
          <a:ext cx="9079983" cy="1425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846" tIns="150846" rIns="150846" bIns="150846" numCol="1" spcCol="1270" anchor="ctr" anchorCtr="0">
          <a:noAutofit/>
        </a:bodyPr>
        <a:lstStyle/>
        <a:p>
          <a:pPr marL="0" lvl="0" indent="0" algn="l" defTabSz="622300">
            <a:lnSpc>
              <a:spcPct val="90000"/>
            </a:lnSpc>
            <a:spcBef>
              <a:spcPct val="0"/>
            </a:spcBef>
            <a:spcAft>
              <a:spcPct val="35000"/>
            </a:spcAft>
            <a:buNone/>
          </a:pPr>
          <a:r>
            <a:rPr lang="da-DK" sz="1400" kern="1200"/>
            <a:t>De skjulte installationer sørger for at justere f.eks. klimaforhold så komforten og økonomien kan opretholdes så optimalt som muligt. </a:t>
          </a:r>
          <a:endParaRPr lang="en-US" sz="1400" kern="1200"/>
        </a:p>
      </dsp:txBody>
      <dsp:txXfrm>
        <a:off x="1547984" y="2478566"/>
        <a:ext cx="9079983" cy="14253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320A1-E9E3-4858-ADF5-A49BD9778DEF}">
      <dsp:nvSpPr>
        <dsp:cNvPr id="0" name=""/>
        <dsp:cNvSpPr/>
      </dsp:nvSpPr>
      <dsp:spPr>
        <a:xfrm>
          <a:off x="0" y="74938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093D1C-1559-44C8-BCE1-2C16721EC059}">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3D692A-8ED0-4F0B-BBCD-FC1D9DC8B8FF}">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889000">
            <a:lnSpc>
              <a:spcPct val="90000"/>
            </a:lnSpc>
            <a:spcBef>
              <a:spcPct val="0"/>
            </a:spcBef>
            <a:spcAft>
              <a:spcPct val="35000"/>
            </a:spcAft>
            <a:buNone/>
          </a:pPr>
          <a:r>
            <a:rPr lang="da-DK" sz="2000" kern="1200"/>
            <a:t>Kedler med stort vandindhold I anlæg med gas- og oliefyrede kedler med stort vandindhold påbygges en shunt og en motorstyret trevejsventil, som styres af vejrkompenseringsanlægget. </a:t>
          </a:r>
          <a:endParaRPr lang="en-US" sz="2000" kern="1200"/>
        </a:p>
      </dsp:txBody>
      <dsp:txXfrm>
        <a:off x="1597919" y="749384"/>
        <a:ext cx="9077605" cy="1383480"/>
      </dsp:txXfrm>
    </dsp:sp>
    <dsp:sp modelId="{D9371118-107C-4332-B7F7-22D1689BFC21}">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A5759C-2421-4BA9-BC7E-525106BF5092}">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0A5352F-955A-40F6-8BFF-7D5A7AC27467}">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889000">
            <a:lnSpc>
              <a:spcPct val="90000"/>
            </a:lnSpc>
            <a:spcBef>
              <a:spcPct val="0"/>
            </a:spcBef>
            <a:spcAft>
              <a:spcPct val="35000"/>
            </a:spcAft>
            <a:buNone/>
          </a:pPr>
          <a:r>
            <a:rPr lang="da-DK" sz="2000" kern="1200"/>
            <a:t>På de fleste anlæg er shunt, trevejsventil og vejrkompenseringsanlægget dog allerede installeret.</a:t>
          </a:r>
          <a:endParaRPr lang="en-US" sz="2000" kern="1200"/>
        </a:p>
      </dsp:txBody>
      <dsp:txXfrm>
        <a:off x="1597919" y="2478734"/>
        <a:ext cx="9077605" cy="13834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C57D5E-6CD5-458D-835C-796101415443}">
      <dsp:nvSpPr>
        <dsp:cNvPr id="0" name=""/>
        <dsp:cNvSpPr/>
      </dsp:nvSpPr>
      <dsp:spPr>
        <a:xfrm>
          <a:off x="0" y="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734DEA-76E9-4604-8C43-4666B3804975}">
      <dsp:nvSpPr>
        <dsp:cNvPr id="0" name=""/>
        <dsp:cNvSpPr/>
      </dsp:nvSpPr>
      <dsp:spPr>
        <a:xfrm>
          <a:off x="0" y="0"/>
          <a:ext cx="10675525" cy="115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a-DK" sz="2600" kern="1200"/>
            <a:t>Vejrkompenseringsanlægget Vejrkompenseringsanlægget (regulatoren) placeres i nærheden af varmeanlægget. </a:t>
          </a:r>
          <a:endParaRPr lang="en-US" sz="2600" kern="1200"/>
        </a:p>
      </dsp:txBody>
      <dsp:txXfrm>
        <a:off x="0" y="0"/>
        <a:ext cx="10675525" cy="1152900"/>
      </dsp:txXfrm>
    </dsp:sp>
    <dsp:sp modelId="{48D95C46-F315-4B4F-B456-4AF05601903B}">
      <dsp:nvSpPr>
        <dsp:cNvPr id="0" name=""/>
        <dsp:cNvSpPr/>
      </dsp:nvSpPr>
      <dsp:spPr>
        <a:xfrm>
          <a:off x="0" y="115290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F9506E-3E91-4732-9E13-71DDABA5A5A3}">
      <dsp:nvSpPr>
        <dsp:cNvPr id="0" name=""/>
        <dsp:cNvSpPr/>
      </dsp:nvSpPr>
      <dsp:spPr>
        <a:xfrm>
          <a:off x="0" y="1152900"/>
          <a:ext cx="10675525" cy="115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a-DK" sz="2600" kern="1200"/>
            <a:t>Udeføleren skal monteres på bygningens nordside og placeres så den ikke påvirkes af solstråler.</a:t>
          </a:r>
          <a:endParaRPr lang="en-US" sz="2600" kern="1200"/>
        </a:p>
      </dsp:txBody>
      <dsp:txXfrm>
        <a:off x="0" y="1152900"/>
        <a:ext cx="10675525" cy="1152900"/>
      </dsp:txXfrm>
    </dsp:sp>
    <dsp:sp modelId="{AB519B6D-C185-41B6-8E2F-4CD5DF66CB75}">
      <dsp:nvSpPr>
        <dsp:cNvPr id="0" name=""/>
        <dsp:cNvSpPr/>
      </dsp:nvSpPr>
      <dsp:spPr>
        <a:xfrm>
          <a:off x="0" y="230580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5AAFBC-79C2-48BA-AA44-294B75E3F9EE}">
      <dsp:nvSpPr>
        <dsp:cNvPr id="0" name=""/>
        <dsp:cNvSpPr/>
      </dsp:nvSpPr>
      <dsp:spPr>
        <a:xfrm>
          <a:off x="0" y="2305800"/>
          <a:ext cx="10675525" cy="115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a-DK" sz="2600" kern="1200"/>
            <a:t>Andre temperaturfølere samt el-tilslutninger monteres som beskrevet i vejledningen til vejrkompenseringsanlægget. </a:t>
          </a:r>
          <a:endParaRPr lang="en-US" sz="2600" kern="1200"/>
        </a:p>
      </dsp:txBody>
      <dsp:txXfrm>
        <a:off x="0" y="2305800"/>
        <a:ext cx="10675525" cy="1152900"/>
      </dsp:txXfrm>
    </dsp:sp>
    <dsp:sp modelId="{E7AA3767-C7A2-4464-83B9-81168B4A7D2B}">
      <dsp:nvSpPr>
        <dsp:cNvPr id="0" name=""/>
        <dsp:cNvSpPr/>
      </dsp:nvSpPr>
      <dsp:spPr>
        <a:xfrm>
          <a:off x="0" y="3458699"/>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080B44-8105-4E47-9EC1-36631E85FD48}">
      <dsp:nvSpPr>
        <dsp:cNvPr id="0" name=""/>
        <dsp:cNvSpPr/>
      </dsp:nvSpPr>
      <dsp:spPr>
        <a:xfrm>
          <a:off x="0" y="3458699"/>
          <a:ext cx="10675525" cy="115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da-DK" sz="2600" kern="1200"/>
            <a:t>Det er vigtigt, at fremløbsføleren anbringes tæt på blandepunktet eller veksleren efter leverandørens anvisninger.</a:t>
          </a:r>
          <a:endParaRPr lang="en-US" sz="2600" kern="1200"/>
        </a:p>
      </dsp:txBody>
      <dsp:txXfrm>
        <a:off x="0" y="3458699"/>
        <a:ext cx="10675525" cy="11529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7AADC-A5C0-4C92-8458-0967B5C22C4A}">
      <dsp:nvSpPr>
        <dsp:cNvPr id="0" name=""/>
        <dsp:cNvSpPr/>
      </dsp:nvSpPr>
      <dsp:spPr>
        <a:xfrm>
          <a:off x="0" y="4121"/>
          <a:ext cx="10675525" cy="725094"/>
        </a:xfrm>
        <a:prstGeom prst="roundRect">
          <a:avLst>
            <a:gd name="adj" fmla="val 10000"/>
          </a:avLst>
        </a:prstGeom>
        <a:solidFill>
          <a:srgbClr val="CBD9D4"/>
        </a:solidFill>
        <a:ln>
          <a:noFill/>
        </a:ln>
        <a:effectLst/>
      </dsp:spPr>
      <dsp:style>
        <a:lnRef idx="0">
          <a:scrgbClr r="0" g="0" b="0"/>
        </a:lnRef>
        <a:fillRef idx="1">
          <a:scrgbClr r="0" g="0" b="0"/>
        </a:fillRef>
        <a:effectRef idx="0">
          <a:scrgbClr r="0" g="0" b="0"/>
        </a:effectRef>
        <a:fontRef idx="minor"/>
      </dsp:style>
    </dsp:sp>
    <dsp:sp modelId="{5B948F58-8149-49DC-ABF0-A4E9142B5E29}">
      <dsp:nvSpPr>
        <dsp:cNvPr id="0" name=""/>
        <dsp:cNvSpPr/>
      </dsp:nvSpPr>
      <dsp:spPr>
        <a:xfrm>
          <a:off x="219340" y="167267"/>
          <a:ext cx="399191" cy="3988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E204BC-2E5C-4346-86AF-D39942F5D132}">
      <dsp:nvSpPr>
        <dsp:cNvPr id="0" name=""/>
        <dsp:cNvSpPr/>
      </dsp:nvSpPr>
      <dsp:spPr>
        <a:xfrm>
          <a:off x="837873" y="4121"/>
          <a:ext cx="9451721" cy="77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610" tIns="81610" rIns="81610" bIns="81610" numCol="1" spcCol="1270" anchor="ctr" anchorCtr="0">
          <a:noAutofit/>
        </a:bodyPr>
        <a:lstStyle/>
        <a:p>
          <a:pPr marL="0" lvl="0" indent="0" algn="l" defTabSz="622300">
            <a:lnSpc>
              <a:spcPct val="90000"/>
            </a:lnSpc>
            <a:spcBef>
              <a:spcPct val="0"/>
            </a:spcBef>
            <a:spcAft>
              <a:spcPct val="35000"/>
            </a:spcAft>
            <a:buNone/>
          </a:pPr>
          <a:r>
            <a:rPr lang="da-DK" sz="1400" b="1" kern="1200"/>
            <a:t>CAV, VAV og DCV anlæg</a:t>
          </a:r>
          <a:endParaRPr lang="en-US" sz="1400" kern="1200"/>
        </a:p>
      </dsp:txBody>
      <dsp:txXfrm>
        <a:off x="837873" y="4121"/>
        <a:ext cx="9451721" cy="771120"/>
      </dsp:txXfrm>
    </dsp:sp>
    <dsp:sp modelId="{D6EAAEE9-2937-4034-8B84-4A1C512CB809}">
      <dsp:nvSpPr>
        <dsp:cNvPr id="0" name=""/>
        <dsp:cNvSpPr/>
      </dsp:nvSpPr>
      <dsp:spPr>
        <a:xfrm>
          <a:off x="0" y="962180"/>
          <a:ext cx="10675525" cy="725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8CCBA2-E32D-4197-B81D-63C19FB410B7}">
      <dsp:nvSpPr>
        <dsp:cNvPr id="0" name=""/>
        <dsp:cNvSpPr/>
      </dsp:nvSpPr>
      <dsp:spPr>
        <a:xfrm>
          <a:off x="219340" y="1125326"/>
          <a:ext cx="399191" cy="3988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90D89F-2BD6-49A4-993B-6BC2A837A25D}">
      <dsp:nvSpPr>
        <dsp:cNvPr id="0" name=""/>
        <dsp:cNvSpPr/>
      </dsp:nvSpPr>
      <dsp:spPr>
        <a:xfrm>
          <a:off x="837873" y="962180"/>
          <a:ext cx="9451721" cy="77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610" tIns="81610" rIns="81610" bIns="81610" numCol="1" spcCol="1270" anchor="ctr" anchorCtr="0">
          <a:noAutofit/>
        </a:bodyPr>
        <a:lstStyle/>
        <a:p>
          <a:pPr marL="0" lvl="0" indent="0" algn="l" defTabSz="622300">
            <a:lnSpc>
              <a:spcPct val="90000"/>
            </a:lnSpc>
            <a:spcBef>
              <a:spcPct val="0"/>
            </a:spcBef>
            <a:spcAft>
              <a:spcPct val="35000"/>
            </a:spcAft>
            <a:buNone/>
          </a:pPr>
          <a:r>
            <a:rPr lang="da-DK" sz="1400" kern="1200"/>
            <a:t>Ved ventilation forstås en kombination af indblæsning og udsugning. </a:t>
          </a:r>
          <a:endParaRPr lang="en-US" sz="1400" kern="1200"/>
        </a:p>
      </dsp:txBody>
      <dsp:txXfrm>
        <a:off x="837873" y="962180"/>
        <a:ext cx="9451721" cy="771120"/>
      </dsp:txXfrm>
    </dsp:sp>
    <dsp:sp modelId="{6369F3C1-B527-488C-8D1E-212BBBD0A94A}">
      <dsp:nvSpPr>
        <dsp:cNvPr id="0" name=""/>
        <dsp:cNvSpPr/>
      </dsp:nvSpPr>
      <dsp:spPr>
        <a:xfrm>
          <a:off x="0" y="1920239"/>
          <a:ext cx="10675525" cy="725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4130A2-990C-45BE-9222-142A8FC76840}">
      <dsp:nvSpPr>
        <dsp:cNvPr id="0" name=""/>
        <dsp:cNvSpPr/>
      </dsp:nvSpPr>
      <dsp:spPr>
        <a:xfrm>
          <a:off x="219340" y="2083385"/>
          <a:ext cx="399191" cy="39880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660418-64C2-4183-B408-F2C6DA4D6235}">
      <dsp:nvSpPr>
        <dsp:cNvPr id="0" name=""/>
        <dsp:cNvSpPr/>
      </dsp:nvSpPr>
      <dsp:spPr>
        <a:xfrm>
          <a:off x="837873" y="1920239"/>
          <a:ext cx="9451721" cy="77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610" tIns="81610" rIns="81610" bIns="81610" numCol="1" spcCol="1270" anchor="ctr" anchorCtr="0">
          <a:noAutofit/>
        </a:bodyPr>
        <a:lstStyle/>
        <a:p>
          <a:pPr marL="0" lvl="0" indent="0" algn="l" defTabSz="622300">
            <a:lnSpc>
              <a:spcPct val="90000"/>
            </a:lnSpc>
            <a:spcBef>
              <a:spcPct val="0"/>
            </a:spcBef>
            <a:spcAft>
              <a:spcPct val="35000"/>
            </a:spcAft>
            <a:buNone/>
          </a:pPr>
          <a:r>
            <a:rPr lang="da-DK" sz="1400" kern="1200"/>
            <a:t>Disse kan udbygges med varme, genvinding og køling. </a:t>
          </a:r>
          <a:endParaRPr lang="en-US" sz="1400" kern="1200"/>
        </a:p>
      </dsp:txBody>
      <dsp:txXfrm>
        <a:off x="837873" y="1920239"/>
        <a:ext cx="9451721" cy="771120"/>
      </dsp:txXfrm>
    </dsp:sp>
    <dsp:sp modelId="{DFD37091-8304-451E-BA99-5622E5265840}">
      <dsp:nvSpPr>
        <dsp:cNvPr id="0" name=""/>
        <dsp:cNvSpPr/>
      </dsp:nvSpPr>
      <dsp:spPr>
        <a:xfrm>
          <a:off x="0" y="2878298"/>
          <a:ext cx="10675525" cy="725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36D537-C943-4135-B9F1-0E5D28BEE2B2}">
      <dsp:nvSpPr>
        <dsp:cNvPr id="0" name=""/>
        <dsp:cNvSpPr/>
      </dsp:nvSpPr>
      <dsp:spPr>
        <a:xfrm>
          <a:off x="219340" y="3041444"/>
          <a:ext cx="399191" cy="39880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62D04C-1ADA-49FA-ACF1-341001D34943}">
      <dsp:nvSpPr>
        <dsp:cNvPr id="0" name=""/>
        <dsp:cNvSpPr/>
      </dsp:nvSpPr>
      <dsp:spPr>
        <a:xfrm>
          <a:off x="837873" y="2878298"/>
          <a:ext cx="9451721" cy="77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610" tIns="81610" rIns="81610" bIns="81610" numCol="1" spcCol="1270" anchor="ctr" anchorCtr="0">
          <a:noAutofit/>
        </a:bodyPr>
        <a:lstStyle/>
        <a:p>
          <a:pPr marL="0" lvl="0" indent="0" algn="l" defTabSz="622300">
            <a:lnSpc>
              <a:spcPct val="90000"/>
            </a:lnSpc>
            <a:spcBef>
              <a:spcPct val="0"/>
            </a:spcBef>
            <a:spcAft>
              <a:spcPct val="35000"/>
            </a:spcAft>
            <a:buNone/>
          </a:pPr>
          <a:r>
            <a:rPr lang="da-DK" sz="1400" kern="1200"/>
            <a:t>Afhængig af om luftstrømmen er konstant eller variabel kaldes anlægget et CAV‐, VAV‐ eller DCV‐anlæg. </a:t>
          </a:r>
          <a:endParaRPr lang="en-US" sz="1400" kern="1200"/>
        </a:p>
      </dsp:txBody>
      <dsp:txXfrm>
        <a:off x="837873" y="2878298"/>
        <a:ext cx="9451721" cy="771120"/>
      </dsp:txXfrm>
    </dsp:sp>
    <dsp:sp modelId="{61DABD63-B094-4FEF-8150-E6EFE493BEBB}">
      <dsp:nvSpPr>
        <dsp:cNvPr id="0" name=""/>
        <dsp:cNvSpPr/>
      </dsp:nvSpPr>
      <dsp:spPr>
        <a:xfrm>
          <a:off x="0" y="3836357"/>
          <a:ext cx="10675525" cy="725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AD12EA-F4FC-4B03-AA4E-AB7D9CA1FB76}">
      <dsp:nvSpPr>
        <dsp:cNvPr id="0" name=""/>
        <dsp:cNvSpPr/>
      </dsp:nvSpPr>
      <dsp:spPr>
        <a:xfrm>
          <a:off x="219340" y="3999503"/>
          <a:ext cx="399191" cy="39880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9A7709-E53E-4024-9B72-A693D04F45AA}">
      <dsp:nvSpPr>
        <dsp:cNvPr id="0" name=""/>
        <dsp:cNvSpPr/>
      </dsp:nvSpPr>
      <dsp:spPr>
        <a:xfrm>
          <a:off x="837873" y="3836357"/>
          <a:ext cx="9451721" cy="771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610" tIns="81610" rIns="81610" bIns="81610" numCol="1" spcCol="1270" anchor="ctr" anchorCtr="0">
          <a:noAutofit/>
        </a:bodyPr>
        <a:lstStyle/>
        <a:p>
          <a:pPr marL="0" lvl="0" indent="0" algn="l" defTabSz="622300">
            <a:lnSpc>
              <a:spcPct val="90000"/>
            </a:lnSpc>
            <a:spcBef>
              <a:spcPct val="0"/>
            </a:spcBef>
            <a:spcAft>
              <a:spcPct val="35000"/>
            </a:spcAft>
            <a:buNone/>
          </a:pPr>
          <a:r>
            <a:rPr lang="da-DK" sz="1400" kern="1200"/>
            <a:t>Grundlæggende er de tre typer anlæg ens, så forskellen er måden styringen af anlægget foregår på.  </a:t>
          </a:r>
          <a:endParaRPr lang="en-US" sz="1400" kern="1200"/>
        </a:p>
      </dsp:txBody>
      <dsp:txXfrm>
        <a:off x="837873" y="3836357"/>
        <a:ext cx="9451721" cy="7711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1C8879-3E7B-49D3-890E-D6B6A3974F26}">
      <dsp:nvSpPr>
        <dsp:cNvPr id="0" name=""/>
        <dsp:cNvSpPr/>
      </dsp:nvSpPr>
      <dsp:spPr>
        <a:xfrm>
          <a:off x="0" y="709274"/>
          <a:ext cx="10675525" cy="133893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F9B0F5-D8F4-46FC-9528-66E4AF262198}">
      <dsp:nvSpPr>
        <dsp:cNvPr id="0" name=""/>
        <dsp:cNvSpPr/>
      </dsp:nvSpPr>
      <dsp:spPr>
        <a:xfrm>
          <a:off x="405028" y="1010534"/>
          <a:ext cx="737135" cy="73641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3166A9-BA1D-49FC-A181-AA8204AE8D83}">
      <dsp:nvSpPr>
        <dsp:cNvPr id="0" name=""/>
        <dsp:cNvSpPr/>
      </dsp:nvSpPr>
      <dsp:spPr>
        <a:xfrm>
          <a:off x="1547192" y="709274"/>
          <a:ext cx="9079983" cy="142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699" tIns="150699" rIns="150699" bIns="150699" numCol="1" spcCol="1270" anchor="ctr" anchorCtr="0">
          <a:noAutofit/>
        </a:bodyPr>
        <a:lstStyle/>
        <a:p>
          <a:pPr marL="0" lvl="0" indent="0" algn="l" defTabSz="622300">
            <a:lnSpc>
              <a:spcPct val="90000"/>
            </a:lnSpc>
            <a:spcBef>
              <a:spcPct val="0"/>
            </a:spcBef>
            <a:spcAft>
              <a:spcPct val="35000"/>
            </a:spcAft>
            <a:buNone/>
          </a:pPr>
          <a:r>
            <a:rPr lang="da-DK" sz="1400" kern="1200"/>
            <a:t>CAV står for Constant Air Volume, hvilket betyder at ventilationsanlægget i driftsperioden har en konstant luftstrøm, som anlægget er indreguleret efter. </a:t>
          </a:r>
          <a:endParaRPr lang="en-US" sz="1400" kern="1200"/>
        </a:p>
      </dsp:txBody>
      <dsp:txXfrm>
        <a:off x="1547192" y="709274"/>
        <a:ext cx="9079983" cy="1423928"/>
      </dsp:txXfrm>
    </dsp:sp>
    <dsp:sp modelId="{5D7B5521-6D28-472B-A1F9-6E8627359108}">
      <dsp:nvSpPr>
        <dsp:cNvPr id="0" name=""/>
        <dsp:cNvSpPr/>
      </dsp:nvSpPr>
      <dsp:spPr>
        <a:xfrm>
          <a:off x="0" y="2478397"/>
          <a:ext cx="10675525" cy="133893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02D07A-6884-4556-B426-BCA5293BA4D6}">
      <dsp:nvSpPr>
        <dsp:cNvPr id="0" name=""/>
        <dsp:cNvSpPr/>
      </dsp:nvSpPr>
      <dsp:spPr>
        <a:xfrm>
          <a:off x="405028" y="2779658"/>
          <a:ext cx="737135" cy="7364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838956-8CBC-4318-93E0-35D838FBE546}">
      <dsp:nvSpPr>
        <dsp:cNvPr id="0" name=""/>
        <dsp:cNvSpPr/>
      </dsp:nvSpPr>
      <dsp:spPr>
        <a:xfrm>
          <a:off x="1547192" y="2478397"/>
          <a:ext cx="9079983" cy="14239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699" tIns="150699" rIns="150699" bIns="150699" numCol="1" spcCol="1270" anchor="ctr" anchorCtr="0">
          <a:noAutofit/>
        </a:bodyPr>
        <a:lstStyle/>
        <a:p>
          <a:pPr marL="0" lvl="0" indent="0" algn="l" defTabSz="622300">
            <a:lnSpc>
              <a:spcPct val="90000"/>
            </a:lnSpc>
            <a:spcBef>
              <a:spcPct val="0"/>
            </a:spcBef>
            <a:spcAft>
              <a:spcPct val="35000"/>
            </a:spcAft>
            <a:buNone/>
          </a:pPr>
          <a:r>
            <a:rPr lang="da-DK" sz="1400" kern="1200"/>
            <a:t>Anlægstypen er den mest almindelige form for ventilationsanlæg. Et CAV‐anlæg kan være udbygget på forskellig måde. </a:t>
          </a:r>
          <a:endParaRPr lang="en-US" sz="1400" kern="1200"/>
        </a:p>
      </dsp:txBody>
      <dsp:txXfrm>
        <a:off x="1547192" y="2478397"/>
        <a:ext cx="9079983" cy="14239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ACC9AA-C676-4D36-9C89-C6C2BA32D0EA}">
      <dsp:nvSpPr>
        <dsp:cNvPr id="0" name=""/>
        <dsp:cNvSpPr/>
      </dsp:nvSpPr>
      <dsp:spPr>
        <a:xfrm>
          <a:off x="0" y="743563"/>
          <a:ext cx="10675525" cy="1006931"/>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VAV står for Variable Air Volume, hvilket betyder at ventilationsanlægget i driftsperioden kan køre med forskellige hastigheder på luftstrømmen.</a:t>
          </a:r>
          <a:endParaRPr lang="en-US" sz="1800" kern="1200" dirty="0">
            <a:solidFill>
              <a:schemeClr val="tx1"/>
            </a:solidFill>
          </a:endParaRPr>
        </a:p>
      </dsp:txBody>
      <dsp:txXfrm>
        <a:off x="49154" y="792717"/>
        <a:ext cx="10577217" cy="908623"/>
      </dsp:txXfrm>
    </dsp:sp>
    <dsp:sp modelId="{AF090F8C-F045-4718-8DD5-60EF379A5313}">
      <dsp:nvSpPr>
        <dsp:cNvPr id="0" name=""/>
        <dsp:cNvSpPr/>
      </dsp:nvSpPr>
      <dsp:spPr>
        <a:xfrm>
          <a:off x="0" y="1802334"/>
          <a:ext cx="10675525" cy="1006931"/>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Anlæggets opbygning afviger kun fra et CAV‐anlæg ved styringen af systemet.</a:t>
          </a:r>
          <a:endParaRPr lang="en-US" sz="1800" kern="1200" dirty="0">
            <a:solidFill>
              <a:schemeClr val="tx1"/>
            </a:solidFill>
          </a:endParaRPr>
        </a:p>
      </dsp:txBody>
      <dsp:txXfrm>
        <a:off x="49154" y="1851488"/>
        <a:ext cx="10577217" cy="908623"/>
      </dsp:txXfrm>
    </dsp:sp>
    <dsp:sp modelId="{8A3F9E66-8C93-433C-85FA-09F352B45630}">
      <dsp:nvSpPr>
        <dsp:cNvPr id="0" name=""/>
        <dsp:cNvSpPr/>
      </dsp:nvSpPr>
      <dsp:spPr>
        <a:xfrm>
          <a:off x="0" y="2861105"/>
          <a:ext cx="10675525" cy="1006931"/>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Styringen foregår i princippet ved et motorstyret reguleringsspjæld, eller en omdrejningsstyret ventilator, vha. temperaturfølere, CO2‐føler, fugtføler eller bevægelsescensorer. </a:t>
          </a:r>
          <a:endParaRPr lang="en-US" sz="1800" kern="1200" dirty="0">
            <a:solidFill>
              <a:schemeClr val="tx1"/>
            </a:solidFill>
          </a:endParaRPr>
        </a:p>
      </dsp:txBody>
      <dsp:txXfrm>
        <a:off x="49154" y="2910259"/>
        <a:ext cx="10577217" cy="90862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3E7436-E811-42C3-B058-909753611D12}">
      <dsp:nvSpPr>
        <dsp:cNvPr id="0" name=""/>
        <dsp:cNvSpPr/>
      </dsp:nvSpPr>
      <dsp:spPr>
        <a:xfrm>
          <a:off x="0" y="74938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73E8F8-02A9-43AC-A41A-3D257EC3F0DD}">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49D2F2-13F8-4BD3-9142-2DEABA36C0EC}">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622300">
            <a:lnSpc>
              <a:spcPct val="90000"/>
            </a:lnSpc>
            <a:spcBef>
              <a:spcPct val="0"/>
            </a:spcBef>
            <a:spcAft>
              <a:spcPct val="35000"/>
            </a:spcAft>
            <a:buNone/>
          </a:pPr>
          <a:r>
            <a:rPr lang="da-DK" sz="1400" kern="1200" dirty="0"/>
            <a:t>DCV står for Demand </a:t>
          </a:r>
          <a:r>
            <a:rPr lang="da-DK" sz="1400" kern="1200" dirty="0" err="1"/>
            <a:t>Controled</a:t>
          </a:r>
          <a:r>
            <a:rPr lang="da-DK" sz="1400" kern="1200" dirty="0"/>
            <a:t> Air Volume, hvilket betyder at anlægget kører med forskellige hastigheder. </a:t>
          </a:r>
          <a:endParaRPr lang="en-US" sz="1400" kern="1200" dirty="0"/>
        </a:p>
      </dsp:txBody>
      <dsp:txXfrm>
        <a:off x="1597919" y="749384"/>
        <a:ext cx="9077605" cy="1383480"/>
      </dsp:txXfrm>
    </dsp:sp>
    <dsp:sp modelId="{9BA4ACCF-1B3C-4889-B914-465A6CEB6BBD}">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112300-76D5-4E81-AD8B-5E97685752B1}">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CAC9D1-E07A-4DDC-A4F2-BEAD8D8A0AA5}">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622300">
            <a:lnSpc>
              <a:spcPct val="90000"/>
            </a:lnSpc>
            <a:spcBef>
              <a:spcPct val="0"/>
            </a:spcBef>
            <a:spcAft>
              <a:spcPct val="35000"/>
            </a:spcAft>
            <a:buNone/>
          </a:pPr>
          <a:r>
            <a:rPr lang="da-DK" sz="1400" kern="1200" dirty="0"/>
            <a:t>Som VAV‐anlæg styres anlægget, men der anvendes følere der giver mere præcis styring af luftmængden. Fx Luftkvalitetsfølere, men også bevægelsescensorer. </a:t>
          </a:r>
          <a:endParaRPr lang="en-US" sz="1400" kern="1200" dirty="0"/>
        </a:p>
      </dsp:txBody>
      <dsp:txXfrm>
        <a:off x="1597919" y="2478734"/>
        <a:ext cx="9077605" cy="138348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96533C-D23F-47E9-82BA-5734D00924BA}">
      <dsp:nvSpPr>
        <dsp:cNvPr id="0" name=""/>
        <dsp:cNvSpPr/>
      </dsp:nvSpPr>
      <dsp:spPr>
        <a:xfrm>
          <a:off x="0" y="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A7745F-0251-4867-8615-F4D7CC0B0B8D}">
      <dsp:nvSpPr>
        <dsp:cNvPr id="0" name=""/>
        <dsp:cNvSpPr/>
      </dsp:nvSpPr>
      <dsp:spPr>
        <a:xfrm>
          <a:off x="0" y="0"/>
          <a:ext cx="10675525" cy="115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kern="1200"/>
            <a:t>Kanalføler (temperatur) Kanalfølere til temperatur anvendes i både indblæsningskanaler og udsugningskanaler. Følerne findes i flere forskellige typer.</a:t>
          </a:r>
          <a:endParaRPr lang="en-US" sz="1800" kern="1200"/>
        </a:p>
      </dsp:txBody>
      <dsp:txXfrm>
        <a:off x="0" y="0"/>
        <a:ext cx="10675525" cy="1152900"/>
      </dsp:txXfrm>
    </dsp:sp>
    <dsp:sp modelId="{A581C5FA-3D3A-4FF9-AB54-13C08A2A092E}">
      <dsp:nvSpPr>
        <dsp:cNvPr id="0" name=""/>
        <dsp:cNvSpPr/>
      </dsp:nvSpPr>
      <dsp:spPr>
        <a:xfrm>
          <a:off x="0" y="115290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DD1917-4954-4059-BDC3-5999FDF0D804}">
      <dsp:nvSpPr>
        <dsp:cNvPr id="0" name=""/>
        <dsp:cNvSpPr/>
      </dsp:nvSpPr>
      <dsp:spPr>
        <a:xfrm>
          <a:off x="0" y="1152900"/>
          <a:ext cx="10675525" cy="115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kern="1200"/>
            <a:t>De forskellige fabrikanter, der producerer regulatorer, har valgt en ganske bestemt føler der virker sammen med deres elektronik.</a:t>
          </a:r>
          <a:endParaRPr lang="en-US" sz="1800" kern="1200"/>
        </a:p>
      </dsp:txBody>
      <dsp:txXfrm>
        <a:off x="0" y="1152900"/>
        <a:ext cx="10675525" cy="1152900"/>
      </dsp:txXfrm>
    </dsp:sp>
    <dsp:sp modelId="{6CE2819C-448B-49EA-83A7-78F2DB21BD53}">
      <dsp:nvSpPr>
        <dsp:cNvPr id="0" name=""/>
        <dsp:cNvSpPr/>
      </dsp:nvSpPr>
      <dsp:spPr>
        <a:xfrm>
          <a:off x="0" y="2305800"/>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979AD8-D09D-458E-81D4-8E9FD27B59C5}">
      <dsp:nvSpPr>
        <dsp:cNvPr id="0" name=""/>
        <dsp:cNvSpPr/>
      </dsp:nvSpPr>
      <dsp:spPr>
        <a:xfrm>
          <a:off x="0" y="2305800"/>
          <a:ext cx="10675525" cy="115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kern="1200"/>
            <a:t>Man skal skal være opmærksom på at en fabrikants forskellige modeller måske skal tilsluttes forskellige følere.</a:t>
          </a:r>
          <a:endParaRPr lang="en-US" sz="1800" kern="1200"/>
        </a:p>
      </dsp:txBody>
      <dsp:txXfrm>
        <a:off x="0" y="2305800"/>
        <a:ext cx="10675525" cy="1152900"/>
      </dsp:txXfrm>
    </dsp:sp>
    <dsp:sp modelId="{8BCF9CD3-C2DB-4941-857E-78EEAA07192B}">
      <dsp:nvSpPr>
        <dsp:cNvPr id="0" name=""/>
        <dsp:cNvSpPr/>
      </dsp:nvSpPr>
      <dsp:spPr>
        <a:xfrm>
          <a:off x="0" y="3458699"/>
          <a:ext cx="1067552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8FDA61-FC85-429D-87E6-5B19BB9A0B49}">
      <dsp:nvSpPr>
        <dsp:cNvPr id="0" name=""/>
        <dsp:cNvSpPr/>
      </dsp:nvSpPr>
      <dsp:spPr>
        <a:xfrm>
          <a:off x="0" y="3458699"/>
          <a:ext cx="10675525" cy="115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da-DK" sz="1800" kern="1200"/>
            <a:t>Hvis du for eksempel udskifter en føler der oprindeligt er en Pt1000 med en PTC1000 føler, går det helt galt da disse to typer har forskellige egenskaber.</a:t>
          </a:r>
          <a:endParaRPr lang="en-US" sz="1800" kern="1200"/>
        </a:p>
      </dsp:txBody>
      <dsp:txXfrm>
        <a:off x="0" y="3458699"/>
        <a:ext cx="10675525" cy="11529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911860F8-2AA1-D34D-9E7C-7A5F96D0F9F4}" type="datetimeFigureOut">
              <a:rPr lang="en-US" smtClean="0"/>
              <a:t>4/26/2024</a:t>
            </a:fld>
            <a:endParaRPr lang="en-US"/>
          </a:p>
        </p:txBody>
      </p:sp>
      <p:sp>
        <p:nvSpPr>
          <p:cNvPr id="4" name="Footer Placeholder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DFCA1055-E3DF-46A4-841F-DB9CA14CF536}" type="datetimeFigureOut">
              <a:rPr lang="da-DK" smtClean="0"/>
              <a:t>26-04-2024</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Shunten blander frem og returløb så fremløbstemperaturen bliver passende.</a:t>
            </a:r>
          </a:p>
        </p:txBody>
      </p:sp>
      <p:sp>
        <p:nvSpPr>
          <p:cNvPr id="4" name="Pladsholder til slidenummer 3"/>
          <p:cNvSpPr>
            <a:spLocks noGrp="1"/>
          </p:cNvSpPr>
          <p:nvPr>
            <p:ph type="sldNum" sz="quarter" idx="5"/>
          </p:nvPr>
        </p:nvSpPr>
        <p:spPr/>
        <p:txBody>
          <a:bodyPr/>
          <a:lstStyle/>
          <a:p>
            <a:fld id="{A4615AFF-1099-4E43-BA81-6D13BB501BF6}" type="slidenum">
              <a:rPr lang="da-DK" smtClean="0"/>
              <a:t>19</a:t>
            </a:fld>
            <a:endParaRPr lang="da-DK"/>
          </a:p>
        </p:txBody>
      </p:sp>
    </p:spTree>
    <p:extLst>
      <p:ext uri="{BB962C8B-B14F-4D97-AF65-F5344CB8AC3E}">
        <p14:creationId xmlns:p14="http://schemas.microsoft.com/office/powerpoint/2010/main" val="4156975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Kedelleverandørerne kan levere denne type reguleringsudstyr sammen med deres kedler.</a:t>
            </a:r>
          </a:p>
        </p:txBody>
      </p:sp>
      <p:sp>
        <p:nvSpPr>
          <p:cNvPr id="4" name="Pladsholder til slidenummer 3"/>
          <p:cNvSpPr>
            <a:spLocks noGrp="1"/>
          </p:cNvSpPr>
          <p:nvPr>
            <p:ph type="sldNum" sz="quarter" idx="5"/>
          </p:nvPr>
        </p:nvSpPr>
        <p:spPr/>
        <p:txBody>
          <a:bodyPr/>
          <a:lstStyle/>
          <a:p>
            <a:fld id="{A4615AFF-1099-4E43-BA81-6D13BB501BF6}" type="slidenum">
              <a:rPr lang="da-DK" smtClean="0"/>
              <a:t>20</a:t>
            </a:fld>
            <a:endParaRPr lang="da-DK"/>
          </a:p>
        </p:txBody>
      </p:sp>
    </p:spTree>
    <p:extLst>
      <p:ext uri="{BB962C8B-B14F-4D97-AF65-F5344CB8AC3E}">
        <p14:creationId xmlns:p14="http://schemas.microsoft.com/office/powerpoint/2010/main" val="3744070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Figuren viser indirekte FJV</a:t>
            </a:r>
          </a:p>
        </p:txBody>
      </p:sp>
      <p:sp>
        <p:nvSpPr>
          <p:cNvPr id="4" name="Pladsholder til slidenummer 3"/>
          <p:cNvSpPr>
            <a:spLocks noGrp="1"/>
          </p:cNvSpPr>
          <p:nvPr>
            <p:ph type="sldNum" sz="quarter" idx="5"/>
          </p:nvPr>
        </p:nvSpPr>
        <p:spPr/>
        <p:txBody>
          <a:bodyPr/>
          <a:lstStyle/>
          <a:p>
            <a:fld id="{A4615AFF-1099-4E43-BA81-6D13BB501BF6}" type="slidenum">
              <a:rPr lang="da-DK" smtClean="0"/>
              <a:t>21</a:t>
            </a:fld>
            <a:endParaRPr lang="da-DK"/>
          </a:p>
        </p:txBody>
      </p:sp>
    </p:spTree>
    <p:extLst>
      <p:ext uri="{BB962C8B-B14F-4D97-AF65-F5344CB8AC3E}">
        <p14:creationId xmlns:p14="http://schemas.microsoft.com/office/powerpoint/2010/main" val="2301072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Varmefladen kan også være med frostsikret væske</a:t>
            </a:r>
          </a:p>
        </p:txBody>
      </p:sp>
      <p:sp>
        <p:nvSpPr>
          <p:cNvPr id="4" name="Pladsholder til slidenummer 3"/>
          <p:cNvSpPr>
            <a:spLocks noGrp="1"/>
          </p:cNvSpPr>
          <p:nvPr>
            <p:ph type="sldNum" sz="quarter" idx="5"/>
          </p:nvPr>
        </p:nvSpPr>
        <p:spPr/>
        <p:txBody>
          <a:bodyPr/>
          <a:lstStyle/>
          <a:p>
            <a:fld id="{A4615AFF-1099-4E43-BA81-6D13BB501BF6}" type="slidenum">
              <a:rPr lang="da-DK" smtClean="0"/>
              <a:t>26</a:t>
            </a:fld>
            <a:endParaRPr lang="da-DK"/>
          </a:p>
        </p:txBody>
      </p:sp>
    </p:spTree>
    <p:extLst>
      <p:ext uri="{BB962C8B-B14F-4D97-AF65-F5344CB8AC3E}">
        <p14:creationId xmlns:p14="http://schemas.microsoft.com/office/powerpoint/2010/main" val="552205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Viste TC kan måle op til 250 grader C</a:t>
            </a:r>
          </a:p>
        </p:txBody>
      </p:sp>
      <p:sp>
        <p:nvSpPr>
          <p:cNvPr id="4" name="Pladsholder til slidenummer 3"/>
          <p:cNvSpPr>
            <a:spLocks noGrp="1"/>
          </p:cNvSpPr>
          <p:nvPr>
            <p:ph type="sldNum" sz="quarter" idx="5"/>
          </p:nvPr>
        </p:nvSpPr>
        <p:spPr/>
        <p:txBody>
          <a:bodyPr/>
          <a:lstStyle/>
          <a:p>
            <a:fld id="{A4615AFF-1099-4E43-BA81-6D13BB501BF6}" type="slidenum">
              <a:rPr lang="da-DK" smtClean="0"/>
              <a:t>46</a:t>
            </a:fld>
            <a:endParaRPr lang="da-DK"/>
          </a:p>
        </p:txBody>
      </p:sp>
    </p:spTree>
    <p:extLst>
      <p:ext uri="{BB962C8B-B14F-4D97-AF65-F5344CB8AC3E}">
        <p14:creationId xmlns:p14="http://schemas.microsoft.com/office/powerpoint/2010/main" val="15407404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4">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16538"/>
          <a:stretch/>
        </p:blipFill>
        <p:spPr>
          <a:xfrm>
            <a:off x="0"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2290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7" name="Billede 6">
            <a:extLst>
              <a:ext uri="{FF2B5EF4-FFF2-40B4-BE49-F238E27FC236}">
                <a16:creationId xmlns:a16="http://schemas.microsoft.com/office/drawing/2014/main" id="{9CF920FD-EBF5-9541-9B49-F37D6B66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80" r:id="rId17"/>
    <p:sldLayoutId id="2147483674" r:id="rId18"/>
    <p:sldLayoutId id="2147483675" r:id="rId19"/>
    <p:sldLayoutId id="2147483676" r:id="rId20"/>
    <p:sldLayoutId id="2147483677" r:id="rId21"/>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5.png"/></Relationships>
</file>

<file path=ppt/slides/_rels/slide4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8" Type="http://schemas.openxmlformats.org/officeDocument/2006/relationships/hyperlink" Target="https://knxng.dk/" TargetMode="External"/><Relationship Id="rId3" Type="http://schemas.openxmlformats.org/officeDocument/2006/relationships/hyperlink" Target="https://static1.squarespace.com/" TargetMode="External"/><Relationship Id="rId7" Type="http://schemas.openxmlformats.org/officeDocument/2006/relationships/hyperlink" Target="https://store.chipkin.com/" TargetMode="External"/><Relationship Id="rId12" Type="http://schemas.openxmlformats.org/officeDocument/2006/relationships/hyperlink" Target="https://www.jysk-cts.dk/" TargetMode="External"/><Relationship Id="rId2" Type="http://schemas.openxmlformats.org/officeDocument/2006/relationships/hyperlink" Target="https://dk.rs-online.com/web/p/rtd-sensorer/" TargetMode="External"/><Relationship Id="rId1" Type="http://schemas.openxmlformats.org/officeDocument/2006/relationships/slideLayout" Target="../slideLayouts/slideLayout4.xml"/><Relationship Id="rId6" Type="http://schemas.openxmlformats.org/officeDocument/2006/relationships/hyperlink" Target="https://www.elsag.dk/" TargetMode="External"/><Relationship Id="rId11" Type="http://schemas.openxmlformats.org/officeDocument/2006/relationships/hyperlink" Target="https://www.led-professional.com/" TargetMode="External"/><Relationship Id="rId5" Type="http://schemas.openxmlformats.org/officeDocument/2006/relationships/hyperlink" Target="https://wago.com/" TargetMode="External"/><Relationship Id="rId10" Type="http://schemas.openxmlformats.org/officeDocument/2006/relationships/hyperlink" Target="https://www.anyviz.io/" TargetMode="External"/><Relationship Id="rId4" Type="http://schemas.openxmlformats.org/officeDocument/2006/relationships/hyperlink" Target="https://evu.dk/" TargetMode="External"/><Relationship Id="rId9" Type="http://schemas.openxmlformats.org/officeDocument/2006/relationships/hyperlink" Target="https://www.inhandnetwork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Marts 2023</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CTS og ventilation</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a:t>
            </a:r>
          </a:p>
        </p:txBody>
      </p:sp>
      <p:graphicFrame>
        <p:nvGraphicFramePr>
          <p:cNvPr id="5" name="Pladsholder til indhold 1">
            <a:extLst>
              <a:ext uri="{FF2B5EF4-FFF2-40B4-BE49-F238E27FC236}">
                <a16:creationId xmlns:a16="http://schemas.microsoft.com/office/drawing/2014/main" id="{043E1805-C7E8-E47E-EE63-1405F31B4B00}"/>
              </a:ext>
            </a:extLst>
          </p:cNvPr>
          <p:cNvGraphicFramePr>
            <a:graphicFrameLocks noGrp="1"/>
          </p:cNvGraphicFramePr>
          <p:nvPr>
            <p:ph sz="half" idx="1"/>
            <p:extLst>
              <p:ext uri="{D42A27DB-BD31-4B8C-83A1-F6EECF244321}">
                <p14:modId xmlns:p14="http://schemas.microsoft.com/office/powerpoint/2010/main" val="3831000515"/>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2923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a:t>
            </a:r>
          </a:p>
        </p:txBody>
      </p:sp>
      <p:graphicFrame>
        <p:nvGraphicFramePr>
          <p:cNvPr id="5" name="Pladsholder til indhold 1">
            <a:extLst>
              <a:ext uri="{FF2B5EF4-FFF2-40B4-BE49-F238E27FC236}">
                <a16:creationId xmlns:a16="http://schemas.microsoft.com/office/drawing/2014/main" id="{AC591FC4-5A35-2A10-E38A-69ED4C48FDEA}"/>
              </a:ext>
            </a:extLst>
          </p:cNvPr>
          <p:cNvGraphicFramePr>
            <a:graphicFrameLocks noGrp="1"/>
          </p:cNvGraphicFramePr>
          <p:nvPr>
            <p:ph sz="half" idx="1"/>
            <p:extLst>
              <p:ext uri="{D42A27DB-BD31-4B8C-83A1-F6EECF244321}">
                <p14:modId xmlns:p14="http://schemas.microsoft.com/office/powerpoint/2010/main" val="2940689172"/>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198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819052" y="1555024"/>
            <a:ext cx="3705805" cy="4611600"/>
          </a:xfrm>
        </p:spPr>
        <p:txBody>
          <a:bodyPr>
            <a:normAutofit/>
          </a:bodyPr>
          <a:lstStyle/>
          <a:p>
            <a:r>
              <a:rPr lang="da-DK" sz="1400" dirty="0"/>
              <a:t>Når der tales om et CTS‐anlæg, er det ofte underforstået, at det er de helt    store anlæg der menes. </a:t>
            </a:r>
          </a:p>
          <a:p>
            <a:r>
              <a:rPr lang="da-DK" sz="1400" dirty="0"/>
              <a:t>Der hersker en del begrebsforvirring når man siger CTS. </a:t>
            </a:r>
          </a:p>
          <a:p>
            <a:r>
              <a:rPr lang="da-DK" sz="1400" dirty="0"/>
              <a:t>For hvad er CTS, BMS, IBI og HVAC? </a:t>
            </a:r>
          </a:p>
          <a:p>
            <a:r>
              <a:rPr lang="da-DK" sz="1400" dirty="0"/>
              <a:t>Principielt er det jo mindre vigtigt hvad tingene heder, bare det fungerer. </a:t>
            </a:r>
          </a:p>
          <a:p>
            <a:r>
              <a:rPr lang="da-DK" sz="1400" dirty="0"/>
              <a:t>I udlandet har man HVAC forkortelsen, som står for Heating, Ventilation and  </a:t>
            </a:r>
            <a:r>
              <a:rPr lang="da-DK" sz="1400" dirty="0" err="1"/>
              <a:t>Airconditioning</a:t>
            </a:r>
            <a:r>
              <a:rPr lang="da-DK" sz="1400" dirty="0"/>
              <a:t>. </a:t>
            </a:r>
          </a:p>
          <a:p>
            <a:r>
              <a:rPr lang="da-DK" sz="1400" dirty="0"/>
              <a:t>Man kan stort set sætte lighedstegn mellem HVAC og CTS, og når der ønskes </a:t>
            </a:r>
            <a:r>
              <a:rPr lang="da-DK" sz="1400" dirty="0" err="1"/>
              <a:t>sammenkøring</a:t>
            </a:r>
            <a:r>
              <a:rPr lang="da-DK" sz="1400" dirty="0"/>
              <a:t> med styring af lys, alarm etc., så bevæger vi os over i BMS (Building Management System). </a:t>
            </a:r>
          </a:p>
        </p:txBody>
      </p:sp>
      <p:pic>
        <p:nvPicPr>
          <p:cNvPr id="5" name="Pladsholder til billede 4">
            <a:extLst>
              <a:ext uri="{FF2B5EF4-FFF2-40B4-BE49-F238E27FC236}">
                <a16:creationId xmlns:a16="http://schemas.microsoft.com/office/drawing/2014/main" id="{B40B97AF-28D4-4D2B-A61B-DAF3849600C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13" b="113"/>
          <a:stretch>
            <a:fillRect/>
          </a:stretch>
        </p:blipFill>
        <p:spPr>
          <a:xfrm>
            <a:off x="844550" y="1555750"/>
            <a:ext cx="6610350" cy="4618038"/>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a:t>
            </a:r>
          </a:p>
        </p:txBody>
      </p:sp>
    </p:spTree>
    <p:extLst>
      <p:ext uri="{BB962C8B-B14F-4D97-AF65-F5344CB8AC3E}">
        <p14:creationId xmlns:p14="http://schemas.microsoft.com/office/powerpoint/2010/main" val="2350395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10675525" cy="4611600"/>
          </a:xfrm>
        </p:spPr>
        <p:txBody>
          <a:bodyPr wrap="none">
            <a:normAutofit/>
          </a:bodyPr>
          <a:lstStyle/>
          <a:p>
            <a:r>
              <a:rPr lang="da-DK"/>
              <a:t>CTS‐anlæg er oftest tilsluttet en udendørs vejrstation. </a:t>
            </a:r>
          </a:p>
          <a:p>
            <a:r>
              <a:rPr lang="da-DK"/>
              <a:t>De avancerede vejrstationer måler temperatur, vindretning, vindhastighed, luftfugtighed, barometer stand, varmestråling fra solen, lysmængde fra solen og nedbør. </a:t>
            </a:r>
          </a:p>
          <a:p>
            <a:r>
              <a:rPr lang="da-DK"/>
              <a:t>Målingerne fra vejrstationen bliver kontinuerligt registreret i automatikken. </a:t>
            </a:r>
          </a:p>
          <a:p>
            <a:r>
              <a:rPr lang="da-DK"/>
              <a:t>Komforten i hvert enkelt lokale bliver herefter automatisk reguleret i forhold til udendørs forhold og efter ønskede </a:t>
            </a:r>
            <a:r>
              <a:rPr lang="da-DK" err="1"/>
              <a:t>setpunkter</a:t>
            </a:r>
            <a:r>
              <a:rPr lang="da-DK"/>
              <a:t>.</a:t>
            </a:r>
          </a:p>
          <a:p>
            <a:r>
              <a:rPr lang="da-DK"/>
              <a:t>Lokaler der er ikke er i brug kan sættes til økonomifunktion og der kan typisk indtastes ugeplaner i CTS‐systemet.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a:t>
            </a:r>
          </a:p>
        </p:txBody>
      </p:sp>
      <p:pic>
        <p:nvPicPr>
          <p:cNvPr id="6" name="Billede 5">
            <a:extLst>
              <a:ext uri="{FF2B5EF4-FFF2-40B4-BE49-F238E27FC236}">
                <a16:creationId xmlns:a16="http://schemas.microsoft.com/office/drawing/2014/main" id="{828FAB75-32DE-401D-875D-301C281E2832}"/>
              </a:ext>
            </a:extLst>
          </p:cNvPr>
          <p:cNvPicPr>
            <a:picLocks noChangeAspect="1"/>
          </p:cNvPicPr>
          <p:nvPr/>
        </p:nvPicPr>
        <p:blipFill>
          <a:blip r:embed="rId2"/>
          <a:stretch>
            <a:fillRect/>
          </a:stretch>
        </p:blipFill>
        <p:spPr>
          <a:xfrm>
            <a:off x="6853122" y="1564358"/>
            <a:ext cx="4344479" cy="2935357"/>
          </a:xfrm>
          <a:prstGeom prst="rect">
            <a:avLst/>
          </a:prstGeom>
        </p:spPr>
      </p:pic>
    </p:spTree>
    <p:extLst>
      <p:ext uri="{BB962C8B-B14F-4D97-AF65-F5344CB8AC3E}">
        <p14:creationId xmlns:p14="http://schemas.microsoft.com/office/powerpoint/2010/main" val="1513429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a:t>
            </a:r>
          </a:p>
        </p:txBody>
      </p:sp>
      <p:graphicFrame>
        <p:nvGraphicFramePr>
          <p:cNvPr id="5" name="Pladsholder til indhold 1">
            <a:extLst>
              <a:ext uri="{FF2B5EF4-FFF2-40B4-BE49-F238E27FC236}">
                <a16:creationId xmlns:a16="http://schemas.microsoft.com/office/drawing/2014/main" id="{ED1571FF-DFCA-DF42-4FFA-B257A01F29B4}"/>
              </a:ext>
            </a:extLst>
          </p:cNvPr>
          <p:cNvGraphicFramePr>
            <a:graphicFrameLocks noGrp="1"/>
          </p:cNvGraphicFramePr>
          <p:nvPr>
            <p:ph sz="half" idx="1"/>
            <p:extLst>
              <p:ext uri="{D42A27DB-BD31-4B8C-83A1-F6EECF244321}">
                <p14:modId xmlns:p14="http://schemas.microsoft.com/office/powerpoint/2010/main" val="1764069853"/>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4762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70132F0B-738D-4503-928F-73F4DE8ECD37}"/>
              </a:ext>
            </a:extLst>
          </p:cNvPr>
          <p:cNvPicPr>
            <a:picLocks noGrp="1" noChangeAspect="1"/>
          </p:cNvPicPr>
          <p:nvPr>
            <p:ph sz="half" idx="1"/>
          </p:nvPr>
        </p:nvPicPr>
        <p:blipFill>
          <a:blip r:embed="rId2"/>
          <a:stretch>
            <a:fillRect/>
          </a:stretch>
        </p:blipFill>
        <p:spPr>
          <a:xfrm>
            <a:off x="1052249" y="1024981"/>
            <a:ext cx="8968863" cy="5398524"/>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kommunikation</a:t>
            </a:r>
          </a:p>
        </p:txBody>
      </p:sp>
    </p:spTree>
    <p:extLst>
      <p:ext uri="{BB962C8B-B14F-4D97-AF65-F5344CB8AC3E}">
        <p14:creationId xmlns:p14="http://schemas.microsoft.com/office/powerpoint/2010/main" val="1233535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10675525" cy="4611600"/>
          </a:xfrm>
        </p:spPr>
        <p:txBody>
          <a:bodyPr wrap="none">
            <a:normAutofit/>
          </a:bodyPr>
          <a:lstStyle/>
          <a:p>
            <a:r>
              <a:rPr lang="da-DK" dirty="0" err="1"/>
              <a:t>BACnet</a:t>
            </a:r>
            <a:r>
              <a:rPr lang="da-DK" dirty="0"/>
              <a:t> er en international standardiseret protokol udviklet specifikt til bygningsautomatik og kan anvendes på flere niveauer i BMS-systemer. </a:t>
            </a:r>
          </a:p>
          <a:p>
            <a:r>
              <a:rPr lang="da-DK" dirty="0" err="1"/>
              <a:t>BACnet</a:t>
            </a:r>
            <a:r>
              <a:rPr lang="da-DK" dirty="0"/>
              <a:t>/IP anvendes I høj grad som kommunikationsprotokol i det øverste lag mellem BMS-hovedcentralen og undercentraler, IBI controllere, BUS routere, gateways mm. hvor kommunikationen sker på et TCP/IP-netværk med Ethernet kabling. </a:t>
            </a:r>
          </a:p>
          <a:p>
            <a:endParaRPr lang="da-DK" dirty="0"/>
          </a:p>
          <a:p>
            <a:endParaRPr lang="da-DK" dirty="0"/>
          </a:p>
          <a:p>
            <a:endParaRPr lang="da-DK" dirty="0"/>
          </a:p>
          <a:p>
            <a:r>
              <a:rPr lang="da-DK" dirty="0" err="1"/>
              <a:t>BACnet</a:t>
            </a:r>
            <a:r>
              <a:rPr lang="da-DK" dirty="0"/>
              <a:t>/MSTP anvender dedikeret kabling og kan anvendes f.eks. mellem IBI controllere der understøtter denne protokol eller mellem undercentraler og enheder der understøtter den. </a:t>
            </a:r>
          </a:p>
          <a:p>
            <a:r>
              <a:rPr lang="da-DK" dirty="0" err="1"/>
              <a:t>BACnet</a:t>
            </a:r>
            <a:r>
              <a:rPr lang="da-DK" dirty="0"/>
              <a:t> er meget udbredt og anvendes af mange producenter i både Europa og Nordamerika.</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kommunikation</a:t>
            </a:r>
          </a:p>
        </p:txBody>
      </p:sp>
      <p:pic>
        <p:nvPicPr>
          <p:cNvPr id="5" name="Billede 4">
            <a:extLst>
              <a:ext uri="{FF2B5EF4-FFF2-40B4-BE49-F238E27FC236}">
                <a16:creationId xmlns:a16="http://schemas.microsoft.com/office/drawing/2014/main" id="{962C6AE6-3A3F-4F64-88FB-7C7396BD0449}"/>
              </a:ext>
            </a:extLst>
          </p:cNvPr>
          <p:cNvPicPr>
            <a:picLocks noChangeAspect="1"/>
          </p:cNvPicPr>
          <p:nvPr/>
        </p:nvPicPr>
        <p:blipFill>
          <a:blip r:embed="rId2"/>
          <a:stretch>
            <a:fillRect/>
          </a:stretch>
        </p:blipFill>
        <p:spPr>
          <a:xfrm>
            <a:off x="5357740" y="4500326"/>
            <a:ext cx="6223749" cy="2357673"/>
          </a:xfrm>
          <a:prstGeom prst="rect">
            <a:avLst/>
          </a:prstGeom>
        </p:spPr>
      </p:pic>
    </p:spTree>
    <p:extLst>
      <p:ext uri="{BB962C8B-B14F-4D97-AF65-F5344CB8AC3E}">
        <p14:creationId xmlns:p14="http://schemas.microsoft.com/office/powerpoint/2010/main" val="2795550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LON eller </a:t>
            </a:r>
            <a:r>
              <a:rPr lang="da-DK" dirty="0" err="1"/>
              <a:t>LonWorks</a:t>
            </a:r>
            <a:r>
              <a:rPr lang="da-DK" dirty="0"/>
              <a:t> er en amerikansk udviklet protokol der er åben for alle interesserede automatikproducenter, men det er muligt for den enkelte producent at lave </a:t>
            </a:r>
            <a:r>
              <a:rPr lang="da-DK" dirty="0" err="1"/>
              <a:t>propritære</a:t>
            </a:r>
            <a:r>
              <a:rPr lang="da-DK" dirty="0"/>
              <a:t> løsninger som ikke kan kommunikere med andre produkter med LON.</a:t>
            </a:r>
          </a:p>
          <a:p>
            <a:r>
              <a:rPr lang="da-DK" dirty="0"/>
              <a:t>LON kommunikerer via en BUS forbindelse med 2 leder kabel. LON anvendes f.eks. mellem IBI controllere eller til kommunikation mellem undercentraler og undersystemer med integreret automatik.</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kommunikation</a:t>
            </a:r>
          </a:p>
        </p:txBody>
      </p:sp>
      <p:pic>
        <p:nvPicPr>
          <p:cNvPr id="5" name="Billede 4" descr="Et billede, der indeholder tekst, elektronik&#10;&#10;Automatisk genereret beskrivelse">
            <a:extLst>
              <a:ext uri="{FF2B5EF4-FFF2-40B4-BE49-F238E27FC236}">
                <a16:creationId xmlns:a16="http://schemas.microsoft.com/office/drawing/2014/main" id="{C7848E40-B830-4CE3-86DD-8DF07C7694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2578" y="3230656"/>
            <a:ext cx="5219398" cy="3429383"/>
          </a:xfrm>
          <a:prstGeom prst="rect">
            <a:avLst/>
          </a:prstGeom>
        </p:spPr>
      </p:pic>
      <p:pic>
        <p:nvPicPr>
          <p:cNvPr id="7" name="Billede 6">
            <a:extLst>
              <a:ext uri="{FF2B5EF4-FFF2-40B4-BE49-F238E27FC236}">
                <a16:creationId xmlns:a16="http://schemas.microsoft.com/office/drawing/2014/main" id="{DF25AA33-A754-4CA7-80C9-0F71DE1961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978" y="4120511"/>
            <a:ext cx="4881499" cy="1357329"/>
          </a:xfrm>
          <a:prstGeom prst="rect">
            <a:avLst/>
          </a:prstGeom>
        </p:spPr>
      </p:pic>
    </p:spTree>
    <p:extLst>
      <p:ext uri="{BB962C8B-B14F-4D97-AF65-F5344CB8AC3E}">
        <p14:creationId xmlns:p14="http://schemas.microsoft.com/office/powerpoint/2010/main" val="3831808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KNX er en europæisk udviklet standard til bygningsautomatik der ligesom LON er en åben BUS baseret protokol. </a:t>
            </a:r>
          </a:p>
          <a:p>
            <a:r>
              <a:rPr lang="da-DK" dirty="0"/>
              <a:t>I et KNX-netværk er der ikke en central controller idet de enkelte enheder kommunikerer med hinanden i forhold til de i de enkelte komponenter programmerede funktioner. </a:t>
            </a:r>
          </a:p>
          <a:p>
            <a:r>
              <a:rPr lang="da-DK" dirty="0"/>
              <a:t>KNX anvendes hovedsageligt til IBI installationer.</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kommunikation</a:t>
            </a:r>
          </a:p>
        </p:txBody>
      </p:sp>
      <p:pic>
        <p:nvPicPr>
          <p:cNvPr id="1026" name="Picture 2" descr="Brancheorganisation KNX National Group Denmark | KNX Denmark">
            <a:extLst>
              <a:ext uri="{FF2B5EF4-FFF2-40B4-BE49-F238E27FC236}">
                <a16:creationId xmlns:a16="http://schemas.microsoft.com/office/drawing/2014/main" id="{BB11B69E-4786-4C2F-9047-E2185FDBA2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12784" y="3382348"/>
            <a:ext cx="3681580" cy="2697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514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10675525" cy="4611600"/>
          </a:xfrm>
        </p:spPr>
        <p:txBody>
          <a:bodyPr wrap="none">
            <a:normAutofit/>
          </a:bodyPr>
          <a:lstStyle/>
          <a:p>
            <a:r>
              <a:rPr lang="da-DK" dirty="0" err="1"/>
              <a:t>Modbus</a:t>
            </a:r>
            <a:r>
              <a:rPr lang="da-DK" dirty="0"/>
              <a:t> er en seriel (RS-232 og RS -485) kommunikationsprotokol der anvendes til kommunikation mellem PLC og anlægssensorer. </a:t>
            </a:r>
          </a:p>
          <a:p>
            <a:r>
              <a:rPr lang="da-DK" dirty="0" err="1"/>
              <a:t>Modbus</a:t>
            </a:r>
            <a:r>
              <a:rPr lang="da-DK" dirty="0"/>
              <a:t> kan også anvendes på TCP/IP netværk. </a:t>
            </a:r>
          </a:p>
          <a:p>
            <a:r>
              <a:rPr lang="da-DK" dirty="0" err="1"/>
              <a:t>Modbus</a:t>
            </a:r>
            <a:r>
              <a:rPr lang="da-DK" dirty="0"/>
              <a:t> arbejder med en master/slave model hvor kommunikationen sker fra/til master enheden. Standarden er åben og tilgængelig for alle.</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kommunikation</a:t>
            </a:r>
          </a:p>
        </p:txBody>
      </p:sp>
      <p:pic>
        <p:nvPicPr>
          <p:cNvPr id="5" name="Billede 4">
            <a:extLst>
              <a:ext uri="{FF2B5EF4-FFF2-40B4-BE49-F238E27FC236}">
                <a16:creationId xmlns:a16="http://schemas.microsoft.com/office/drawing/2014/main" id="{D9905BDC-FA42-4106-B467-82285D232C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2610" y="3429000"/>
            <a:ext cx="6549390" cy="3429000"/>
          </a:xfrm>
          <a:prstGeom prst="rect">
            <a:avLst/>
          </a:prstGeom>
        </p:spPr>
      </p:pic>
    </p:spTree>
    <p:extLst>
      <p:ext uri="{BB962C8B-B14F-4D97-AF65-F5344CB8AC3E}">
        <p14:creationId xmlns:p14="http://schemas.microsoft.com/office/powerpoint/2010/main" val="1457126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M-bus (Meter-bus) er en europæisk standard der er udviklet til brug for fjernaflæsning af forbrugsmålere til f.eks. vand, varme og el. </a:t>
            </a:r>
          </a:p>
          <a:p>
            <a:r>
              <a:rPr lang="da-DK" dirty="0"/>
              <a:t>M-bus anvender </a:t>
            </a:r>
            <a:r>
              <a:rPr lang="da-DK" dirty="0" err="1"/>
              <a:t>toleder</a:t>
            </a:r>
            <a:r>
              <a:rPr lang="da-DK" dirty="0"/>
              <a:t> kabel der også kan anvendes til strømforsyning af målerne. M-bus findes også i en trådløs udgave (</a:t>
            </a:r>
            <a:r>
              <a:rPr lang="da-DK" dirty="0" err="1"/>
              <a:t>wireless</a:t>
            </a:r>
            <a:r>
              <a:rPr lang="da-DK" dirty="0"/>
              <a:t> M-bus). </a:t>
            </a:r>
          </a:p>
          <a:p>
            <a:r>
              <a:rPr lang="da-DK" dirty="0"/>
              <a:t>Her kræves det er målerne har egen strømforsyning eller batteri. </a:t>
            </a:r>
          </a:p>
          <a:p>
            <a:r>
              <a:rPr lang="da-DK" dirty="0"/>
              <a:t>Overførsel af data via M-bus sker kun periodisk i et defineret interval og kræver derfor ikke de store datamængder.</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kommunikation</a:t>
            </a:r>
          </a:p>
        </p:txBody>
      </p:sp>
      <p:sp>
        <p:nvSpPr>
          <p:cNvPr id="4" name="AutoShape 2" descr="Downloads – M-Bus">
            <a:extLst>
              <a:ext uri="{FF2B5EF4-FFF2-40B4-BE49-F238E27FC236}">
                <a16:creationId xmlns:a16="http://schemas.microsoft.com/office/drawing/2014/main" id="{BDE048CF-12AE-4215-A611-AA0E6EAE910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6" name="Billede 5" descr="Et billede, der indeholder tekst, skilt, bordservice, service&#10;&#10;Automatisk genereret beskrivelse">
            <a:extLst>
              <a:ext uri="{FF2B5EF4-FFF2-40B4-BE49-F238E27FC236}">
                <a16:creationId xmlns:a16="http://schemas.microsoft.com/office/drawing/2014/main" id="{4CACEA93-8744-424F-BFAF-25B7C2588F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495" y="3957413"/>
            <a:ext cx="6354810" cy="1991174"/>
          </a:xfrm>
          <a:prstGeom prst="rect">
            <a:avLst/>
          </a:prstGeom>
        </p:spPr>
      </p:pic>
    </p:spTree>
    <p:extLst>
      <p:ext uri="{BB962C8B-B14F-4D97-AF65-F5344CB8AC3E}">
        <p14:creationId xmlns:p14="http://schemas.microsoft.com/office/powerpoint/2010/main" val="2954675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DALI er en standard der er udviklet af belysningsbranchen for at gøre reguleringen af belysningsanlæg enkel. </a:t>
            </a:r>
          </a:p>
          <a:p>
            <a:r>
              <a:rPr lang="da-DK" dirty="0"/>
              <a:t>Belysningsarmaturer med Dali </a:t>
            </a:r>
            <a:r>
              <a:rPr lang="da-DK" dirty="0" err="1"/>
              <a:t>forkoblinger</a:t>
            </a:r>
            <a:r>
              <a:rPr lang="da-DK" dirty="0"/>
              <a:t> kan indgå i et Dali netværk og styres individuelt med to ledere der kan føres i samme kabel som strømforsyningen til belysningsarmaturerne. </a:t>
            </a:r>
          </a:p>
          <a:p>
            <a:r>
              <a:rPr lang="da-DK" dirty="0"/>
              <a:t>Dali styringen kan enten kobles direkte til bygningens BMS-system f.eks. via </a:t>
            </a:r>
            <a:r>
              <a:rPr lang="da-DK" dirty="0" err="1"/>
              <a:t>BACnet</a:t>
            </a:r>
            <a:r>
              <a:rPr lang="da-DK" dirty="0"/>
              <a:t>/IP eller via IBI undercentralerne hvorved sensorerne i IBI centralerne også kan anvendes til belysningsanlægget.</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kommunikation</a:t>
            </a:r>
          </a:p>
        </p:txBody>
      </p:sp>
      <p:pic>
        <p:nvPicPr>
          <p:cNvPr id="3074" name="Picture 2" descr="DALI-2 Certification Launch Brings Improved Interoperability to DALI  Lighting-Control Systems — LED professional - LED Lighting Technology,  Application Magazine">
            <a:extLst>
              <a:ext uri="{FF2B5EF4-FFF2-40B4-BE49-F238E27FC236}">
                <a16:creationId xmlns:a16="http://schemas.microsoft.com/office/drawing/2014/main" id="{8B7D74C3-ADAE-4D45-8C79-0FFC9A7C06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2435" y="3791684"/>
            <a:ext cx="3948485" cy="2641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198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normAutofit/>
          </a:bodyPr>
          <a:lstStyle/>
          <a:p>
            <a:pPr algn="l"/>
            <a:r>
              <a:rPr lang="da-DK" sz="2400" b="0" i="0" dirty="0">
                <a:solidFill>
                  <a:srgbClr val="374151"/>
                </a:solidFill>
                <a:effectLst/>
                <a:latin typeface="+mn-lt"/>
              </a:rPr>
              <a:t>Sundhed og trivsel:</a:t>
            </a:r>
          </a:p>
          <a:p>
            <a:pPr algn="l"/>
            <a:r>
              <a:rPr lang="da-DK" sz="2400" b="0" i="0" dirty="0">
                <a:solidFill>
                  <a:srgbClr val="374151"/>
                </a:solidFill>
                <a:effectLst/>
                <a:latin typeface="+mn-lt"/>
              </a:rPr>
              <a:t>Ventilationsanlæg kan forbedre indendørsluftkvaliteten og reducere luftforurening i bygninger. Dette kan føre til bedre sundhed og trivsel for indbyggerne i bygningerne.</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og verdensmål</a:t>
            </a:r>
          </a:p>
        </p:txBody>
      </p:sp>
      <p:pic>
        <p:nvPicPr>
          <p:cNvPr id="9" name="Billede 8">
            <a:extLst>
              <a:ext uri="{FF2B5EF4-FFF2-40B4-BE49-F238E27FC236}">
                <a16:creationId xmlns:a16="http://schemas.microsoft.com/office/drawing/2014/main" id="{A50B5C38-CC4E-4BB4-8ED5-45437D27EB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4837" y="4127740"/>
            <a:ext cx="2048217" cy="2048217"/>
          </a:xfrm>
          <a:prstGeom prst="rect">
            <a:avLst/>
          </a:prstGeom>
        </p:spPr>
      </p:pic>
      <p:pic>
        <p:nvPicPr>
          <p:cNvPr id="10" name="Billede 9">
            <a:extLst>
              <a:ext uri="{FF2B5EF4-FFF2-40B4-BE49-F238E27FC236}">
                <a16:creationId xmlns:a16="http://schemas.microsoft.com/office/drawing/2014/main" id="{6F0165DE-718D-4AD2-AA91-815029621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530" y="3805542"/>
            <a:ext cx="2321762" cy="2321762"/>
          </a:xfrm>
          <a:prstGeom prst="rect">
            <a:avLst/>
          </a:prstGeom>
        </p:spPr>
      </p:pic>
    </p:spTree>
    <p:extLst>
      <p:ext uri="{BB962C8B-B14F-4D97-AF65-F5344CB8AC3E}">
        <p14:creationId xmlns:p14="http://schemas.microsoft.com/office/powerpoint/2010/main" val="1108443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pPr algn="l"/>
            <a:r>
              <a:rPr lang="da-DK" sz="2400" b="0" i="0" dirty="0">
                <a:solidFill>
                  <a:srgbClr val="374151"/>
                </a:solidFill>
                <a:effectLst/>
                <a:latin typeface="+mn-lt"/>
              </a:rPr>
              <a:t>Bæredygtige byer og lokalsamfund: </a:t>
            </a:r>
          </a:p>
          <a:p>
            <a:pPr algn="l"/>
            <a:r>
              <a:rPr lang="da-DK" sz="2400" b="0" i="0" dirty="0">
                <a:solidFill>
                  <a:srgbClr val="374151"/>
                </a:solidFill>
                <a:effectLst/>
                <a:latin typeface="+mn-lt"/>
              </a:rPr>
              <a:t>Ved at installere energieffektive ventilationsanlæg kan bygninger opnå en mere bæredygtig drift, der reducerer deres energiforbrug og derved også deres klimapåvirkning.</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og verdensmål</a:t>
            </a:r>
          </a:p>
        </p:txBody>
      </p:sp>
      <p:pic>
        <p:nvPicPr>
          <p:cNvPr id="6" name="Billede 5">
            <a:extLst>
              <a:ext uri="{FF2B5EF4-FFF2-40B4-BE49-F238E27FC236}">
                <a16:creationId xmlns:a16="http://schemas.microsoft.com/office/drawing/2014/main" id="{E341C0FF-B77B-45A2-BE48-82815F3E13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4837" y="4127740"/>
            <a:ext cx="2048217" cy="2048217"/>
          </a:xfrm>
          <a:prstGeom prst="rect">
            <a:avLst/>
          </a:prstGeom>
        </p:spPr>
      </p:pic>
      <p:pic>
        <p:nvPicPr>
          <p:cNvPr id="7" name="Billede 6">
            <a:extLst>
              <a:ext uri="{FF2B5EF4-FFF2-40B4-BE49-F238E27FC236}">
                <a16:creationId xmlns:a16="http://schemas.microsoft.com/office/drawing/2014/main" id="{96A38953-701B-42CF-8C67-B20DEB197D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7530" y="3805542"/>
            <a:ext cx="2321762" cy="2321762"/>
          </a:xfrm>
          <a:prstGeom prst="rect">
            <a:avLst/>
          </a:prstGeom>
        </p:spPr>
      </p:pic>
    </p:spTree>
    <p:extLst>
      <p:ext uri="{BB962C8B-B14F-4D97-AF65-F5344CB8AC3E}">
        <p14:creationId xmlns:p14="http://schemas.microsoft.com/office/powerpoint/2010/main" val="139938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normAutofit/>
          </a:bodyPr>
          <a:lstStyle/>
          <a:p>
            <a:pPr algn="l"/>
            <a:r>
              <a:rPr lang="da-DK" sz="2400" b="0" i="0" dirty="0">
                <a:solidFill>
                  <a:srgbClr val="374151"/>
                </a:solidFill>
                <a:effectLst/>
                <a:latin typeface="+mn-lt"/>
              </a:rPr>
              <a:t>Ansvarligt forbrug og produktion:</a:t>
            </a:r>
          </a:p>
          <a:p>
            <a:pPr algn="l"/>
            <a:r>
              <a:rPr lang="da-DK" sz="2400" b="0" i="0" dirty="0">
                <a:solidFill>
                  <a:srgbClr val="374151"/>
                </a:solidFill>
                <a:effectLst/>
                <a:latin typeface="+mn-lt"/>
              </a:rPr>
              <a:t>Ventilationsanlæg kan være designet til at bruge genanvendelige filtre eller filtre, der kan genanvendes. Dette kan hjælpe med at reducere affald og ressourceforbrug.</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og verdensmål</a:t>
            </a:r>
          </a:p>
        </p:txBody>
      </p:sp>
      <p:pic>
        <p:nvPicPr>
          <p:cNvPr id="6" name="Billede 5">
            <a:extLst>
              <a:ext uri="{FF2B5EF4-FFF2-40B4-BE49-F238E27FC236}">
                <a16:creationId xmlns:a16="http://schemas.microsoft.com/office/drawing/2014/main" id="{F22B4C32-1AB7-4359-8081-95D86E2CEA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4837" y="4127740"/>
            <a:ext cx="2048217" cy="2048217"/>
          </a:xfrm>
          <a:prstGeom prst="rect">
            <a:avLst/>
          </a:prstGeom>
        </p:spPr>
      </p:pic>
      <p:pic>
        <p:nvPicPr>
          <p:cNvPr id="7" name="Billede 6">
            <a:extLst>
              <a:ext uri="{FF2B5EF4-FFF2-40B4-BE49-F238E27FC236}">
                <a16:creationId xmlns:a16="http://schemas.microsoft.com/office/drawing/2014/main" id="{862DF3A3-CBF1-4CE9-8575-8C54EF0FCB9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7530" y="3805542"/>
            <a:ext cx="2321762" cy="2321762"/>
          </a:xfrm>
          <a:prstGeom prst="rect">
            <a:avLst/>
          </a:prstGeom>
        </p:spPr>
      </p:pic>
    </p:spTree>
    <p:extLst>
      <p:ext uri="{BB962C8B-B14F-4D97-AF65-F5344CB8AC3E}">
        <p14:creationId xmlns:p14="http://schemas.microsoft.com/office/powerpoint/2010/main" val="1637218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pPr algn="l"/>
            <a:r>
              <a:rPr lang="da-DK" sz="2400" b="0" i="0" dirty="0">
                <a:solidFill>
                  <a:srgbClr val="374151"/>
                </a:solidFill>
                <a:effectLst/>
                <a:latin typeface="+mn-lt"/>
              </a:rPr>
              <a:t>Klima indsats:</a:t>
            </a:r>
          </a:p>
          <a:p>
            <a:pPr algn="l"/>
            <a:r>
              <a:rPr lang="da-DK" sz="2400" b="0" i="0" dirty="0">
                <a:solidFill>
                  <a:srgbClr val="374151"/>
                </a:solidFill>
                <a:effectLst/>
                <a:latin typeface="+mn-lt"/>
              </a:rPr>
              <a:t>Ventilationsanlæg kan reducere behovet for aircondition ved at bruge naturlig ventilation, som kan reducere energiforbruget og derved reducere CO2-udledningerne.</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og verdensmål</a:t>
            </a:r>
          </a:p>
        </p:txBody>
      </p:sp>
      <p:pic>
        <p:nvPicPr>
          <p:cNvPr id="6" name="Billede 5">
            <a:extLst>
              <a:ext uri="{FF2B5EF4-FFF2-40B4-BE49-F238E27FC236}">
                <a16:creationId xmlns:a16="http://schemas.microsoft.com/office/drawing/2014/main" id="{A729366A-955B-4562-9FC9-8EC73300D6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4837" y="4127740"/>
            <a:ext cx="2048217" cy="2048217"/>
          </a:xfrm>
          <a:prstGeom prst="rect">
            <a:avLst/>
          </a:prstGeom>
        </p:spPr>
      </p:pic>
      <p:pic>
        <p:nvPicPr>
          <p:cNvPr id="7" name="Billede 6">
            <a:extLst>
              <a:ext uri="{FF2B5EF4-FFF2-40B4-BE49-F238E27FC236}">
                <a16:creationId xmlns:a16="http://schemas.microsoft.com/office/drawing/2014/main" id="{C0456E96-444F-4191-AE92-1E7A12146B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7530" y="3805542"/>
            <a:ext cx="2321762" cy="2321762"/>
          </a:xfrm>
          <a:prstGeom prst="rect">
            <a:avLst/>
          </a:prstGeom>
        </p:spPr>
      </p:pic>
    </p:spTree>
    <p:extLst>
      <p:ext uri="{BB962C8B-B14F-4D97-AF65-F5344CB8AC3E}">
        <p14:creationId xmlns:p14="http://schemas.microsoft.com/office/powerpoint/2010/main" val="1724168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8CEA11D4-8C7A-454D-B1F8-EED4B32A58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74837" y="4127740"/>
            <a:ext cx="2048217" cy="2048217"/>
          </a:xfrm>
          <a:prstGeom prst="rect">
            <a:avLst/>
          </a:prstGeom>
        </p:spPr>
      </p:pic>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pPr algn="l"/>
            <a:r>
              <a:rPr lang="da-DK" sz="2400" b="0" i="0" dirty="0">
                <a:solidFill>
                  <a:srgbClr val="374151"/>
                </a:solidFill>
                <a:effectLst/>
                <a:latin typeface="+mn-lt"/>
              </a:rPr>
              <a:t>Partnerskaber for handling:</a:t>
            </a:r>
          </a:p>
          <a:p>
            <a:pPr algn="l"/>
            <a:r>
              <a:rPr lang="da-DK" sz="2400" b="0" i="0" dirty="0">
                <a:solidFill>
                  <a:srgbClr val="374151"/>
                </a:solidFill>
                <a:effectLst/>
                <a:latin typeface="+mn-lt"/>
              </a:rPr>
              <a:t>Bygningsejere, ingeniører og arkitekter kan samarbejde om at  lave bæredygtige ventilationsløsninger, der kan gavne både mennesker og miljøet. Dette kan bidrage til opbygning af partnerskaber og samarbejde på tværs af sektorer for at opnå bæredygtige løsninger.</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og verdensmål</a:t>
            </a:r>
          </a:p>
        </p:txBody>
      </p:sp>
      <p:pic>
        <p:nvPicPr>
          <p:cNvPr id="5" name="Billede 4">
            <a:extLst>
              <a:ext uri="{FF2B5EF4-FFF2-40B4-BE49-F238E27FC236}">
                <a16:creationId xmlns:a16="http://schemas.microsoft.com/office/drawing/2014/main" id="{35C1DA18-8908-44D4-B9EE-E2523F8418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47530" y="3805542"/>
            <a:ext cx="2321762" cy="2321762"/>
          </a:xfrm>
          <a:prstGeom prst="rect">
            <a:avLst/>
          </a:prstGeom>
        </p:spPr>
      </p:pic>
    </p:spTree>
    <p:extLst>
      <p:ext uri="{BB962C8B-B14F-4D97-AF65-F5344CB8AC3E}">
        <p14:creationId xmlns:p14="http://schemas.microsoft.com/office/powerpoint/2010/main" val="67537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varme</a:t>
            </a:r>
          </a:p>
        </p:txBody>
      </p:sp>
      <p:graphicFrame>
        <p:nvGraphicFramePr>
          <p:cNvPr id="5" name="Pladsholder til indhold 1">
            <a:extLst>
              <a:ext uri="{FF2B5EF4-FFF2-40B4-BE49-F238E27FC236}">
                <a16:creationId xmlns:a16="http://schemas.microsoft.com/office/drawing/2014/main" id="{CB985688-665C-56BA-9D87-AFF231CF80FE}"/>
              </a:ext>
            </a:extLst>
          </p:cNvPr>
          <p:cNvGraphicFramePr>
            <a:graphicFrameLocks noGrp="1"/>
          </p:cNvGraphicFramePr>
          <p:nvPr>
            <p:ph sz="half" idx="1"/>
            <p:extLst>
              <p:ext uri="{D42A27DB-BD31-4B8C-83A1-F6EECF244321}">
                <p14:modId xmlns:p14="http://schemas.microsoft.com/office/powerpoint/2010/main" val="3865756250"/>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28957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10675525" cy="4611600"/>
          </a:xfrm>
        </p:spPr>
        <p:txBody>
          <a:bodyPr wrap="none">
            <a:normAutofit/>
          </a:bodyPr>
          <a:lstStyle/>
          <a:p>
            <a:r>
              <a:rPr lang="da-DK" dirty="0"/>
              <a:t>I anlæg med kaskadekoblede/seriekoblede gaskedler med lille vandindhold (1 – 5 liter) må der ikke </a:t>
            </a:r>
            <a:r>
              <a:rPr lang="da-DK" dirty="0" err="1"/>
              <a:t>påbygges</a:t>
            </a:r>
            <a:r>
              <a:rPr lang="da-DK" dirty="0"/>
              <a:t> en shunt og en motorstyret trevejsventil lige efter kedlerne. </a:t>
            </a:r>
          </a:p>
          <a:p>
            <a:r>
              <a:rPr lang="da-DK" dirty="0"/>
              <a:t>I denne type kedel kan der benyttes en glidende kedeltemperatur efter udetemperaturen. Det vil sige, at kedelfremløbstemperaturen er lig med anlæggets fremløbstemperatur, og at den varierer efter udetemperaturen. </a:t>
            </a:r>
          </a:p>
          <a:p>
            <a:r>
              <a:rPr lang="da-DK" dirty="0"/>
              <a:t>Efter kedlerne monteres en blandepotte eller blanderør. Blandepotter eller blanderør installeres for at sikre, at temperaturforskellen mellem frem- og returløbstemperatur (delta T) på anlægssiden ikke bliver højere, end kedlerne termisk kan klare.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varme</a:t>
            </a:r>
          </a:p>
        </p:txBody>
      </p:sp>
      <p:pic>
        <p:nvPicPr>
          <p:cNvPr id="6" name="Billede 5">
            <a:extLst>
              <a:ext uri="{FF2B5EF4-FFF2-40B4-BE49-F238E27FC236}">
                <a16:creationId xmlns:a16="http://schemas.microsoft.com/office/drawing/2014/main" id="{952028D3-9BC3-4EE4-8D7A-CCF357894B0F}"/>
              </a:ext>
            </a:extLst>
          </p:cNvPr>
          <p:cNvPicPr>
            <a:picLocks noChangeAspect="1"/>
          </p:cNvPicPr>
          <p:nvPr/>
        </p:nvPicPr>
        <p:blipFill>
          <a:blip r:embed="rId3"/>
          <a:stretch>
            <a:fillRect/>
          </a:stretch>
        </p:blipFill>
        <p:spPr>
          <a:xfrm>
            <a:off x="6185292" y="2790231"/>
            <a:ext cx="5159178" cy="3599830"/>
          </a:xfrm>
          <a:prstGeom prst="rect">
            <a:avLst/>
          </a:prstGeom>
        </p:spPr>
      </p:pic>
    </p:spTree>
    <p:extLst>
      <p:ext uri="{BB962C8B-B14F-4D97-AF65-F5344CB8AC3E}">
        <p14:creationId xmlns:p14="http://schemas.microsoft.com/office/powerpoint/2010/main" val="2317170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Fjernvarmeanlæg I både direkte og indirekte fjernvarmeanlæg </a:t>
            </a:r>
            <a:r>
              <a:rPr lang="da-DK" dirty="0" err="1"/>
              <a:t>påbygges</a:t>
            </a:r>
            <a:r>
              <a:rPr lang="da-DK" dirty="0"/>
              <a:t> en motorstyret tovejsventil i fjernvarmereturledningen, som styres af vejrkompenseringsanlægget.</a:t>
            </a:r>
          </a:p>
          <a:p>
            <a:r>
              <a:rPr lang="da-DK" dirty="0"/>
              <a:t>Ved svingende differenstryk kan det være nødvendigt at montere en trykdifferensregulator over reguleringsventilen.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varme</a:t>
            </a:r>
          </a:p>
        </p:txBody>
      </p:sp>
      <p:pic>
        <p:nvPicPr>
          <p:cNvPr id="5" name="Billede 4">
            <a:extLst>
              <a:ext uri="{FF2B5EF4-FFF2-40B4-BE49-F238E27FC236}">
                <a16:creationId xmlns:a16="http://schemas.microsoft.com/office/drawing/2014/main" id="{4427F8C2-0E35-438C-86C5-AA1094D51847}"/>
              </a:ext>
            </a:extLst>
          </p:cNvPr>
          <p:cNvPicPr>
            <a:picLocks noChangeAspect="1"/>
          </p:cNvPicPr>
          <p:nvPr/>
        </p:nvPicPr>
        <p:blipFill>
          <a:blip r:embed="rId3"/>
          <a:stretch>
            <a:fillRect/>
          </a:stretch>
        </p:blipFill>
        <p:spPr>
          <a:xfrm>
            <a:off x="3864374" y="2637537"/>
            <a:ext cx="7973813" cy="3926659"/>
          </a:xfrm>
          <a:prstGeom prst="rect">
            <a:avLst/>
          </a:prstGeom>
        </p:spPr>
      </p:pic>
    </p:spTree>
    <p:extLst>
      <p:ext uri="{BB962C8B-B14F-4D97-AF65-F5344CB8AC3E}">
        <p14:creationId xmlns:p14="http://schemas.microsoft.com/office/powerpoint/2010/main" val="199770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varme</a:t>
            </a:r>
          </a:p>
        </p:txBody>
      </p:sp>
      <p:graphicFrame>
        <p:nvGraphicFramePr>
          <p:cNvPr id="5" name="Pladsholder til indhold 1">
            <a:extLst>
              <a:ext uri="{FF2B5EF4-FFF2-40B4-BE49-F238E27FC236}">
                <a16:creationId xmlns:a16="http://schemas.microsoft.com/office/drawing/2014/main" id="{1C62E146-C543-42CF-4F2A-B10E2212A1FB}"/>
              </a:ext>
            </a:extLst>
          </p:cNvPr>
          <p:cNvGraphicFramePr>
            <a:graphicFrameLocks noGrp="1"/>
          </p:cNvGraphicFramePr>
          <p:nvPr>
            <p:ph sz="half" idx="1"/>
            <p:extLst>
              <p:ext uri="{D42A27DB-BD31-4B8C-83A1-F6EECF244321}">
                <p14:modId xmlns:p14="http://schemas.microsoft.com/office/powerpoint/2010/main" val="3064274838"/>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4531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Et simpelt anlæg med indblæsning i et mødelokale. Ventilatoren har en hastighed, og der er et filter placeret foran ventilatoren. </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6" name="Billede 5">
            <a:extLst>
              <a:ext uri="{FF2B5EF4-FFF2-40B4-BE49-F238E27FC236}">
                <a16:creationId xmlns:a16="http://schemas.microsoft.com/office/drawing/2014/main" id="{DD62E246-D267-4813-8B52-620442C9D2EE}"/>
              </a:ext>
            </a:extLst>
          </p:cNvPr>
          <p:cNvPicPr>
            <a:picLocks noChangeAspect="1"/>
          </p:cNvPicPr>
          <p:nvPr/>
        </p:nvPicPr>
        <p:blipFill>
          <a:blip r:embed="rId2"/>
          <a:stretch>
            <a:fillRect/>
          </a:stretch>
        </p:blipFill>
        <p:spPr>
          <a:xfrm>
            <a:off x="778477" y="2945379"/>
            <a:ext cx="10658415" cy="3566529"/>
          </a:xfrm>
          <a:prstGeom prst="rect">
            <a:avLst/>
          </a:prstGeom>
        </p:spPr>
      </p:pic>
    </p:spTree>
    <p:extLst>
      <p:ext uri="{BB962C8B-B14F-4D97-AF65-F5344CB8AC3E}">
        <p14:creationId xmlns:p14="http://schemas.microsoft.com/office/powerpoint/2010/main" val="3638103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Udsugning Et simpelt anlæg med udsugning fra et mødelokale. Komponenterne er de samme, eneste forskel er retningen på luftstrømmen. </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15694EF4-51F7-492D-A6DE-2F6108D1D4CD}"/>
              </a:ext>
            </a:extLst>
          </p:cNvPr>
          <p:cNvPicPr>
            <a:picLocks noChangeAspect="1"/>
          </p:cNvPicPr>
          <p:nvPr/>
        </p:nvPicPr>
        <p:blipFill>
          <a:blip r:embed="rId2"/>
          <a:stretch>
            <a:fillRect/>
          </a:stretch>
        </p:blipFill>
        <p:spPr>
          <a:xfrm>
            <a:off x="668945" y="2302082"/>
            <a:ext cx="11033860" cy="3685169"/>
          </a:xfrm>
          <a:prstGeom prst="rect">
            <a:avLst/>
          </a:prstGeom>
        </p:spPr>
      </p:pic>
    </p:spTree>
    <p:extLst>
      <p:ext uri="{BB962C8B-B14F-4D97-AF65-F5344CB8AC3E}">
        <p14:creationId xmlns:p14="http://schemas.microsoft.com/office/powerpoint/2010/main" val="2772900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Kombineres de to </a:t>
            </a:r>
            <a:r>
              <a:rPr lang="da-DK" dirty="0" err="1"/>
              <a:t>forgående</a:t>
            </a:r>
            <a:r>
              <a:rPr lang="da-DK" dirty="0"/>
              <a:t> anlæg begynder vi at nærme os ventilationsanlæg som de ser ud i dag. </a:t>
            </a:r>
          </a:p>
          <a:p>
            <a:r>
              <a:rPr lang="da-DK" dirty="0"/>
              <a:t>Der er balance mellem den indblæste og udsugede luft  Der kan dog også laves over‐ eller undertryk hvis det ønskes, ved at lave forskel på de to luftstrømme.</a:t>
            </a:r>
          </a:p>
          <a:p>
            <a:r>
              <a:rPr lang="da-DK" dirty="0"/>
              <a:t>Anlægget er desuden forsynet med spjældmotorer, som på det viste anlæg kan anvendes til at lukke for indsugning og afkast når anlægget er stoppet Der er også tilføjet brandtermostater der kan stoppe anlægget hvis deres temperaturer overstiges. </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12A3AC37-2F07-4C07-821E-D391B65D2B0C}"/>
              </a:ext>
            </a:extLst>
          </p:cNvPr>
          <p:cNvPicPr>
            <a:picLocks noChangeAspect="1"/>
          </p:cNvPicPr>
          <p:nvPr/>
        </p:nvPicPr>
        <p:blipFill>
          <a:blip r:embed="rId2"/>
          <a:stretch>
            <a:fillRect/>
          </a:stretch>
        </p:blipFill>
        <p:spPr>
          <a:xfrm>
            <a:off x="5422071" y="3912411"/>
            <a:ext cx="6337899" cy="2183156"/>
          </a:xfrm>
          <a:prstGeom prst="rect">
            <a:avLst/>
          </a:prstGeom>
        </p:spPr>
      </p:pic>
    </p:spTree>
    <p:extLst>
      <p:ext uri="{BB962C8B-B14F-4D97-AF65-F5344CB8AC3E}">
        <p14:creationId xmlns:p14="http://schemas.microsoft.com/office/powerpoint/2010/main" val="3747369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7"/>
            <a:ext cx="10675525" cy="5109819"/>
          </a:xfrm>
        </p:spPr>
        <p:txBody>
          <a:bodyPr wrap="none">
            <a:normAutofit/>
          </a:bodyPr>
          <a:lstStyle/>
          <a:p>
            <a:r>
              <a:rPr lang="da-DK" dirty="0"/>
              <a:t>Ventilationsanlæg med fast indblæsningstemperatur Anlægget her kan fastholde en konstant temperatur på indblæsningsluften. </a:t>
            </a:r>
          </a:p>
          <a:p>
            <a:r>
              <a:rPr lang="da-DK" dirty="0"/>
              <a:t>Til dette kræves der en temperatur føler til at måle temperaturen og en varmeflade der kan tilfører noget varme til luften.</a:t>
            </a:r>
          </a:p>
          <a:p>
            <a:r>
              <a:rPr lang="da-DK" dirty="0"/>
              <a:t>Varmefladen er </a:t>
            </a:r>
            <a:r>
              <a:rPr lang="da-DK" dirty="0" err="1"/>
              <a:t>vandbåren</a:t>
            </a:r>
            <a:r>
              <a:rPr lang="da-DK" dirty="0"/>
              <a:t>, og derfor skal der bruges flere komponenter:</a:t>
            </a:r>
          </a:p>
          <a:p>
            <a:r>
              <a:rPr lang="da-DK" dirty="0"/>
              <a:t> En pumpe der cirkulerer vandet i varmefladen, en motorventil der styrer mængden a vand og når der er tale om vandvarmeflader skal der også vær en frosttermostat der sikrer varmefladen mod frostsprængning.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ventilation</a:t>
            </a:r>
          </a:p>
        </p:txBody>
      </p:sp>
      <p:pic>
        <p:nvPicPr>
          <p:cNvPr id="6" name="Billede 5">
            <a:extLst>
              <a:ext uri="{FF2B5EF4-FFF2-40B4-BE49-F238E27FC236}">
                <a16:creationId xmlns:a16="http://schemas.microsoft.com/office/drawing/2014/main" id="{6F6FEC9D-0155-4E13-AF0E-FC40BCFA03C5}"/>
              </a:ext>
            </a:extLst>
          </p:cNvPr>
          <p:cNvPicPr>
            <a:picLocks noChangeAspect="1"/>
          </p:cNvPicPr>
          <p:nvPr/>
        </p:nvPicPr>
        <p:blipFill>
          <a:blip r:embed="rId3"/>
          <a:stretch>
            <a:fillRect/>
          </a:stretch>
        </p:blipFill>
        <p:spPr>
          <a:xfrm>
            <a:off x="5933830" y="1564359"/>
            <a:ext cx="6258169" cy="2819106"/>
          </a:xfrm>
          <a:prstGeom prst="rect">
            <a:avLst/>
          </a:prstGeom>
        </p:spPr>
      </p:pic>
    </p:spTree>
    <p:extLst>
      <p:ext uri="{BB962C8B-B14F-4D97-AF65-F5344CB8AC3E}">
        <p14:creationId xmlns:p14="http://schemas.microsoft.com/office/powerpoint/2010/main" val="218936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Ventilation med kaskaderegulering</a:t>
            </a:r>
          </a:p>
          <a:p>
            <a:r>
              <a:rPr lang="da-DK" dirty="0"/>
              <a:t>Indblæsningstemperaturen styres ved temperaturføler i indblæsningskanalen. For at opnå en bedre regulering anvendes også en rumføler eller udsugningstemperaturføler.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7" name="Billede 6">
            <a:extLst>
              <a:ext uri="{FF2B5EF4-FFF2-40B4-BE49-F238E27FC236}">
                <a16:creationId xmlns:a16="http://schemas.microsoft.com/office/drawing/2014/main" id="{720E5F5B-1CA9-4714-A2CE-723E802A6697}"/>
              </a:ext>
            </a:extLst>
          </p:cNvPr>
          <p:cNvPicPr>
            <a:picLocks noChangeAspect="1"/>
          </p:cNvPicPr>
          <p:nvPr/>
        </p:nvPicPr>
        <p:blipFill>
          <a:blip r:embed="rId2"/>
          <a:stretch>
            <a:fillRect/>
          </a:stretch>
        </p:blipFill>
        <p:spPr>
          <a:xfrm>
            <a:off x="1532641" y="3026599"/>
            <a:ext cx="8176260" cy="3349262"/>
          </a:xfrm>
          <a:prstGeom prst="rect">
            <a:avLst/>
          </a:prstGeom>
        </p:spPr>
      </p:pic>
    </p:spTree>
    <p:extLst>
      <p:ext uri="{BB962C8B-B14F-4D97-AF65-F5344CB8AC3E}">
        <p14:creationId xmlns:p14="http://schemas.microsoft.com/office/powerpoint/2010/main" val="1126567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Blandekammer I et ventilationsanlæg med blandekammer ”genbruges” en del af den </a:t>
            </a:r>
          </a:p>
          <a:p>
            <a:r>
              <a:rPr lang="da-DK" dirty="0"/>
              <a:t>udsugede luft, ved at opblande denne i indblæsningsluften. Metoden giver en form for varmegenvinding, men en dårligere luftkvalitet. Spjældene kan reguleres trinløst. Anlægstypen er ikke særligt udbredt i Danmark.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0F0C0FF7-CB54-404D-8787-C0B598E51E9D}"/>
              </a:ext>
            </a:extLst>
          </p:cNvPr>
          <p:cNvPicPr>
            <a:picLocks noChangeAspect="1"/>
          </p:cNvPicPr>
          <p:nvPr/>
        </p:nvPicPr>
        <p:blipFill>
          <a:blip r:embed="rId2"/>
          <a:stretch>
            <a:fillRect/>
          </a:stretch>
        </p:blipFill>
        <p:spPr>
          <a:xfrm>
            <a:off x="1729740" y="2991542"/>
            <a:ext cx="8016240" cy="3543980"/>
          </a:xfrm>
          <a:prstGeom prst="rect">
            <a:avLst/>
          </a:prstGeom>
        </p:spPr>
      </p:pic>
    </p:spTree>
    <p:extLst>
      <p:ext uri="{BB962C8B-B14F-4D97-AF65-F5344CB8AC3E}">
        <p14:creationId xmlns:p14="http://schemas.microsoft.com/office/powerpoint/2010/main" val="33665641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Ventilation med rotorveksler For at opnå yderligere varmegenvinding indsættes en rotorveksler, og samtidig ændres spjældene fra modulerende til on/</a:t>
            </a:r>
            <a:r>
              <a:rPr lang="da-DK" dirty="0" err="1"/>
              <a:t>off</a:t>
            </a:r>
            <a:r>
              <a:rPr lang="da-DK" dirty="0"/>
              <a:t> styrede. Rotorveksleren er hastighedsstyret, og kan forsynes med en tilisningsvagt. Blandespjældet mellem afkast og friskluft kan evt. også fjernes.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6C98D6CC-F7E3-4A0E-9A60-ECD1A39BCCDB}"/>
              </a:ext>
            </a:extLst>
          </p:cNvPr>
          <p:cNvPicPr>
            <a:picLocks noChangeAspect="1"/>
          </p:cNvPicPr>
          <p:nvPr/>
        </p:nvPicPr>
        <p:blipFill>
          <a:blip r:embed="rId2"/>
          <a:stretch>
            <a:fillRect/>
          </a:stretch>
        </p:blipFill>
        <p:spPr>
          <a:xfrm>
            <a:off x="1536333" y="2848105"/>
            <a:ext cx="7589520" cy="3706865"/>
          </a:xfrm>
          <a:prstGeom prst="rect">
            <a:avLst/>
          </a:prstGeom>
        </p:spPr>
      </p:pic>
    </p:spTree>
    <p:extLst>
      <p:ext uri="{BB962C8B-B14F-4D97-AF65-F5344CB8AC3E}">
        <p14:creationId xmlns:p14="http://schemas.microsoft.com/office/powerpoint/2010/main" val="772259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Væskekoblet varmegenvinding er en mulighed der sjældent anvendes. Når det sker, er </a:t>
            </a:r>
            <a:r>
              <a:rPr lang="da-DK" dirty="0" err="1"/>
              <a:t>dernormalt</a:t>
            </a:r>
            <a:r>
              <a:rPr lang="da-DK" dirty="0"/>
              <a:t> særlige årsager hertil. </a:t>
            </a:r>
          </a:p>
          <a:p>
            <a:r>
              <a:rPr lang="da-DK" dirty="0"/>
              <a:t>Fx vil det være muligt at varmegenvinde fra udsugning af skadelige luftarter. Eller det er muligt at placere indtage og afkast langt fra hinanden.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B89B9835-1F1D-49A4-84DB-EE60D89B18D0}"/>
              </a:ext>
            </a:extLst>
          </p:cNvPr>
          <p:cNvPicPr>
            <a:picLocks noChangeAspect="1"/>
          </p:cNvPicPr>
          <p:nvPr/>
        </p:nvPicPr>
        <p:blipFill>
          <a:blip r:embed="rId2"/>
          <a:stretch>
            <a:fillRect/>
          </a:stretch>
        </p:blipFill>
        <p:spPr>
          <a:xfrm>
            <a:off x="2154496" y="3061009"/>
            <a:ext cx="7642860" cy="3444887"/>
          </a:xfrm>
          <a:prstGeom prst="rect">
            <a:avLst/>
          </a:prstGeom>
        </p:spPr>
      </p:pic>
    </p:spTree>
    <p:extLst>
      <p:ext uri="{BB962C8B-B14F-4D97-AF65-F5344CB8AC3E}">
        <p14:creationId xmlns:p14="http://schemas.microsoft.com/office/powerpoint/2010/main" val="724849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Ventilation med modstrøms/krydsveksler, styringsmæssig er der ingen forskel på modstrøms‐ og krydsvekslere. Der installeres et modulerende spjæld, som muliggør bypass af veksleren når der ikke ønskes varmegenvinding.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8C8B9F3E-8CA7-4C3C-9F0C-D386BD374350}"/>
              </a:ext>
            </a:extLst>
          </p:cNvPr>
          <p:cNvPicPr>
            <a:picLocks noChangeAspect="1"/>
          </p:cNvPicPr>
          <p:nvPr/>
        </p:nvPicPr>
        <p:blipFill>
          <a:blip r:embed="rId2"/>
          <a:stretch>
            <a:fillRect/>
          </a:stretch>
        </p:blipFill>
        <p:spPr>
          <a:xfrm>
            <a:off x="1341120" y="2522834"/>
            <a:ext cx="7886700" cy="4125228"/>
          </a:xfrm>
          <a:prstGeom prst="rect">
            <a:avLst/>
          </a:prstGeom>
        </p:spPr>
      </p:pic>
    </p:spTree>
    <p:extLst>
      <p:ext uri="{BB962C8B-B14F-4D97-AF65-F5344CB8AC3E}">
        <p14:creationId xmlns:p14="http://schemas.microsoft.com/office/powerpoint/2010/main" val="3650842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Ventilation med kryds/modstrømsveksler &amp; trykstyring Behovsstyring af ventilationsanlægget kan opnås ved at indsætte trykfølere i luftkanalerne, og samtidig hastighedsregulere ventilationsmotorerne med frekvensomformere.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A449B00C-340D-42DB-829B-86A8E38DDBEE}"/>
              </a:ext>
            </a:extLst>
          </p:cNvPr>
          <p:cNvPicPr>
            <a:picLocks noChangeAspect="1"/>
          </p:cNvPicPr>
          <p:nvPr/>
        </p:nvPicPr>
        <p:blipFill>
          <a:blip r:embed="rId2"/>
          <a:stretch>
            <a:fillRect/>
          </a:stretch>
        </p:blipFill>
        <p:spPr>
          <a:xfrm>
            <a:off x="914400" y="2823669"/>
            <a:ext cx="9065885" cy="3690223"/>
          </a:xfrm>
          <a:prstGeom prst="rect">
            <a:avLst/>
          </a:prstGeom>
        </p:spPr>
      </p:pic>
    </p:spTree>
    <p:extLst>
      <p:ext uri="{BB962C8B-B14F-4D97-AF65-F5344CB8AC3E}">
        <p14:creationId xmlns:p14="http://schemas.microsoft.com/office/powerpoint/2010/main" val="1000804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Ventilation med kryds/modstrøms veksler &amp; luftkvalitetsføler Ønskes yderligere præcision i styringen af luftmængden, kan denne styres af en luftkvalitetsføler (CO2føler).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8AA0B5F5-A8F8-44EF-9F59-8ED3C6E20979}"/>
              </a:ext>
            </a:extLst>
          </p:cNvPr>
          <p:cNvPicPr>
            <a:picLocks noChangeAspect="1"/>
          </p:cNvPicPr>
          <p:nvPr/>
        </p:nvPicPr>
        <p:blipFill>
          <a:blip r:embed="rId2"/>
          <a:stretch>
            <a:fillRect/>
          </a:stretch>
        </p:blipFill>
        <p:spPr>
          <a:xfrm>
            <a:off x="1987110" y="2387553"/>
            <a:ext cx="9357360" cy="3788405"/>
          </a:xfrm>
          <a:prstGeom prst="rect">
            <a:avLst/>
          </a:prstGeom>
        </p:spPr>
      </p:pic>
    </p:spTree>
    <p:extLst>
      <p:ext uri="{BB962C8B-B14F-4D97-AF65-F5344CB8AC3E}">
        <p14:creationId xmlns:p14="http://schemas.microsoft.com/office/powerpoint/2010/main" val="2325477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ventilation</a:t>
            </a:r>
          </a:p>
        </p:txBody>
      </p:sp>
      <p:graphicFrame>
        <p:nvGraphicFramePr>
          <p:cNvPr id="7" name="Pladsholder til indhold 1">
            <a:extLst>
              <a:ext uri="{FF2B5EF4-FFF2-40B4-BE49-F238E27FC236}">
                <a16:creationId xmlns:a16="http://schemas.microsoft.com/office/drawing/2014/main" id="{16B6BF24-3E02-AB01-7D13-064914A65F37}"/>
              </a:ext>
            </a:extLst>
          </p:cNvPr>
          <p:cNvGraphicFramePr>
            <a:graphicFrameLocks noGrp="1"/>
          </p:cNvGraphicFramePr>
          <p:nvPr>
            <p:ph sz="half" idx="1"/>
            <p:extLst>
              <p:ext uri="{D42A27DB-BD31-4B8C-83A1-F6EECF244321}">
                <p14:modId xmlns:p14="http://schemas.microsoft.com/office/powerpoint/2010/main" val="104774425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8807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ventilation</a:t>
            </a:r>
          </a:p>
        </p:txBody>
      </p:sp>
      <p:graphicFrame>
        <p:nvGraphicFramePr>
          <p:cNvPr id="5" name="Pladsholder til indhold 1">
            <a:extLst>
              <a:ext uri="{FF2B5EF4-FFF2-40B4-BE49-F238E27FC236}">
                <a16:creationId xmlns:a16="http://schemas.microsoft.com/office/drawing/2014/main" id="{587259DC-6074-8554-AF35-D04E74412BB2}"/>
              </a:ext>
            </a:extLst>
          </p:cNvPr>
          <p:cNvGraphicFramePr>
            <a:graphicFrameLocks noGrp="1"/>
          </p:cNvGraphicFramePr>
          <p:nvPr>
            <p:ph sz="half" idx="1"/>
            <p:extLst>
              <p:ext uri="{D42A27DB-BD31-4B8C-83A1-F6EECF244321}">
                <p14:modId xmlns:p14="http://schemas.microsoft.com/office/powerpoint/2010/main" val="321923599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77382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ventilation</a:t>
            </a:r>
          </a:p>
        </p:txBody>
      </p:sp>
      <p:graphicFrame>
        <p:nvGraphicFramePr>
          <p:cNvPr id="5" name="Pladsholder til indhold 1">
            <a:extLst>
              <a:ext uri="{FF2B5EF4-FFF2-40B4-BE49-F238E27FC236}">
                <a16:creationId xmlns:a16="http://schemas.microsoft.com/office/drawing/2014/main" id="{1CD2A396-11FB-1564-2251-1EC2FBBC6A28}"/>
              </a:ext>
            </a:extLst>
          </p:cNvPr>
          <p:cNvGraphicFramePr>
            <a:graphicFrameLocks noGrp="1"/>
          </p:cNvGraphicFramePr>
          <p:nvPr>
            <p:ph sz="half" idx="1"/>
            <p:extLst>
              <p:ext uri="{D42A27DB-BD31-4B8C-83A1-F6EECF244321}">
                <p14:modId xmlns:p14="http://schemas.microsoft.com/office/powerpoint/2010/main" val="3441450760"/>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9454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ventilation</a:t>
            </a:r>
          </a:p>
        </p:txBody>
      </p:sp>
      <p:graphicFrame>
        <p:nvGraphicFramePr>
          <p:cNvPr id="5" name="Pladsholder til indhold 1">
            <a:extLst>
              <a:ext uri="{FF2B5EF4-FFF2-40B4-BE49-F238E27FC236}">
                <a16:creationId xmlns:a16="http://schemas.microsoft.com/office/drawing/2014/main" id="{8406AB21-369F-1BA8-3631-7F3C5AF75501}"/>
              </a:ext>
            </a:extLst>
          </p:cNvPr>
          <p:cNvGraphicFramePr>
            <a:graphicFrameLocks noGrp="1"/>
          </p:cNvGraphicFramePr>
          <p:nvPr>
            <p:ph sz="half" idx="1"/>
            <p:extLst>
              <p:ext uri="{D42A27DB-BD31-4B8C-83A1-F6EECF244321}">
                <p14:modId xmlns:p14="http://schemas.microsoft.com/office/powerpoint/2010/main" val="3484267188"/>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0756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Krydsveksler En krydsveksler overfører varme fra udsugningsluften til indblæsningsluften. Der er ingen kontakt mellem de to luftstrømme, og derfor heller ingen overførsel af lugtgener. Krydsvekslere har dog problemer med at opfylde Bygningsreglementets krav til varmegenvinding. Der er dog udviklet nye </a:t>
            </a:r>
            <a:r>
              <a:rPr lang="da-DK" dirty="0" err="1"/>
              <a:t>højtydende</a:t>
            </a:r>
            <a:r>
              <a:rPr lang="da-DK" dirty="0"/>
              <a:t> vekslere som kan klare kravet på 70 %.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 </a:t>
            </a:r>
            <a:r>
              <a:rPr lang="da-DK" dirty="0" err="1"/>
              <a:t>varmevækslere</a:t>
            </a:r>
            <a:endParaRPr lang="da-DK" dirty="0"/>
          </a:p>
        </p:txBody>
      </p:sp>
      <p:pic>
        <p:nvPicPr>
          <p:cNvPr id="5" name="Billede 4">
            <a:extLst>
              <a:ext uri="{FF2B5EF4-FFF2-40B4-BE49-F238E27FC236}">
                <a16:creationId xmlns:a16="http://schemas.microsoft.com/office/drawing/2014/main" id="{9F72A7B4-C0C0-4C7B-A121-190906F7C0B2}"/>
              </a:ext>
            </a:extLst>
          </p:cNvPr>
          <p:cNvPicPr>
            <a:picLocks noChangeAspect="1"/>
          </p:cNvPicPr>
          <p:nvPr/>
        </p:nvPicPr>
        <p:blipFill>
          <a:blip r:embed="rId2"/>
          <a:stretch>
            <a:fillRect/>
          </a:stretch>
        </p:blipFill>
        <p:spPr>
          <a:xfrm>
            <a:off x="2235212" y="3106203"/>
            <a:ext cx="5751594" cy="3678276"/>
          </a:xfrm>
          <a:prstGeom prst="rect">
            <a:avLst/>
          </a:prstGeom>
        </p:spPr>
      </p:pic>
    </p:spTree>
    <p:extLst>
      <p:ext uri="{BB962C8B-B14F-4D97-AF65-F5344CB8AC3E}">
        <p14:creationId xmlns:p14="http://schemas.microsoft.com/office/powerpoint/2010/main" val="3344512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Modstrømsveksleren virker principielt som krydsveksleren, men den er konstrueret så luften har en længere vandring gennem veksleren, og derved opnås en stører kontaktflade, og derfor en stører varmegenvinding.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 </a:t>
            </a:r>
            <a:r>
              <a:rPr lang="da-DK" dirty="0" err="1"/>
              <a:t>varmevækslere</a:t>
            </a:r>
            <a:endParaRPr lang="da-DK" dirty="0"/>
          </a:p>
        </p:txBody>
      </p:sp>
      <p:pic>
        <p:nvPicPr>
          <p:cNvPr id="5" name="Billede 4">
            <a:extLst>
              <a:ext uri="{FF2B5EF4-FFF2-40B4-BE49-F238E27FC236}">
                <a16:creationId xmlns:a16="http://schemas.microsoft.com/office/drawing/2014/main" id="{FF79D96A-A14B-43E0-884B-D6E19E13F351}"/>
              </a:ext>
            </a:extLst>
          </p:cNvPr>
          <p:cNvPicPr>
            <a:picLocks noChangeAspect="1"/>
          </p:cNvPicPr>
          <p:nvPr/>
        </p:nvPicPr>
        <p:blipFill>
          <a:blip r:embed="rId2"/>
          <a:stretch>
            <a:fillRect/>
          </a:stretch>
        </p:blipFill>
        <p:spPr>
          <a:xfrm>
            <a:off x="3040380" y="2554008"/>
            <a:ext cx="6934200" cy="4076628"/>
          </a:xfrm>
          <a:prstGeom prst="rect">
            <a:avLst/>
          </a:prstGeom>
        </p:spPr>
      </p:pic>
    </p:spTree>
    <p:extLst>
      <p:ext uri="{BB962C8B-B14F-4D97-AF65-F5344CB8AC3E}">
        <p14:creationId xmlns:p14="http://schemas.microsoft.com/office/powerpoint/2010/main" val="42700618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35BE6876-8540-4EE4-A969-EBE4885E1869}"/>
              </a:ext>
            </a:extLst>
          </p:cNvPr>
          <p:cNvPicPr>
            <a:picLocks noGrp="1" noChangeAspect="1"/>
          </p:cNvPicPr>
          <p:nvPr>
            <p:ph sz="half" idx="1"/>
          </p:nvPr>
        </p:nvPicPr>
        <p:blipFill>
          <a:blip r:embed="rId2"/>
          <a:stretch>
            <a:fillRect/>
          </a:stretch>
        </p:blipFill>
        <p:spPr>
          <a:xfrm>
            <a:off x="1208999" y="1563688"/>
            <a:ext cx="9953389" cy="4611687"/>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 </a:t>
            </a:r>
            <a:r>
              <a:rPr lang="da-DK" dirty="0" err="1"/>
              <a:t>varmevækslere</a:t>
            </a:r>
            <a:endParaRPr lang="da-DK" dirty="0"/>
          </a:p>
        </p:txBody>
      </p:sp>
    </p:spTree>
    <p:extLst>
      <p:ext uri="{BB962C8B-B14F-4D97-AF65-F5344CB8AC3E}">
        <p14:creationId xmlns:p14="http://schemas.microsoft.com/office/powerpoint/2010/main" val="4037642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Roterende opfylder Bygningsreglementets krav til temperaturvirkningsgrad. De er samtidig kompakte og kan reguleres. Ulempen er at konstruktionen ikke kan laves 100 % tæt, og derfor vil der være en risiko for overførsel af lugtgener mellem udsugningen og indblæsningen.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 </a:t>
            </a:r>
            <a:r>
              <a:rPr lang="da-DK" dirty="0" err="1"/>
              <a:t>varmevækslere</a:t>
            </a:r>
            <a:endParaRPr lang="da-DK" dirty="0"/>
          </a:p>
        </p:txBody>
      </p:sp>
      <p:pic>
        <p:nvPicPr>
          <p:cNvPr id="5" name="Billede 4">
            <a:extLst>
              <a:ext uri="{FF2B5EF4-FFF2-40B4-BE49-F238E27FC236}">
                <a16:creationId xmlns:a16="http://schemas.microsoft.com/office/drawing/2014/main" id="{BE6EA0E8-81E9-4C02-86FD-C32AF41DFF06}"/>
              </a:ext>
            </a:extLst>
          </p:cNvPr>
          <p:cNvPicPr>
            <a:picLocks noChangeAspect="1"/>
          </p:cNvPicPr>
          <p:nvPr/>
        </p:nvPicPr>
        <p:blipFill>
          <a:blip r:embed="rId2"/>
          <a:stretch>
            <a:fillRect/>
          </a:stretch>
        </p:blipFill>
        <p:spPr>
          <a:xfrm>
            <a:off x="3027359" y="2945379"/>
            <a:ext cx="4320470" cy="3834506"/>
          </a:xfrm>
          <a:prstGeom prst="rect">
            <a:avLst/>
          </a:prstGeom>
        </p:spPr>
      </p:pic>
    </p:spTree>
    <p:extLst>
      <p:ext uri="{BB962C8B-B14F-4D97-AF65-F5344CB8AC3E}">
        <p14:creationId xmlns:p14="http://schemas.microsoft.com/office/powerpoint/2010/main" val="30746020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Der er normalt et eller flere filtre i et ventilationsanlæg.</a:t>
            </a:r>
          </a:p>
          <a:p>
            <a:r>
              <a:rPr lang="da-DK" dirty="0"/>
              <a:t>Filtrene inddeles i tre hovedgrupper: </a:t>
            </a:r>
          </a:p>
          <a:p>
            <a:r>
              <a:rPr lang="da-DK" dirty="0"/>
              <a:t>Grovfiltre (G1 – G4) </a:t>
            </a:r>
          </a:p>
          <a:p>
            <a:r>
              <a:rPr lang="da-DK" dirty="0"/>
              <a:t>Finfiltre (F5 – F9) </a:t>
            </a:r>
          </a:p>
          <a:p>
            <a:r>
              <a:rPr lang="da-DK" dirty="0"/>
              <a:t>Mikrofiltre (H10 - H14) </a:t>
            </a:r>
          </a:p>
          <a:p>
            <a:r>
              <a:rPr lang="da-DK" dirty="0"/>
              <a:t>Til normal komfortventilation anvendes der finfilter. Filtrene kan være udformet som posefiltre eller panelfiltre.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8E3BBD29-3199-4A08-940C-A1EDDA5C727E}"/>
              </a:ext>
            </a:extLst>
          </p:cNvPr>
          <p:cNvPicPr>
            <a:picLocks noChangeAspect="1"/>
          </p:cNvPicPr>
          <p:nvPr/>
        </p:nvPicPr>
        <p:blipFill>
          <a:blip r:embed="rId2"/>
          <a:stretch>
            <a:fillRect/>
          </a:stretch>
        </p:blipFill>
        <p:spPr>
          <a:xfrm>
            <a:off x="8338698" y="4429555"/>
            <a:ext cx="2319384" cy="2301278"/>
          </a:xfrm>
          <a:prstGeom prst="rect">
            <a:avLst/>
          </a:prstGeom>
        </p:spPr>
      </p:pic>
      <p:pic>
        <p:nvPicPr>
          <p:cNvPr id="7" name="Billede 6">
            <a:extLst>
              <a:ext uri="{FF2B5EF4-FFF2-40B4-BE49-F238E27FC236}">
                <a16:creationId xmlns:a16="http://schemas.microsoft.com/office/drawing/2014/main" id="{CDAC2215-2DD5-4EB1-A038-73A5C5724BAC}"/>
              </a:ext>
            </a:extLst>
          </p:cNvPr>
          <p:cNvPicPr>
            <a:picLocks noChangeAspect="1"/>
          </p:cNvPicPr>
          <p:nvPr/>
        </p:nvPicPr>
        <p:blipFill>
          <a:blip r:embed="rId3"/>
          <a:stretch>
            <a:fillRect/>
          </a:stretch>
        </p:blipFill>
        <p:spPr>
          <a:xfrm>
            <a:off x="9498390" y="1356633"/>
            <a:ext cx="1649527" cy="2710231"/>
          </a:xfrm>
          <a:prstGeom prst="rect">
            <a:avLst/>
          </a:prstGeom>
        </p:spPr>
      </p:pic>
    </p:spTree>
    <p:extLst>
      <p:ext uri="{BB962C8B-B14F-4D97-AF65-F5344CB8AC3E}">
        <p14:creationId xmlns:p14="http://schemas.microsoft.com/office/powerpoint/2010/main" val="14922151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normAutofit lnSpcReduction="10000"/>
          </a:bodyPr>
          <a:lstStyle/>
          <a:p>
            <a:r>
              <a:rPr lang="da-DK" dirty="0" err="1"/>
              <a:t>Pressostater</a:t>
            </a:r>
            <a:r>
              <a:rPr lang="da-DK" dirty="0"/>
              <a:t> måler differenstrykket og optræder flere steder på </a:t>
            </a:r>
            <a:r>
              <a:rPr lang="da-DK" dirty="0" err="1"/>
              <a:t>ventilationsanlæget</a:t>
            </a:r>
            <a:r>
              <a:rPr lang="da-DK" dirty="0"/>
              <a:t>.</a:t>
            </a:r>
          </a:p>
          <a:p>
            <a:r>
              <a:rPr lang="da-DK" dirty="0" err="1"/>
              <a:t>Pressostaterne</a:t>
            </a:r>
            <a:r>
              <a:rPr lang="da-DK" dirty="0"/>
              <a:t> kan give digitale signaler fx i forbindelse med overvågning af filtre, men også analoge </a:t>
            </a:r>
            <a:r>
              <a:rPr lang="da-DK" dirty="0" err="1"/>
              <a:t>pressostater</a:t>
            </a:r>
            <a:r>
              <a:rPr lang="da-DK" dirty="0"/>
              <a:t> anvendes fx i forbindelse med trykstyring af ventilatorerne.</a:t>
            </a:r>
          </a:p>
          <a:p>
            <a:r>
              <a:rPr lang="da-DK" dirty="0"/>
              <a:t>Funktioner kan være:</a:t>
            </a:r>
          </a:p>
          <a:p>
            <a:r>
              <a:rPr lang="da-DK" dirty="0"/>
              <a:t>• Filtervagt </a:t>
            </a:r>
          </a:p>
          <a:p>
            <a:r>
              <a:rPr lang="da-DK" dirty="0"/>
              <a:t>• </a:t>
            </a:r>
            <a:r>
              <a:rPr lang="da-DK" dirty="0" err="1"/>
              <a:t>Trykvagt</a:t>
            </a:r>
            <a:r>
              <a:rPr lang="da-DK" dirty="0"/>
              <a:t> </a:t>
            </a:r>
          </a:p>
          <a:p>
            <a:r>
              <a:rPr lang="da-DK" dirty="0"/>
              <a:t>• Differenstryk </a:t>
            </a:r>
          </a:p>
          <a:p>
            <a:r>
              <a:rPr lang="da-DK" dirty="0"/>
              <a:t>Tilslutning kan være:</a:t>
            </a:r>
          </a:p>
          <a:p>
            <a:r>
              <a:rPr lang="da-DK" dirty="0"/>
              <a:t>• Tilsluttet med 2 slanger </a:t>
            </a:r>
          </a:p>
          <a:p>
            <a:r>
              <a:rPr lang="da-DK" dirty="0"/>
              <a:t>• Potentialfri kontaktsæt</a:t>
            </a:r>
          </a:p>
          <a:p>
            <a:r>
              <a:rPr lang="da-DK" dirty="0"/>
              <a:t>• 4-20mA</a:t>
            </a:r>
          </a:p>
          <a:p>
            <a:r>
              <a:rPr lang="da-DK" dirty="0"/>
              <a:t>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DB871E44-30CE-4770-AED1-2A142B6C4424}"/>
              </a:ext>
            </a:extLst>
          </p:cNvPr>
          <p:cNvPicPr>
            <a:picLocks noChangeAspect="1"/>
          </p:cNvPicPr>
          <p:nvPr/>
        </p:nvPicPr>
        <p:blipFill>
          <a:blip r:embed="rId2"/>
          <a:stretch>
            <a:fillRect/>
          </a:stretch>
        </p:blipFill>
        <p:spPr>
          <a:xfrm>
            <a:off x="4821613" y="3108070"/>
            <a:ext cx="2833664" cy="3268980"/>
          </a:xfrm>
          <a:prstGeom prst="rect">
            <a:avLst/>
          </a:prstGeom>
        </p:spPr>
      </p:pic>
      <p:pic>
        <p:nvPicPr>
          <p:cNvPr id="7" name="Billede 6">
            <a:extLst>
              <a:ext uri="{FF2B5EF4-FFF2-40B4-BE49-F238E27FC236}">
                <a16:creationId xmlns:a16="http://schemas.microsoft.com/office/drawing/2014/main" id="{5F8CD5AE-44B4-4AD1-81A5-05EA06B6048E}"/>
              </a:ext>
            </a:extLst>
          </p:cNvPr>
          <p:cNvPicPr>
            <a:picLocks noChangeAspect="1"/>
          </p:cNvPicPr>
          <p:nvPr/>
        </p:nvPicPr>
        <p:blipFill>
          <a:blip r:embed="rId3"/>
          <a:stretch>
            <a:fillRect/>
          </a:stretch>
        </p:blipFill>
        <p:spPr>
          <a:xfrm>
            <a:off x="7827597" y="3036168"/>
            <a:ext cx="4364403" cy="3684397"/>
          </a:xfrm>
          <a:prstGeom prst="rect">
            <a:avLst/>
          </a:prstGeom>
        </p:spPr>
      </p:pic>
    </p:spTree>
    <p:extLst>
      <p:ext uri="{BB962C8B-B14F-4D97-AF65-F5344CB8AC3E}">
        <p14:creationId xmlns:p14="http://schemas.microsoft.com/office/powerpoint/2010/main" val="19487612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CTS anlæg - ventilation</a:t>
            </a:r>
          </a:p>
        </p:txBody>
      </p:sp>
      <p:graphicFrame>
        <p:nvGraphicFramePr>
          <p:cNvPr id="5" name="Pladsholder til indhold 1">
            <a:extLst>
              <a:ext uri="{FF2B5EF4-FFF2-40B4-BE49-F238E27FC236}">
                <a16:creationId xmlns:a16="http://schemas.microsoft.com/office/drawing/2014/main" id="{F864F589-9D70-B380-DAFD-9B7886426902}"/>
              </a:ext>
            </a:extLst>
          </p:cNvPr>
          <p:cNvGraphicFramePr>
            <a:graphicFrameLocks noGrp="1"/>
          </p:cNvGraphicFramePr>
          <p:nvPr>
            <p:ph sz="half" idx="1"/>
            <p:extLst>
              <p:ext uri="{D42A27DB-BD31-4B8C-83A1-F6EECF244321}">
                <p14:modId xmlns:p14="http://schemas.microsoft.com/office/powerpoint/2010/main" val="3727412287"/>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82939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PTC  Positiv Temperatur </a:t>
            </a:r>
            <a:r>
              <a:rPr lang="da-DK" dirty="0" err="1"/>
              <a:t>Coefficient</a:t>
            </a:r>
            <a:r>
              <a:rPr lang="da-DK" dirty="0"/>
              <a:t>. Kaldes også en termistor. Føleren ændrer den </a:t>
            </a:r>
            <a:r>
              <a:rPr lang="da-DK" dirty="0" err="1"/>
              <a:t>Ohm’ske</a:t>
            </a:r>
            <a:r>
              <a:rPr lang="da-DK" dirty="0"/>
              <a:t> værdi u‐lineært i forhold til temperaturen. </a:t>
            </a:r>
          </a:p>
          <a:p>
            <a:r>
              <a:rPr lang="da-DK" dirty="0"/>
              <a:t>Der findes mange følere med hver sin opgivne grundværdi, så du skal være opmærksom på, at det er den rigtige føler, du tilslutter en regulator.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EDF2EE76-0855-45F3-8E33-67AF462F4EBB}"/>
              </a:ext>
            </a:extLst>
          </p:cNvPr>
          <p:cNvPicPr>
            <a:picLocks noChangeAspect="1"/>
          </p:cNvPicPr>
          <p:nvPr/>
        </p:nvPicPr>
        <p:blipFill>
          <a:blip r:embed="rId2"/>
          <a:stretch>
            <a:fillRect/>
          </a:stretch>
        </p:blipFill>
        <p:spPr>
          <a:xfrm>
            <a:off x="5709204" y="3104146"/>
            <a:ext cx="5262562" cy="3071812"/>
          </a:xfrm>
          <a:prstGeom prst="rect">
            <a:avLst/>
          </a:prstGeom>
        </p:spPr>
      </p:pic>
    </p:spTree>
    <p:extLst>
      <p:ext uri="{BB962C8B-B14F-4D97-AF65-F5344CB8AC3E}">
        <p14:creationId xmlns:p14="http://schemas.microsoft.com/office/powerpoint/2010/main" val="38930278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77EC7053-6ADF-4467-B791-FDD1705BD21F}"/>
              </a:ext>
            </a:extLst>
          </p:cNvPr>
          <p:cNvPicPr>
            <a:picLocks noChangeAspect="1"/>
          </p:cNvPicPr>
          <p:nvPr/>
        </p:nvPicPr>
        <p:blipFill>
          <a:blip r:embed="rId3"/>
          <a:stretch>
            <a:fillRect/>
          </a:stretch>
        </p:blipFill>
        <p:spPr>
          <a:xfrm>
            <a:off x="7511770" y="3142963"/>
            <a:ext cx="3038291" cy="3580967"/>
          </a:xfrm>
          <a:prstGeom prst="rect">
            <a:avLst/>
          </a:prstGeom>
        </p:spPr>
      </p:pic>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Termoelementer er temperaturfølere der giver en svag jævnspænding positivt i forhold til temperaturen. Termoelementerne kan måle temperaturer op til ca. + 1800 °C.  Ofte kaldet TC, Thermo </a:t>
            </a:r>
            <a:r>
              <a:rPr lang="da-DK" dirty="0" err="1"/>
              <a:t>Couples</a:t>
            </a:r>
            <a:r>
              <a:rPr lang="da-DK" dirty="0"/>
              <a:t>. Termoelementer er to metaltråde der er smeltet sammen i et punkt. Trådene kan også blot snos sammen i et punkt. De to tråde er fremstillet af forskellige metallegeringer og dér hvor de har kontakt med hinanden opstår der en lille spænding.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374D4F5C-111D-4D6C-90FF-967506B912DB}"/>
              </a:ext>
            </a:extLst>
          </p:cNvPr>
          <p:cNvPicPr>
            <a:picLocks noChangeAspect="1"/>
          </p:cNvPicPr>
          <p:nvPr/>
        </p:nvPicPr>
        <p:blipFill>
          <a:blip r:embed="rId4"/>
          <a:stretch>
            <a:fillRect/>
          </a:stretch>
        </p:blipFill>
        <p:spPr>
          <a:xfrm>
            <a:off x="733394" y="3653005"/>
            <a:ext cx="5041915" cy="2983622"/>
          </a:xfrm>
          <a:prstGeom prst="rect">
            <a:avLst/>
          </a:prstGeom>
        </p:spPr>
      </p:pic>
    </p:spTree>
    <p:extLst>
      <p:ext uri="{BB962C8B-B14F-4D97-AF65-F5344CB8AC3E}">
        <p14:creationId xmlns:p14="http://schemas.microsoft.com/office/powerpoint/2010/main" val="30861282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Spændingen stiger rimeligt </a:t>
            </a:r>
            <a:r>
              <a:rPr lang="da-DK" dirty="0" err="1"/>
              <a:t>linært</a:t>
            </a:r>
            <a:r>
              <a:rPr lang="da-DK" dirty="0"/>
              <a:t> ved stigende temperatur. Der findes mange anvendte metallegeringer og hver følertype har et internationalt bogstav. F.eks. er type K et termoelement hvor den ene tråd er </a:t>
            </a:r>
            <a:r>
              <a:rPr lang="da-DK" dirty="0" err="1"/>
              <a:t>NiCr</a:t>
            </a:r>
            <a:r>
              <a:rPr lang="da-DK" dirty="0"/>
              <a:t> og den anden tråd er </a:t>
            </a:r>
            <a:r>
              <a:rPr lang="da-DK" dirty="0" err="1"/>
              <a:t>NiAl</a:t>
            </a:r>
            <a:r>
              <a:rPr lang="da-DK" dirty="0"/>
              <a:t>. Forskellige legeringer giver forskellige spændinger, afhængig af temperaturen og du skal  være sikker på, at det er den rigtige føler du monterer til det apparat der skal have målingen under behandling.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7" name="Billede 6">
            <a:extLst>
              <a:ext uri="{FF2B5EF4-FFF2-40B4-BE49-F238E27FC236}">
                <a16:creationId xmlns:a16="http://schemas.microsoft.com/office/drawing/2014/main" id="{E5EE8232-BE4C-4D08-B16D-B3A1D3792D09}"/>
              </a:ext>
            </a:extLst>
          </p:cNvPr>
          <p:cNvPicPr>
            <a:picLocks noChangeAspect="1"/>
          </p:cNvPicPr>
          <p:nvPr/>
        </p:nvPicPr>
        <p:blipFill>
          <a:blip r:embed="rId2"/>
          <a:stretch>
            <a:fillRect/>
          </a:stretch>
        </p:blipFill>
        <p:spPr>
          <a:xfrm>
            <a:off x="6465130" y="3647436"/>
            <a:ext cx="4950582" cy="2929575"/>
          </a:xfrm>
          <a:prstGeom prst="rect">
            <a:avLst/>
          </a:prstGeom>
        </p:spPr>
      </p:pic>
    </p:spTree>
    <p:extLst>
      <p:ext uri="{BB962C8B-B14F-4D97-AF65-F5344CB8AC3E}">
        <p14:creationId xmlns:p14="http://schemas.microsoft.com/office/powerpoint/2010/main" val="2588591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801C66D3-C978-4575-B3FC-97CD130AEA55}"/>
              </a:ext>
            </a:extLst>
          </p:cNvPr>
          <p:cNvPicPr>
            <a:picLocks noChangeAspect="1"/>
          </p:cNvPicPr>
          <p:nvPr/>
        </p:nvPicPr>
        <p:blipFill>
          <a:blip r:embed="rId2"/>
          <a:stretch>
            <a:fillRect/>
          </a:stretch>
        </p:blipFill>
        <p:spPr>
          <a:xfrm>
            <a:off x="59735" y="2859989"/>
            <a:ext cx="6473056" cy="4191000"/>
          </a:xfrm>
          <a:prstGeom prst="rect">
            <a:avLst/>
          </a:prstGeom>
        </p:spPr>
      </p:pic>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Pt1000 temperaturføler  Den mest anvendte temperaturføler er fremstillet af grundstoffet Platin. </a:t>
            </a:r>
          </a:p>
          <a:p>
            <a:r>
              <a:rPr lang="da-DK" dirty="0"/>
              <a:t>Der anvendes oftest Pt1000 og Pt500. I procesanlæg anvendes Pt100. Da selve føleren er meget lille og sårbar, er den altid bygget ind i et hus. </a:t>
            </a:r>
          </a:p>
          <a:p>
            <a:r>
              <a:rPr lang="da-DK" dirty="0"/>
              <a:t>Følerens modstand stiger ved stigende temperatur.</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 følere</a:t>
            </a:r>
          </a:p>
        </p:txBody>
      </p:sp>
    </p:spTree>
    <p:extLst>
      <p:ext uri="{BB962C8B-B14F-4D97-AF65-F5344CB8AC3E}">
        <p14:creationId xmlns:p14="http://schemas.microsoft.com/office/powerpoint/2010/main" val="228471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Kuldioxidindholdet i luften indendørs er en effektiv indikator for et lokales belastning og ventilationsgrad. Ventilationsstyring baseret på CO2‐måling kan medvirke til at sikre, at behovet for frisk luft dækkes, samtidig med at energiudgifterne bliver så små som muligt.</a:t>
            </a:r>
          </a:p>
          <a:p>
            <a:r>
              <a:rPr lang="da-DK" dirty="0"/>
              <a:t>Luftkvalitetsføleren har et udgangssignal på 0‐10 V, hvilket svarer til et arbejdsområde på500‐1500 ppm. Udgangssignalet er lineært i forhold til CO2‐indholdet.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 - Luftkvalitetsføler</a:t>
            </a:r>
          </a:p>
        </p:txBody>
      </p:sp>
      <p:pic>
        <p:nvPicPr>
          <p:cNvPr id="5" name="Billede 4">
            <a:extLst>
              <a:ext uri="{FF2B5EF4-FFF2-40B4-BE49-F238E27FC236}">
                <a16:creationId xmlns:a16="http://schemas.microsoft.com/office/drawing/2014/main" id="{915CDFE1-FB63-4364-93C6-5C59E29D6F1E}"/>
              </a:ext>
            </a:extLst>
          </p:cNvPr>
          <p:cNvPicPr>
            <a:picLocks noChangeAspect="1"/>
          </p:cNvPicPr>
          <p:nvPr/>
        </p:nvPicPr>
        <p:blipFill>
          <a:blip r:embed="rId2"/>
          <a:stretch>
            <a:fillRect/>
          </a:stretch>
        </p:blipFill>
        <p:spPr>
          <a:xfrm>
            <a:off x="7857685" y="3790855"/>
            <a:ext cx="2566165" cy="2759282"/>
          </a:xfrm>
          <a:prstGeom prst="rect">
            <a:avLst/>
          </a:prstGeom>
        </p:spPr>
      </p:pic>
    </p:spTree>
    <p:extLst>
      <p:ext uri="{BB962C8B-B14F-4D97-AF65-F5344CB8AC3E}">
        <p14:creationId xmlns:p14="http://schemas.microsoft.com/office/powerpoint/2010/main" val="41116730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Varme og køleflader Varmeflader anvendes primært til at tilføre varme til den indblæste luft, men der kan også være køleflader. Varmefladerne er normalt vandbårne, mens kølefladerne kan være vandbårne eller drevet med kølemidler. </a:t>
            </a:r>
          </a:p>
          <a:p>
            <a:r>
              <a:rPr lang="da-DK" dirty="0"/>
              <a:t>• Normalt vandbårne varmeflader </a:t>
            </a:r>
          </a:p>
          <a:p>
            <a:r>
              <a:rPr lang="da-DK" dirty="0"/>
              <a:t>• Elektriske flader findes også i mindre omfang</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39A7DE5F-9673-4A8E-A4BC-883E38186560}"/>
              </a:ext>
            </a:extLst>
          </p:cNvPr>
          <p:cNvPicPr>
            <a:picLocks noChangeAspect="1"/>
          </p:cNvPicPr>
          <p:nvPr/>
        </p:nvPicPr>
        <p:blipFill>
          <a:blip r:embed="rId2"/>
          <a:stretch>
            <a:fillRect/>
          </a:stretch>
        </p:blipFill>
        <p:spPr>
          <a:xfrm>
            <a:off x="7434360" y="2636520"/>
            <a:ext cx="3910110" cy="4040100"/>
          </a:xfrm>
          <a:prstGeom prst="rect">
            <a:avLst/>
          </a:prstGeom>
        </p:spPr>
      </p:pic>
    </p:spTree>
    <p:extLst>
      <p:ext uri="{BB962C8B-B14F-4D97-AF65-F5344CB8AC3E}">
        <p14:creationId xmlns:p14="http://schemas.microsoft.com/office/powerpoint/2010/main" val="22298862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Frosttermostaten anvendes til at beskytte varmefladen mod frostsprængning. </a:t>
            </a:r>
            <a:r>
              <a:rPr lang="da-DK" dirty="0" err="1"/>
              <a:t>Kapillarrøretfordeles</a:t>
            </a:r>
            <a:r>
              <a:rPr lang="da-DK" dirty="0"/>
              <a:t> ud over hele varmefladen på ”bagsiden” set i luftens retning. </a:t>
            </a:r>
          </a:p>
          <a:p>
            <a:r>
              <a:rPr lang="da-DK" dirty="0"/>
              <a:t>• Frostsikring af vandbårne varmeflader</a:t>
            </a:r>
          </a:p>
          <a:p>
            <a:r>
              <a:rPr lang="da-DK" dirty="0"/>
              <a:t>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7" name="Billede 6">
            <a:extLst>
              <a:ext uri="{FF2B5EF4-FFF2-40B4-BE49-F238E27FC236}">
                <a16:creationId xmlns:a16="http://schemas.microsoft.com/office/drawing/2014/main" id="{9CCFC4FF-797B-490B-890E-BCA737A2C15A}"/>
              </a:ext>
            </a:extLst>
          </p:cNvPr>
          <p:cNvPicPr>
            <a:picLocks noChangeAspect="1"/>
          </p:cNvPicPr>
          <p:nvPr/>
        </p:nvPicPr>
        <p:blipFill>
          <a:blip r:embed="rId2"/>
          <a:stretch>
            <a:fillRect/>
          </a:stretch>
        </p:blipFill>
        <p:spPr>
          <a:xfrm>
            <a:off x="6528435" y="2308860"/>
            <a:ext cx="2609169" cy="4495800"/>
          </a:xfrm>
          <a:prstGeom prst="rect">
            <a:avLst/>
          </a:prstGeom>
        </p:spPr>
      </p:pic>
    </p:spTree>
    <p:extLst>
      <p:ext uri="{BB962C8B-B14F-4D97-AF65-F5344CB8AC3E}">
        <p14:creationId xmlns:p14="http://schemas.microsoft.com/office/powerpoint/2010/main" val="26290875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Motorventiler kan åbne og lukke trinløst for vandmængden.</a:t>
            </a:r>
          </a:p>
          <a:p>
            <a:r>
              <a:rPr lang="da-DK" dirty="0"/>
              <a:t> Vær opmærksom på, at motorer kan fås til at virke med forskellige spændingsforsyninger.</a:t>
            </a:r>
          </a:p>
          <a:p>
            <a:r>
              <a:rPr lang="da-DK" dirty="0"/>
              <a:t>Der anvendes typisk motorer der arbejder ved 24 </a:t>
            </a:r>
            <a:r>
              <a:rPr lang="da-DK" dirty="0" err="1"/>
              <a:t>Vac</a:t>
            </a:r>
            <a:r>
              <a:rPr lang="da-DK" dirty="0"/>
              <a:t> eller 230 </a:t>
            </a:r>
            <a:r>
              <a:rPr lang="da-DK" dirty="0" err="1"/>
              <a:t>Vac</a:t>
            </a:r>
            <a:endParaRPr lang="da-DK" dirty="0"/>
          </a:p>
          <a:p>
            <a:r>
              <a:rPr lang="da-DK" dirty="0"/>
              <a:t>Der skal være forsyningsspænding til motorstyringen som typisk er 24 </a:t>
            </a:r>
            <a:r>
              <a:rPr lang="da-DK" dirty="0" err="1"/>
              <a:t>Vac</a:t>
            </a:r>
            <a:r>
              <a:rPr lang="da-DK" dirty="0"/>
              <a:t>.</a:t>
            </a:r>
          </a:p>
          <a:p>
            <a:r>
              <a:rPr lang="da-DK" dirty="0"/>
              <a:t>Et analogt/modulerende signal, 0 ‐ 10 </a:t>
            </a:r>
            <a:r>
              <a:rPr lang="da-DK" dirty="0" err="1"/>
              <a:t>Vdc</a:t>
            </a:r>
            <a:r>
              <a:rPr lang="da-DK" dirty="0"/>
              <a:t>, får ventilen til at åbne og lukke trinløst.</a:t>
            </a:r>
          </a:p>
          <a:p>
            <a:r>
              <a:rPr lang="da-DK" dirty="0"/>
              <a:t>Funktionen kan fås så ventilen er helt lukket ved 0 </a:t>
            </a:r>
            <a:r>
              <a:rPr lang="da-DK" dirty="0" err="1"/>
              <a:t>Vdc</a:t>
            </a:r>
            <a:r>
              <a:rPr lang="da-DK" dirty="0"/>
              <a:t> og helt åben ved 10 </a:t>
            </a:r>
            <a:r>
              <a:rPr lang="da-DK" dirty="0" err="1"/>
              <a:t>Vdc</a:t>
            </a:r>
            <a:r>
              <a:rPr lang="da-DK" dirty="0"/>
              <a:t>.</a:t>
            </a:r>
          </a:p>
          <a:p>
            <a:r>
              <a:rPr lang="da-DK" dirty="0"/>
              <a:t>Ved 5 </a:t>
            </a:r>
            <a:r>
              <a:rPr lang="da-DK" dirty="0" err="1"/>
              <a:t>Vdc</a:t>
            </a:r>
            <a:r>
              <a:rPr lang="da-DK" dirty="0"/>
              <a:t> er ventilen halvt åbent. </a:t>
            </a:r>
          </a:p>
          <a:p>
            <a:r>
              <a:rPr lang="da-DK" dirty="0"/>
              <a:t>• Styring af varme og køling </a:t>
            </a:r>
          </a:p>
          <a:p>
            <a:r>
              <a:rPr lang="da-DK" dirty="0"/>
              <a:t>• Analog signal (0‐10V DC)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636CC098-C376-4678-9669-F1ECC80AF861}"/>
              </a:ext>
            </a:extLst>
          </p:cNvPr>
          <p:cNvPicPr>
            <a:picLocks noChangeAspect="1"/>
          </p:cNvPicPr>
          <p:nvPr/>
        </p:nvPicPr>
        <p:blipFill>
          <a:blip r:embed="rId2"/>
          <a:stretch>
            <a:fillRect/>
          </a:stretch>
        </p:blipFill>
        <p:spPr>
          <a:xfrm>
            <a:off x="9544786" y="3931920"/>
            <a:ext cx="2164497" cy="2926080"/>
          </a:xfrm>
          <a:prstGeom prst="rect">
            <a:avLst/>
          </a:prstGeom>
        </p:spPr>
      </p:pic>
    </p:spTree>
    <p:extLst>
      <p:ext uri="{BB962C8B-B14F-4D97-AF65-F5344CB8AC3E}">
        <p14:creationId xmlns:p14="http://schemas.microsoft.com/office/powerpoint/2010/main" val="310776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Frekvensomformer Anvendes når der ønskes hastighedsregulering af ventilatorerne, rotorveksler osv. Der er meget store energibesparelser ved at regulere ventilationsanlæg, så ydelsen er tilpasset forholdene. </a:t>
            </a:r>
          </a:p>
          <a:p>
            <a:r>
              <a:rPr lang="da-DK" dirty="0"/>
              <a:t>• Styring af Ventilatorer, roterende vekslere og pumper </a:t>
            </a:r>
          </a:p>
          <a:p>
            <a:r>
              <a:rPr lang="da-DK" dirty="0"/>
              <a:t>• Analog signal (0‐10V DC)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91782055-AF75-4EF6-8121-B28AFE0B100B}"/>
              </a:ext>
            </a:extLst>
          </p:cNvPr>
          <p:cNvPicPr>
            <a:picLocks noChangeAspect="1"/>
          </p:cNvPicPr>
          <p:nvPr/>
        </p:nvPicPr>
        <p:blipFill>
          <a:blip r:embed="rId2"/>
          <a:stretch>
            <a:fillRect/>
          </a:stretch>
        </p:blipFill>
        <p:spPr>
          <a:xfrm>
            <a:off x="6661939" y="2811780"/>
            <a:ext cx="4149465" cy="3924300"/>
          </a:xfrm>
          <a:prstGeom prst="rect">
            <a:avLst/>
          </a:prstGeom>
        </p:spPr>
      </p:pic>
    </p:spTree>
    <p:extLst>
      <p:ext uri="{BB962C8B-B14F-4D97-AF65-F5344CB8AC3E}">
        <p14:creationId xmlns:p14="http://schemas.microsoft.com/office/powerpoint/2010/main" val="39310217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p:txBody>
          <a:bodyPr/>
          <a:lstStyle/>
          <a:p>
            <a:r>
              <a:rPr lang="da-DK" dirty="0"/>
              <a:t>Spjældmotorer findes i flere udformninger. Nogle kan styres trinløst via analoge signaler (0‐10V DC), andre styres digitalt on/</a:t>
            </a:r>
            <a:r>
              <a:rPr lang="da-DK" dirty="0" err="1"/>
              <a:t>off</a:t>
            </a:r>
            <a:r>
              <a:rPr lang="da-DK" dirty="0"/>
              <a:t>. Der findes også spjældmotorer med fjeder‐retur, som åbner når de får spænding, og lukkes af fjederen når spændingen fjernes. </a:t>
            </a:r>
          </a:p>
          <a:p>
            <a:r>
              <a:rPr lang="da-DK" dirty="0"/>
              <a:t>• Digital styret </a:t>
            </a:r>
          </a:p>
          <a:p>
            <a:r>
              <a:rPr lang="da-DK" dirty="0"/>
              <a:t>• Analog styret </a:t>
            </a:r>
          </a:p>
          <a:p>
            <a:r>
              <a:rPr lang="da-DK" dirty="0"/>
              <a:t>• Analog tilbagemelding </a:t>
            </a:r>
          </a:p>
          <a:p>
            <a:r>
              <a:rPr lang="da-DK" dirty="0"/>
              <a:t>• Digital tilbagemelding </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CTS anlæg - ventilation</a:t>
            </a:r>
          </a:p>
        </p:txBody>
      </p:sp>
      <p:pic>
        <p:nvPicPr>
          <p:cNvPr id="5" name="Billede 4">
            <a:extLst>
              <a:ext uri="{FF2B5EF4-FFF2-40B4-BE49-F238E27FC236}">
                <a16:creationId xmlns:a16="http://schemas.microsoft.com/office/drawing/2014/main" id="{E9D77247-287D-48D4-8C48-FE9F2AE08180}"/>
              </a:ext>
            </a:extLst>
          </p:cNvPr>
          <p:cNvPicPr>
            <a:picLocks noChangeAspect="1"/>
          </p:cNvPicPr>
          <p:nvPr/>
        </p:nvPicPr>
        <p:blipFill>
          <a:blip r:embed="rId2"/>
          <a:stretch>
            <a:fillRect/>
          </a:stretch>
        </p:blipFill>
        <p:spPr>
          <a:xfrm>
            <a:off x="7518259" y="2545080"/>
            <a:ext cx="2000918" cy="4183380"/>
          </a:xfrm>
          <a:prstGeom prst="rect">
            <a:avLst/>
          </a:prstGeom>
        </p:spPr>
      </p:pic>
    </p:spTree>
    <p:extLst>
      <p:ext uri="{BB962C8B-B14F-4D97-AF65-F5344CB8AC3E}">
        <p14:creationId xmlns:p14="http://schemas.microsoft.com/office/powerpoint/2010/main" val="13283897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Det var </a:t>
            </a:r>
            <a:r>
              <a:rPr lang="en-US" dirty="0" err="1"/>
              <a:t>lidt</a:t>
            </a:r>
            <a:r>
              <a:rPr lang="en-US" dirty="0"/>
              <a:t> om </a:t>
            </a:r>
            <a:r>
              <a:rPr lang="en-US" dirty="0" err="1"/>
              <a:t>anlægenes</a:t>
            </a:r>
            <a:r>
              <a:rPr lang="en-US" dirty="0"/>
              <a:t> </a:t>
            </a:r>
            <a:r>
              <a:rPr lang="en-US" dirty="0" err="1"/>
              <a:t>opbygning</a:t>
            </a:r>
            <a:r>
              <a:rPr lang="en-US" dirty="0"/>
              <a:t>, </a:t>
            </a:r>
            <a:r>
              <a:rPr lang="en-US" dirty="0" err="1"/>
              <a:t>dimensionering</a:t>
            </a:r>
            <a:r>
              <a:rPr lang="en-US" dirty="0"/>
              <a:t> </a:t>
            </a:r>
            <a:r>
              <a:rPr lang="en-US" dirty="0" err="1"/>
              <a:t>tager</a:t>
            </a:r>
            <a:r>
              <a:rPr lang="en-US" dirty="0"/>
              <a:t> vi </a:t>
            </a:r>
            <a:r>
              <a:rPr lang="en-US" dirty="0" err="1"/>
              <a:t>en</a:t>
            </a:r>
            <a:r>
              <a:rPr lang="en-US" dirty="0"/>
              <a:t> </a:t>
            </a:r>
            <a:r>
              <a:rPr lang="en-US" dirty="0" err="1"/>
              <a:t>anden</a:t>
            </a:r>
            <a:r>
              <a:rPr lang="en-US" dirty="0"/>
              <a:t> gang.</a:t>
            </a:r>
          </a:p>
        </p:txBody>
      </p:sp>
    </p:spTree>
    <p:extLst>
      <p:ext uri="{BB962C8B-B14F-4D97-AF65-F5344CB8AC3E}">
        <p14:creationId xmlns:p14="http://schemas.microsoft.com/office/powerpoint/2010/main" val="38867779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lstStyle/>
          <a:p>
            <a:r>
              <a:rPr lang="en-US" dirty="0">
                <a:hlinkClick r:id="rId2"/>
              </a:rPr>
              <a:t>https://dk.rs-online.com/web/p/rtd-sensorer/</a:t>
            </a:r>
            <a:endParaRPr lang="en-US" dirty="0"/>
          </a:p>
          <a:p>
            <a:r>
              <a:rPr lang="en-US" dirty="0">
                <a:hlinkClick r:id="rId3"/>
              </a:rPr>
              <a:t>https://static1.squarespace.com</a:t>
            </a:r>
            <a:endParaRPr lang="en-US" dirty="0"/>
          </a:p>
          <a:p>
            <a:r>
              <a:rPr lang="en-US" dirty="0">
                <a:hlinkClick r:id="rId4"/>
              </a:rPr>
              <a:t>https://evu.dk</a:t>
            </a:r>
            <a:endParaRPr lang="en-US" dirty="0"/>
          </a:p>
          <a:p>
            <a:r>
              <a:rPr lang="en-US" dirty="0">
                <a:hlinkClick r:id="rId5"/>
              </a:rPr>
              <a:t>https://wago.com</a:t>
            </a:r>
            <a:endParaRPr lang="en-US" dirty="0"/>
          </a:p>
          <a:p>
            <a:r>
              <a:rPr lang="en-US" dirty="0">
                <a:hlinkClick r:id="rId6"/>
              </a:rPr>
              <a:t>https://www.elsag.dk/</a:t>
            </a:r>
            <a:endParaRPr lang="en-US" dirty="0"/>
          </a:p>
          <a:p>
            <a:r>
              <a:rPr lang="en-US" dirty="0">
                <a:hlinkClick r:id="rId7"/>
              </a:rPr>
              <a:t>https://store.chipkin.com/</a:t>
            </a:r>
            <a:endParaRPr lang="en-US" dirty="0"/>
          </a:p>
          <a:p>
            <a:r>
              <a:rPr lang="en-US" dirty="0">
                <a:hlinkClick r:id="rId8"/>
              </a:rPr>
              <a:t>https://knxng.dk</a:t>
            </a:r>
            <a:endParaRPr lang="en-US" dirty="0"/>
          </a:p>
          <a:p>
            <a:r>
              <a:rPr lang="en-US" dirty="0">
                <a:hlinkClick r:id="rId9"/>
              </a:rPr>
              <a:t>https://www.inhandnetworks.com/</a:t>
            </a:r>
            <a:endParaRPr lang="en-US" dirty="0"/>
          </a:p>
          <a:p>
            <a:r>
              <a:rPr lang="en-US" dirty="0">
                <a:hlinkClick r:id="rId10"/>
              </a:rPr>
              <a:t>https://www.anyviz.io/</a:t>
            </a:r>
            <a:endParaRPr lang="en-US" dirty="0"/>
          </a:p>
          <a:p>
            <a:r>
              <a:rPr lang="en-US" dirty="0">
                <a:hlinkClick r:id="rId11"/>
              </a:rPr>
              <a:t>https://www.led-professional.com/</a:t>
            </a:r>
            <a:endParaRPr lang="en-US" dirty="0"/>
          </a:p>
          <a:p>
            <a:r>
              <a:rPr lang="en-US" dirty="0">
                <a:hlinkClick r:id="rId12"/>
              </a:rPr>
              <a:t>https://www.jysk-cts.dk/</a:t>
            </a: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itle 3"/>
          <p:cNvSpPr>
            <a:spLocks noGrp="1"/>
          </p:cNvSpPr>
          <p:nvPr>
            <p:ph type="title"/>
          </p:nvPr>
        </p:nvSpPr>
        <p:spPr/>
        <p:txBody>
          <a:bodyPr/>
          <a:lstStyle/>
          <a:p>
            <a:r>
              <a:rPr lang="en-US" dirty="0" err="1"/>
              <a:t>kilder</a:t>
            </a:r>
            <a:endParaRPr lang="en-US" dirty="0"/>
          </a:p>
        </p:txBody>
      </p:sp>
    </p:spTree>
    <p:extLst>
      <p:ext uri="{BB962C8B-B14F-4D97-AF65-F5344CB8AC3E}">
        <p14:creationId xmlns:p14="http://schemas.microsoft.com/office/powerpoint/2010/main" val="4226863674"/>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1E4C9BF-C8FD-4288-9414-728AEA4E8FFB}">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www.w3.org/XML/1998/namespace"/>
  </ds:schemaRefs>
</ds:datastoreItem>
</file>

<file path=customXml/itemProps2.xml><?xml version="1.0" encoding="utf-8"?>
<ds:datastoreItem xmlns:ds="http://schemas.openxmlformats.org/officeDocument/2006/customXml" ds:itemID="{C8F2F92C-F30E-4985-BE4D-FA6047B840DC}">
  <ds:schemaRefs>
    <ds:schemaRef ds:uri="http://schemas.microsoft.com/sharepoint/v3/contenttype/forms"/>
  </ds:schemaRefs>
</ds:datastoreItem>
</file>

<file path=customXml/itemProps3.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12375</TotalTime>
  <Words>3200</Words>
  <Application>Microsoft Office PowerPoint</Application>
  <PresentationFormat>Widescreen</PresentationFormat>
  <Paragraphs>233</Paragraphs>
  <Slides>56</Slides>
  <Notes>5</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56</vt:i4>
      </vt:variant>
    </vt:vector>
  </HeadingPairs>
  <TitlesOfParts>
    <vt:vector size="60" baseType="lpstr">
      <vt:lpstr>Arial</vt:lpstr>
      <vt:lpstr>Calibri</vt:lpstr>
      <vt:lpstr>Verdana</vt:lpstr>
      <vt:lpstr>Mercantec_PowerPointSkabelon</vt:lpstr>
      <vt:lpstr>CTS og ventilation</vt:lpstr>
      <vt:lpstr>CTS anlæg</vt:lpstr>
      <vt:lpstr>CTS anlæg</vt:lpstr>
      <vt:lpstr>CTS anlæg</vt:lpstr>
      <vt:lpstr>CTS anlæg</vt:lpstr>
      <vt:lpstr>CTS anlæg</vt:lpstr>
      <vt:lpstr>CTS anlæg - kommunikation</vt:lpstr>
      <vt:lpstr>CTS anlæg - kommunikation</vt:lpstr>
      <vt:lpstr>CTS anlæg - kommunikation</vt:lpstr>
      <vt:lpstr>CTS anlæg - kommunikation</vt:lpstr>
      <vt:lpstr>CTS anlæg - kommunikation</vt:lpstr>
      <vt:lpstr>CTS anlæg - kommunikation</vt:lpstr>
      <vt:lpstr>CTS anlæg - kommunikation</vt:lpstr>
      <vt:lpstr>CTS anlæg – ventilation og verdensmål</vt:lpstr>
      <vt:lpstr>CTS anlæg – ventilation og verdensmål</vt:lpstr>
      <vt:lpstr>CTS anlæg – ventilation og verdensmål</vt:lpstr>
      <vt:lpstr>CTS anlæg – ventilation og verdensmål</vt:lpstr>
      <vt:lpstr>CTS anlæg – ventilation og verdensmål</vt:lpstr>
      <vt:lpstr>CTS anlæg - varme</vt:lpstr>
      <vt:lpstr>CTS anlæg - varme</vt:lpstr>
      <vt:lpstr>CTS anlæg - varme</vt:lpstr>
      <vt:lpstr>CTS anlæg - varme</vt:lpstr>
      <vt:lpstr>CTS anlæg - ventilation</vt:lpstr>
      <vt:lpstr>CTS anlæg - ventilation</vt:lpstr>
      <vt:lpstr>CTS anlæg - ventilation</vt:lpstr>
      <vt:lpstr>CTS anlæg - ventilation</vt:lpstr>
      <vt:lpstr>CTS anlæg - ventilation</vt:lpstr>
      <vt:lpstr>CTS anlæg - ventilation</vt:lpstr>
      <vt:lpstr>CTS anlæg - ventilation</vt:lpstr>
      <vt:lpstr>CTS anlæg - ventilation</vt:lpstr>
      <vt:lpstr>CTS anlæg - ventilation</vt:lpstr>
      <vt:lpstr>CTS anlæg - ventilation</vt:lpstr>
      <vt:lpstr>CTS anlæg - ventilation</vt:lpstr>
      <vt:lpstr>CTS anlæg - ventilation</vt:lpstr>
      <vt:lpstr>CTS anlæg - ventilation</vt:lpstr>
      <vt:lpstr>CTS anlæg - ventilation</vt:lpstr>
      <vt:lpstr>CTS anlæg - ventilation</vt:lpstr>
      <vt:lpstr>CTS anlæg – ventilation - varmevækslere</vt:lpstr>
      <vt:lpstr>CTS anlæg – ventilation - varmevækslere</vt:lpstr>
      <vt:lpstr>CTS anlæg – ventilation - varmevækslere</vt:lpstr>
      <vt:lpstr>CTS anlæg – ventilation - varmevækslere</vt:lpstr>
      <vt:lpstr>CTS anlæg - ventilation</vt:lpstr>
      <vt:lpstr>CTS anlæg - ventilation</vt:lpstr>
      <vt:lpstr>CTS anlæg - ventilation</vt:lpstr>
      <vt:lpstr>CTS anlæg - ventilation</vt:lpstr>
      <vt:lpstr>CTS anlæg - ventilation</vt:lpstr>
      <vt:lpstr>CTS anlæg - ventilation</vt:lpstr>
      <vt:lpstr>CTS anlæg - ventilation - følere</vt:lpstr>
      <vt:lpstr>CTS anlæg - ventilation - Luftkvalitetsføler</vt:lpstr>
      <vt:lpstr>CTS anlæg - ventilation</vt:lpstr>
      <vt:lpstr>CTS anlæg - ventilation</vt:lpstr>
      <vt:lpstr>CTS anlæg - ventilation</vt:lpstr>
      <vt:lpstr>CTS anlæg - ventilation</vt:lpstr>
      <vt:lpstr>CTS anlæg - ventilation</vt:lpstr>
      <vt:lpstr>Det var lidt om anlægenes opbygning, dimensionering tager vi en anden gang.</vt:lpstr>
      <vt:lpstr>kilder</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lastModifiedBy>Jesper Svendsen</cp:lastModifiedBy>
  <cp:revision>46</cp:revision>
  <cp:lastPrinted>2020-01-20T12:45:01Z</cp:lastPrinted>
  <dcterms:created xsi:type="dcterms:W3CDTF">2018-08-26T19:00:14Z</dcterms:created>
  <dcterms:modified xsi:type="dcterms:W3CDTF">2024-04-26T10:08:30Z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