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1"/>
  </p:notesMasterIdLst>
  <p:handoutMasterIdLst>
    <p:handoutMasterId r:id="rId122"/>
  </p:handoutMasterIdLst>
  <p:sldIdLst>
    <p:sldId id="256" r:id="rId5"/>
    <p:sldId id="324" r:id="rId6"/>
    <p:sldId id="326" r:id="rId7"/>
    <p:sldId id="329" r:id="rId8"/>
    <p:sldId id="330" r:id="rId9"/>
    <p:sldId id="331" r:id="rId10"/>
    <p:sldId id="325" r:id="rId11"/>
    <p:sldId id="327" r:id="rId12"/>
    <p:sldId id="361" r:id="rId13"/>
    <p:sldId id="362" r:id="rId14"/>
    <p:sldId id="340" r:id="rId15"/>
    <p:sldId id="328" r:id="rId16"/>
    <p:sldId id="363" r:id="rId17"/>
    <p:sldId id="365" r:id="rId18"/>
    <p:sldId id="366" r:id="rId19"/>
    <p:sldId id="367" r:id="rId20"/>
    <p:sldId id="368" r:id="rId21"/>
    <p:sldId id="370" r:id="rId22"/>
    <p:sldId id="360" r:id="rId23"/>
    <p:sldId id="332" r:id="rId24"/>
    <p:sldId id="333" r:id="rId25"/>
    <p:sldId id="346" r:id="rId26"/>
    <p:sldId id="347" r:id="rId27"/>
    <p:sldId id="359" r:id="rId28"/>
    <p:sldId id="427" r:id="rId29"/>
    <p:sldId id="448" r:id="rId30"/>
    <p:sldId id="455" r:id="rId31"/>
    <p:sldId id="352" r:id="rId32"/>
    <p:sldId id="358" r:id="rId33"/>
    <p:sldId id="351" r:id="rId34"/>
    <p:sldId id="348" r:id="rId35"/>
    <p:sldId id="353" r:id="rId36"/>
    <p:sldId id="354" r:id="rId37"/>
    <p:sldId id="350" r:id="rId38"/>
    <p:sldId id="355" r:id="rId39"/>
    <p:sldId id="356" r:id="rId40"/>
    <p:sldId id="357" r:id="rId41"/>
    <p:sldId id="380" r:id="rId42"/>
    <p:sldId id="334" r:id="rId43"/>
    <p:sldId id="392" r:id="rId44"/>
    <p:sldId id="393" r:id="rId45"/>
    <p:sldId id="394" r:id="rId46"/>
    <p:sldId id="395" r:id="rId47"/>
    <p:sldId id="396" r:id="rId48"/>
    <p:sldId id="397" r:id="rId49"/>
    <p:sldId id="399" r:id="rId50"/>
    <p:sldId id="398" r:id="rId51"/>
    <p:sldId id="400" r:id="rId52"/>
    <p:sldId id="405" r:id="rId53"/>
    <p:sldId id="406" r:id="rId54"/>
    <p:sldId id="407" r:id="rId55"/>
    <p:sldId id="401" r:id="rId56"/>
    <p:sldId id="419" r:id="rId57"/>
    <p:sldId id="408" r:id="rId58"/>
    <p:sldId id="414" r:id="rId59"/>
    <p:sldId id="415" r:id="rId60"/>
    <p:sldId id="409" r:id="rId61"/>
    <p:sldId id="410" r:id="rId62"/>
    <p:sldId id="411" r:id="rId63"/>
    <p:sldId id="412" r:id="rId64"/>
    <p:sldId id="413" r:id="rId65"/>
    <p:sldId id="416" r:id="rId66"/>
    <p:sldId id="418" r:id="rId67"/>
    <p:sldId id="420" r:id="rId68"/>
    <p:sldId id="421" r:id="rId69"/>
    <p:sldId id="422" r:id="rId70"/>
    <p:sldId id="424" r:id="rId71"/>
    <p:sldId id="426" r:id="rId72"/>
    <p:sldId id="425" r:id="rId73"/>
    <p:sldId id="428" r:id="rId74"/>
    <p:sldId id="429" r:id="rId75"/>
    <p:sldId id="430" r:id="rId76"/>
    <p:sldId id="431" r:id="rId77"/>
    <p:sldId id="432" r:id="rId78"/>
    <p:sldId id="433" r:id="rId79"/>
    <p:sldId id="434" r:id="rId80"/>
    <p:sldId id="435" r:id="rId81"/>
    <p:sldId id="436" r:id="rId82"/>
    <p:sldId id="437" r:id="rId83"/>
    <p:sldId id="438" r:id="rId84"/>
    <p:sldId id="439" r:id="rId85"/>
    <p:sldId id="440" r:id="rId86"/>
    <p:sldId id="446" r:id="rId87"/>
    <p:sldId id="445" r:id="rId88"/>
    <p:sldId id="447" r:id="rId89"/>
    <p:sldId id="449" r:id="rId90"/>
    <p:sldId id="417" r:id="rId91"/>
    <p:sldId id="450" r:id="rId92"/>
    <p:sldId id="451" r:id="rId93"/>
    <p:sldId id="454" r:id="rId94"/>
    <p:sldId id="456" r:id="rId95"/>
    <p:sldId id="457" r:id="rId96"/>
    <p:sldId id="458" r:id="rId97"/>
    <p:sldId id="459" r:id="rId98"/>
    <p:sldId id="460" r:id="rId99"/>
    <p:sldId id="461" r:id="rId100"/>
    <p:sldId id="462" r:id="rId101"/>
    <p:sldId id="463" r:id="rId102"/>
    <p:sldId id="465" r:id="rId103"/>
    <p:sldId id="468" r:id="rId104"/>
    <p:sldId id="466" r:id="rId105"/>
    <p:sldId id="379" r:id="rId106"/>
    <p:sldId id="378" r:id="rId107"/>
    <p:sldId id="382" r:id="rId108"/>
    <p:sldId id="383" r:id="rId109"/>
    <p:sldId id="471" r:id="rId110"/>
    <p:sldId id="472" r:id="rId111"/>
    <p:sldId id="373" r:id="rId112"/>
    <p:sldId id="374" r:id="rId113"/>
    <p:sldId id="375" r:id="rId114"/>
    <p:sldId id="377" r:id="rId115"/>
    <p:sldId id="345" r:id="rId116"/>
    <p:sldId id="339" r:id="rId117"/>
    <p:sldId id="287" r:id="rId118"/>
    <p:sldId id="473" r:id="rId119"/>
    <p:sldId id="278" r:id="rId120"/>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324"/>
            <p14:sldId id="326"/>
            <p14:sldId id="329"/>
            <p14:sldId id="330"/>
            <p14:sldId id="331"/>
            <p14:sldId id="325"/>
            <p14:sldId id="327"/>
            <p14:sldId id="361"/>
            <p14:sldId id="362"/>
            <p14:sldId id="340"/>
            <p14:sldId id="328"/>
            <p14:sldId id="363"/>
            <p14:sldId id="365"/>
            <p14:sldId id="366"/>
            <p14:sldId id="367"/>
            <p14:sldId id="368"/>
            <p14:sldId id="370"/>
            <p14:sldId id="360"/>
            <p14:sldId id="332"/>
            <p14:sldId id="333"/>
            <p14:sldId id="346"/>
            <p14:sldId id="347"/>
            <p14:sldId id="359"/>
            <p14:sldId id="427"/>
            <p14:sldId id="448"/>
            <p14:sldId id="455"/>
            <p14:sldId id="352"/>
            <p14:sldId id="358"/>
            <p14:sldId id="351"/>
            <p14:sldId id="348"/>
            <p14:sldId id="353"/>
            <p14:sldId id="354"/>
            <p14:sldId id="350"/>
            <p14:sldId id="355"/>
            <p14:sldId id="356"/>
            <p14:sldId id="357"/>
            <p14:sldId id="380"/>
            <p14:sldId id="334"/>
            <p14:sldId id="392"/>
            <p14:sldId id="393"/>
            <p14:sldId id="394"/>
            <p14:sldId id="395"/>
            <p14:sldId id="396"/>
            <p14:sldId id="397"/>
            <p14:sldId id="399"/>
            <p14:sldId id="398"/>
            <p14:sldId id="400"/>
            <p14:sldId id="405"/>
            <p14:sldId id="406"/>
            <p14:sldId id="407"/>
            <p14:sldId id="401"/>
            <p14:sldId id="419"/>
            <p14:sldId id="408"/>
            <p14:sldId id="414"/>
            <p14:sldId id="415"/>
            <p14:sldId id="409"/>
            <p14:sldId id="410"/>
            <p14:sldId id="411"/>
            <p14:sldId id="412"/>
            <p14:sldId id="413"/>
            <p14:sldId id="416"/>
            <p14:sldId id="418"/>
            <p14:sldId id="420"/>
            <p14:sldId id="421"/>
            <p14:sldId id="422"/>
            <p14:sldId id="424"/>
            <p14:sldId id="426"/>
            <p14:sldId id="425"/>
            <p14:sldId id="428"/>
            <p14:sldId id="429"/>
            <p14:sldId id="430"/>
            <p14:sldId id="431"/>
            <p14:sldId id="432"/>
            <p14:sldId id="433"/>
            <p14:sldId id="434"/>
            <p14:sldId id="435"/>
            <p14:sldId id="436"/>
            <p14:sldId id="437"/>
            <p14:sldId id="438"/>
            <p14:sldId id="439"/>
            <p14:sldId id="440"/>
            <p14:sldId id="446"/>
            <p14:sldId id="445"/>
            <p14:sldId id="447"/>
            <p14:sldId id="449"/>
            <p14:sldId id="417"/>
            <p14:sldId id="450"/>
            <p14:sldId id="451"/>
            <p14:sldId id="454"/>
            <p14:sldId id="456"/>
            <p14:sldId id="457"/>
            <p14:sldId id="458"/>
            <p14:sldId id="459"/>
            <p14:sldId id="460"/>
            <p14:sldId id="461"/>
            <p14:sldId id="462"/>
            <p14:sldId id="463"/>
            <p14:sldId id="465"/>
            <p14:sldId id="468"/>
            <p14:sldId id="466"/>
            <p14:sldId id="379"/>
            <p14:sldId id="378"/>
            <p14:sldId id="382"/>
            <p14:sldId id="383"/>
            <p14:sldId id="471"/>
            <p14:sldId id="472"/>
            <p14:sldId id="373"/>
            <p14:sldId id="374"/>
            <p14:sldId id="375"/>
            <p14:sldId id="377"/>
            <p14:sldId id="345"/>
            <p14:sldId id="339"/>
            <p14:sldId id="287"/>
            <p14:sldId id="473"/>
            <p14:sldId id="27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D9D4"/>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08" autoAdjust="0"/>
    <p:restoredTop sz="87359" autoAdjust="0"/>
  </p:normalViewPr>
  <p:slideViewPr>
    <p:cSldViewPr snapToGrid="0">
      <p:cViewPr varScale="1">
        <p:scale>
          <a:sx n="86" d="100"/>
          <a:sy n="86" d="100"/>
        </p:scale>
        <p:origin x="682" y="67"/>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viewProps" Target="view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notesMaster" Target="notesMasters/notes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ata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34.svg"/></Relationships>
</file>

<file path=ppt/diagrams/_rels/data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svg"/><Relationship Id="rId1" Type="http://schemas.openxmlformats.org/officeDocument/2006/relationships/image" Target="../media/image134.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13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svg"/><Relationship Id="rId1" Type="http://schemas.openxmlformats.org/officeDocument/2006/relationships/image" Target="../media/image16.png"/><Relationship Id="rId4" Type="http://schemas.openxmlformats.org/officeDocument/2006/relationships/image" Target="../media/image34.svg"/></Relationships>
</file>

<file path=ppt/diagrams/_rels/drawing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svg"/><Relationship Id="rId1" Type="http://schemas.openxmlformats.org/officeDocument/2006/relationships/image" Target="../media/image134.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137.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1AE6AA-80E9-47DF-9BEB-AA2F8A44989F}"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49A98D4-0C2E-440E-91A4-4FC5842D5A1F}">
      <dgm:prSet/>
      <dgm:spPr>
        <a:solidFill>
          <a:srgbClr val="CBD9D4"/>
        </a:solidFill>
      </dgm:spPr>
      <dgm:t>
        <a:bodyPr/>
        <a:lstStyle/>
        <a:p>
          <a:r>
            <a:rPr lang="da-DK" dirty="0"/>
            <a:t>En solcelle er et anlæg, der hjælper med at producere elektricitet ved hjælp af den såkaldte fotoelektriske effekt. </a:t>
          </a:r>
          <a:endParaRPr lang="en-US" dirty="0"/>
        </a:p>
      </dgm:t>
    </dgm:pt>
    <dgm:pt modelId="{9FA54C75-EB0E-4E9D-9E00-08B00D49B6B6}" type="parTrans" cxnId="{69E89D43-4264-4FE5-BEBF-909EFFCF82DA}">
      <dgm:prSet/>
      <dgm:spPr/>
      <dgm:t>
        <a:bodyPr/>
        <a:lstStyle/>
        <a:p>
          <a:endParaRPr lang="en-US"/>
        </a:p>
      </dgm:t>
    </dgm:pt>
    <dgm:pt modelId="{0157F1AD-9890-493B-A08D-347107A56BE1}" type="sibTrans" cxnId="{69E89D43-4264-4FE5-BEBF-909EFFCF82DA}">
      <dgm:prSet/>
      <dgm:spPr/>
      <dgm:t>
        <a:bodyPr/>
        <a:lstStyle/>
        <a:p>
          <a:endParaRPr lang="en-US"/>
        </a:p>
      </dgm:t>
    </dgm:pt>
    <dgm:pt modelId="{74AC6138-8A41-43A0-96D7-FDD784A4FF70}">
      <dgm:prSet/>
      <dgm:spPr/>
      <dgm:t>
        <a:bodyPr/>
        <a:lstStyle/>
        <a:p>
          <a:r>
            <a:rPr lang="da-DK"/>
            <a:t>Solceller producerer el i modsætning til solfangere, der bruger solens varme til at skabe varmt vand eller luft.</a:t>
          </a:r>
          <a:endParaRPr lang="en-US"/>
        </a:p>
      </dgm:t>
    </dgm:pt>
    <dgm:pt modelId="{FDBF7E12-A846-406F-997C-7FD6D9D3D504}" type="parTrans" cxnId="{5A4EDC25-B535-4D4B-9FFB-26864FCCC019}">
      <dgm:prSet/>
      <dgm:spPr/>
      <dgm:t>
        <a:bodyPr/>
        <a:lstStyle/>
        <a:p>
          <a:endParaRPr lang="en-US"/>
        </a:p>
      </dgm:t>
    </dgm:pt>
    <dgm:pt modelId="{F6D85CA4-0C53-4632-9737-A41524F57ECB}" type="sibTrans" cxnId="{5A4EDC25-B535-4D4B-9FFB-26864FCCC019}">
      <dgm:prSet/>
      <dgm:spPr/>
      <dgm:t>
        <a:bodyPr/>
        <a:lstStyle/>
        <a:p>
          <a:endParaRPr lang="en-US"/>
        </a:p>
      </dgm:t>
    </dgm:pt>
    <dgm:pt modelId="{1EC20BDD-706D-4636-8988-C25FCD0AC8C8}">
      <dgm:prSet/>
      <dgm:spPr/>
      <dgm:t>
        <a:bodyPr/>
        <a:lstStyle/>
        <a:p>
          <a:r>
            <a:rPr lang="da-DK"/>
            <a:t>På den måde skaber solceller strøm ud fra solens lys – også når det er overskyet. </a:t>
          </a:r>
          <a:endParaRPr lang="en-US"/>
        </a:p>
      </dgm:t>
    </dgm:pt>
    <dgm:pt modelId="{620E487A-3EBA-407F-ADBF-C77644154E6B}" type="parTrans" cxnId="{E12B48B3-CF29-4983-B7B7-F5D1A311312A}">
      <dgm:prSet/>
      <dgm:spPr/>
      <dgm:t>
        <a:bodyPr/>
        <a:lstStyle/>
        <a:p>
          <a:endParaRPr lang="en-US"/>
        </a:p>
      </dgm:t>
    </dgm:pt>
    <dgm:pt modelId="{0444A091-8715-4196-8C05-81BA9E9721F1}" type="sibTrans" cxnId="{E12B48B3-CF29-4983-B7B7-F5D1A311312A}">
      <dgm:prSet/>
      <dgm:spPr/>
      <dgm:t>
        <a:bodyPr/>
        <a:lstStyle/>
        <a:p>
          <a:endParaRPr lang="en-US"/>
        </a:p>
      </dgm:t>
    </dgm:pt>
    <dgm:pt modelId="{259CE42D-55F3-4C7E-A8C6-8423052080E7}">
      <dgm:prSet/>
      <dgm:spPr/>
      <dgm:t>
        <a:bodyPr/>
        <a:lstStyle/>
        <a:p>
          <a:r>
            <a:rPr lang="da-DK"/>
            <a:t>Du har højst sandsynligt også set dem på græsarealer og på hustage.</a:t>
          </a:r>
          <a:endParaRPr lang="en-US"/>
        </a:p>
      </dgm:t>
    </dgm:pt>
    <dgm:pt modelId="{F811B983-85EE-4BE0-AC09-808E86E94EF9}" type="parTrans" cxnId="{4232840E-58E7-4A12-9A18-F1FBFBAC7CCA}">
      <dgm:prSet/>
      <dgm:spPr/>
      <dgm:t>
        <a:bodyPr/>
        <a:lstStyle/>
        <a:p>
          <a:endParaRPr lang="en-US"/>
        </a:p>
      </dgm:t>
    </dgm:pt>
    <dgm:pt modelId="{81A80AA6-F7EB-4195-B2C0-BD5ADA64F593}" type="sibTrans" cxnId="{4232840E-58E7-4A12-9A18-F1FBFBAC7CCA}">
      <dgm:prSet/>
      <dgm:spPr/>
      <dgm:t>
        <a:bodyPr/>
        <a:lstStyle/>
        <a:p>
          <a:endParaRPr lang="en-US"/>
        </a:p>
      </dgm:t>
    </dgm:pt>
    <dgm:pt modelId="{ABEA05A3-9318-4072-81AC-D761713A150A}" type="pres">
      <dgm:prSet presAssocID="{001AE6AA-80E9-47DF-9BEB-AA2F8A44989F}" presName="root" presStyleCnt="0">
        <dgm:presLayoutVars>
          <dgm:dir/>
          <dgm:resizeHandles val="exact"/>
        </dgm:presLayoutVars>
      </dgm:prSet>
      <dgm:spPr/>
    </dgm:pt>
    <dgm:pt modelId="{88E67DCD-99CD-4565-A6FB-2DAC26EDDE03}" type="pres">
      <dgm:prSet presAssocID="{D49A98D4-0C2E-440E-91A4-4FC5842D5A1F}" presName="compNode" presStyleCnt="0"/>
      <dgm:spPr/>
    </dgm:pt>
    <dgm:pt modelId="{02F28B42-C9B7-4C8E-82C6-1D14ABFBD0EA}" type="pres">
      <dgm:prSet presAssocID="{D49A98D4-0C2E-440E-91A4-4FC5842D5A1F}" presName="bgRect" presStyleLbl="bgShp" presStyleIdx="0" presStyleCnt="4"/>
      <dgm:spPr/>
    </dgm:pt>
    <dgm:pt modelId="{4E9C96B6-0F83-4574-9BDE-33478D5056E0}" type="pres">
      <dgm:prSet presAssocID="{D49A98D4-0C2E-440E-91A4-4FC5842D5A1F}"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ktriker"/>
        </a:ext>
      </dgm:extLst>
    </dgm:pt>
    <dgm:pt modelId="{A9856282-9140-4917-AB5D-0EA960B4E6EF}" type="pres">
      <dgm:prSet presAssocID="{D49A98D4-0C2E-440E-91A4-4FC5842D5A1F}" presName="spaceRect" presStyleCnt="0"/>
      <dgm:spPr/>
    </dgm:pt>
    <dgm:pt modelId="{386A476D-74CB-4B3F-B341-6DFE0B72FA12}" type="pres">
      <dgm:prSet presAssocID="{D49A98D4-0C2E-440E-91A4-4FC5842D5A1F}" presName="parTx" presStyleLbl="revTx" presStyleIdx="0" presStyleCnt="4">
        <dgm:presLayoutVars>
          <dgm:chMax val="0"/>
          <dgm:chPref val="0"/>
        </dgm:presLayoutVars>
      </dgm:prSet>
      <dgm:spPr/>
    </dgm:pt>
    <dgm:pt modelId="{8FBD8C74-CFF9-476D-B8F2-1BF0E96B6A78}" type="pres">
      <dgm:prSet presAssocID="{0157F1AD-9890-493B-A08D-347107A56BE1}" presName="sibTrans" presStyleCnt="0"/>
      <dgm:spPr/>
    </dgm:pt>
    <dgm:pt modelId="{C157B6B8-BC2C-486A-951A-5E3B07CC5C03}" type="pres">
      <dgm:prSet presAssocID="{74AC6138-8A41-43A0-96D7-FDD784A4FF70}" presName="compNode" presStyleCnt="0"/>
      <dgm:spPr/>
    </dgm:pt>
    <dgm:pt modelId="{5009DAE2-B337-4804-9046-543F30AA58C0}" type="pres">
      <dgm:prSet presAssocID="{74AC6138-8A41-43A0-96D7-FDD784A4FF70}" presName="bgRect" presStyleLbl="bgShp" presStyleIdx="1" presStyleCnt="4"/>
      <dgm:spPr/>
    </dgm:pt>
    <dgm:pt modelId="{B414794D-DBB1-410A-A0B7-B030337D7F38}" type="pres">
      <dgm:prSet presAssocID="{74AC6138-8A41-43A0-96D7-FDD784A4FF70}"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l"/>
        </a:ext>
      </dgm:extLst>
    </dgm:pt>
    <dgm:pt modelId="{FA05E86F-8FC1-4033-9DB5-6E7E27D88827}" type="pres">
      <dgm:prSet presAssocID="{74AC6138-8A41-43A0-96D7-FDD784A4FF70}" presName="spaceRect" presStyleCnt="0"/>
      <dgm:spPr/>
    </dgm:pt>
    <dgm:pt modelId="{72DB0736-EFA8-4F12-8E21-5B2BE41BFCD1}" type="pres">
      <dgm:prSet presAssocID="{74AC6138-8A41-43A0-96D7-FDD784A4FF70}" presName="parTx" presStyleLbl="revTx" presStyleIdx="1" presStyleCnt="4">
        <dgm:presLayoutVars>
          <dgm:chMax val="0"/>
          <dgm:chPref val="0"/>
        </dgm:presLayoutVars>
      </dgm:prSet>
      <dgm:spPr/>
    </dgm:pt>
    <dgm:pt modelId="{45B68801-799F-4AB6-A498-424BF10FDA08}" type="pres">
      <dgm:prSet presAssocID="{F6D85CA4-0C53-4632-9737-A41524F57ECB}" presName="sibTrans" presStyleCnt="0"/>
      <dgm:spPr/>
    </dgm:pt>
    <dgm:pt modelId="{DBA2E694-5EC9-4883-B806-ACA8FE94191D}" type="pres">
      <dgm:prSet presAssocID="{1EC20BDD-706D-4636-8988-C25FCD0AC8C8}" presName="compNode" presStyleCnt="0"/>
      <dgm:spPr/>
    </dgm:pt>
    <dgm:pt modelId="{6A9A70DC-E51C-4AED-B454-EC1FF6F84313}" type="pres">
      <dgm:prSet presAssocID="{1EC20BDD-706D-4636-8988-C25FCD0AC8C8}" presName="bgRect" presStyleLbl="bgShp" presStyleIdx="2" presStyleCnt="4"/>
      <dgm:spPr/>
    </dgm:pt>
    <dgm:pt modelId="{0A941D86-EA1A-4291-9886-D9E93A3FC80D}" type="pres">
      <dgm:prSet presAssocID="{1EC20BDD-706D-4636-8988-C25FCD0AC8C8}"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delampe"/>
        </a:ext>
      </dgm:extLst>
    </dgm:pt>
    <dgm:pt modelId="{9A8F5AF4-CD9B-4717-B797-8718E38846DE}" type="pres">
      <dgm:prSet presAssocID="{1EC20BDD-706D-4636-8988-C25FCD0AC8C8}" presName="spaceRect" presStyleCnt="0"/>
      <dgm:spPr/>
    </dgm:pt>
    <dgm:pt modelId="{26594AB1-0EFF-4708-B085-432E582D957A}" type="pres">
      <dgm:prSet presAssocID="{1EC20BDD-706D-4636-8988-C25FCD0AC8C8}" presName="parTx" presStyleLbl="revTx" presStyleIdx="2" presStyleCnt="4">
        <dgm:presLayoutVars>
          <dgm:chMax val="0"/>
          <dgm:chPref val="0"/>
        </dgm:presLayoutVars>
      </dgm:prSet>
      <dgm:spPr/>
    </dgm:pt>
    <dgm:pt modelId="{763CDEC5-9F27-4A88-A444-A98E80E54E55}" type="pres">
      <dgm:prSet presAssocID="{0444A091-8715-4196-8C05-81BA9E9721F1}" presName="sibTrans" presStyleCnt="0"/>
      <dgm:spPr/>
    </dgm:pt>
    <dgm:pt modelId="{FF055814-1511-46F8-A487-DAAA60F12719}" type="pres">
      <dgm:prSet presAssocID="{259CE42D-55F3-4C7E-A8C6-8423052080E7}" presName="compNode" presStyleCnt="0"/>
      <dgm:spPr/>
    </dgm:pt>
    <dgm:pt modelId="{C9C47EC0-7337-43C3-B1BA-05CCF05B043B}" type="pres">
      <dgm:prSet presAssocID="{259CE42D-55F3-4C7E-A8C6-8423052080E7}" presName="bgRect" presStyleLbl="bgShp" presStyleIdx="3" presStyleCnt="4"/>
      <dgm:spPr/>
    </dgm:pt>
    <dgm:pt modelId="{6995BD9E-BC5F-4B01-921B-1F503BF21D69}" type="pres">
      <dgm:prSet presAssocID="{259CE42D-55F3-4C7E-A8C6-8423052080E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arm scene"/>
        </a:ext>
      </dgm:extLst>
    </dgm:pt>
    <dgm:pt modelId="{E0B8281F-B605-486C-936F-CACCD2E60523}" type="pres">
      <dgm:prSet presAssocID="{259CE42D-55F3-4C7E-A8C6-8423052080E7}" presName="spaceRect" presStyleCnt="0"/>
      <dgm:spPr/>
    </dgm:pt>
    <dgm:pt modelId="{CCD5791E-A9B3-4D1A-B037-5C612B54CB53}" type="pres">
      <dgm:prSet presAssocID="{259CE42D-55F3-4C7E-A8C6-8423052080E7}" presName="parTx" presStyleLbl="revTx" presStyleIdx="3" presStyleCnt="4">
        <dgm:presLayoutVars>
          <dgm:chMax val="0"/>
          <dgm:chPref val="0"/>
        </dgm:presLayoutVars>
      </dgm:prSet>
      <dgm:spPr/>
    </dgm:pt>
  </dgm:ptLst>
  <dgm:cxnLst>
    <dgm:cxn modelId="{4232840E-58E7-4A12-9A18-F1FBFBAC7CCA}" srcId="{001AE6AA-80E9-47DF-9BEB-AA2F8A44989F}" destId="{259CE42D-55F3-4C7E-A8C6-8423052080E7}" srcOrd="3" destOrd="0" parTransId="{F811B983-85EE-4BE0-AC09-808E86E94EF9}" sibTransId="{81A80AA6-F7EB-4195-B2C0-BD5ADA64F593}"/>
    <dgm:cxn modelId="{5A4EDC25-B535-4D4B-9FFB-26864FCCC019}" srcId="{001AE6AA-80E9-47DF-9BEB-AA2F8A44989F}" destId="{74AC6138-8A41-43A0-96D7-FDD784A4FF70}" srcOrd="1" destOrd="0" parTransId="{FDBF7E12-A846-406F-997C-7FD6D9D3D504}" sibTransId="{F6D85CA4-0C53-4632-9737-A41524F57ECB}"/>
    <dgm:cxn modelId="{4F452E30-99EC-4071-AD93-ECA27B39FB9F}" type="presOf" srcId="{259CE42D-55F3-4C7E-A8C6-8423052080E7}" destId="{CCD5791E-A9B3-4D1A-B037-5C612B54CB53}" srcOrd="0" destOrd="0" presId="urn:microsoft.com/office/officeart/2018/2/layout/IconVerticalSolidList"/>
    <dgm:cxn modelId="{69E89D43-4264-4FE5-BEBF-909EFFCF82DA}" srcId="{001AE6AA-80E9-47DF-9BEB-AA2F8A44989F}" destId="{D49A98D4-0C2E-440E-91A4-4FC5842D5A1F}" srcOrd="0" destOrd="0" parTransId="{9FA54C75-EB0E-4E9D-9E00-08B00D49B6B6}" sibTransId="{0157F1AD-9890-493B-A08D-347107A56BE1}"/>
    <dgm:cxn modelId="{86252E56-D631-408A-9889-1DEC067FC6FF}" type="presOf" srcId="{1EC20BDD-706D-4636-8988-C25FCD0AC8C8}" destId="{26594AB1-0EFF-4708-B085-432E582D957A}" srcOrd="0" destOrd="0" presId="urn:microsoft.com/office/officeart/2018/2/layout/IconVerticalSolidList"/>
    <dgm:cxn modelId="{2242D89B-0709-42B7-A571-5B0ABB5CD205}" type="presOf" srcId="{001AE6AA-80E9-47DF-9BEB-AA2F8A44989F}" destId="{ABEA05A3-9318-4072-81AC-D761713A150A}" srcOrd="0" destOrd="0" presId="urn:microsoft.com/office/officeart/2018/2/layout/IconVerticalSolidList"/>
    <dgm:cxn modelId="{90C8A6A1-61E7-4167-B202-005BF7C18AE5}" type="presOf" srcId="{74AC6138-8A41-43A0-96D7-FDD784A4FF70}" destId="{72DB0736-EFA8-4F12-8E21-5B2BE41BFCD1}" srcOrd="0" destOrd="0" presId="urn:microsoft.com/office/officeart/2018/2/layout/IconVerticalSolidList"/>
    <dgm:cxn modelId="{E12B48B3-CF29-4983-B7B7-F5D1A311312A}" srcId="{001AE6AA-80E9-47DF-9BEB-AA2F8A44989F}" destId="{1EC20BDD-706D-4636-8988-C25FCD0AC8C8}" srcOrd="2" destOrd="0" parTransId="{620E487A-3EBA-407F-ADBF-C77644154E6B}" sibTransId="{0444A091-8715-4196-8C05-81BA9E9721F1}"/>
    <dgm:cxn modelId="{8B254BED-00D6-49EB-94B7-61A95E5353EB}" type="presOf" srcId="{D49A98D4-0C2E-440E-91A4-4FC5842D5A1F}" destId="{386A476D-74CB-4B3F-B341-6DFE0B72FA12}" srcOrd="0" destOrd="0" presId="urn:microsoft.com/office/officeart/2018/2/layout/IconVerticalSolidList"/>
    <dgm:cxn modelId="{C0F593F2-E047-4A58-ACCB-606B519A2EB8}" type="presParOf" srcId="{ABEA05A3-9318-4072-81AC-D761713A150A}" destId="{88E67DCD-99CD-4565-A6FB-2DAC26EDDE03}" srcOrd="0" destOrd="0" presId="urn:microsoft.com/office/officeart/2018/2/layout/IconVerticalSolidList"/>
    <dgm:cxn modelId="{640A07CF-194C-4916-9BA5-3315C3840029}" type="presParOf" srcId="{88E67DCD-99CD-4565-A6FB-2DAC26EDDE03}" destId="{02F28B42-C9B7-4C8E-82C6-1D14ABFBD0EA}" srcOrd="0" destOrd="0" presId="urn:microsoft.com/office/officeart/2018/2/layout/IconVerticalSolidList"/>
    <dgm:cxn modelId="{2F872091-9762-49DC-A422-C1757B64DCE0}" type="presParOf" srcId="{88E67DCD-99CD-4565-A6FB-2DAC26EDDE03}" destId="{4E9C96B6-0F83-4574-9BDE-33478D5056E0}" srcOrd="1" destOrd="0" presId="urn:microsoft.com/office/officeart/2018/2/layout/IconVerticalSolidList"/>
    <dgm:cxn modelId="{5A129BCF-8DDD-4F7E-AA74-AD1B669FC29B}" type="presParOf" srcId="{88E67DCD-99CD-4565-A6FB-2DAC26EDDE03}" destId="{A9856282-9140-4917-AB5D-0EA960B4E6EF}" srcOrd="2" destOrd="0" presId="urn:microsoft.com/office/officeart/2018/2/layout/IconVerticalSolidList"/>
    <dgm:cxn modelId="{31DFE061-C853-44D2-B841-F55BBE48DE2F}" type="presParOf" srcId="{88E67DCD-99CD-4565-A6FB-2DAC26EDDE03}" destId="{386A476D-74CB-4B3F-B341-6DFE0B72FA12}" srcOrd="3" destOrd="0" presId="urn:microsoft.com/office/officeart/2018/2/layout/IconVerticalSolidList"/>
    <dgm:cxn modelId="{B81AC32B-F602-4E12-867C-6C26ED0756A9}" type="presParOf" srcId="{ABEA05A3-9318-4072-81AC-D761713A150A}" destId="{8FBD8C74-CFF9-476D-B8F2-1BF0E96B6A78}" srcOrd="1" destOrd="0" presId="urn:microsoft.com/office/officeart/2018/2/layout/IconVerticalSolidList"/>
    <dgm:cxn modelId="{33A36FEE-4408-4F31-B7EF-926FD7124AED}" type="presParOf" srcId="{ABEA05A3-9318-4072-81AC-D761713A150A}" destId="{C157B6B8-BC2C-486A-951A-5E3B07CC5C03}" srcOrd="2" destOrd="0" presId="urn:microsoft.com/office/officeart/2018/2/layout/IconVerticalSolidList"/>
    <dgm:cxn modelId="{715ABC48-F651-4E8D-AC40-51AD49C90F54}" type="presParOf" srcId="{C157B6B8-BC2C-486A-951A-5E3B07CC5C03}" destId="{5009DAE2-B337-4804-9046-543F30AA58C0}" srcOrd="0" destOrd="0" presId="urn:microsoft.com/office/officeart/2018/2/layout/IconVerticalSolidList"/>
    <dgm:cxn modelId="{7201C8BD-28DB-4AAC-8130-0533DF20A64E}" type="presParOf" srcId="{C157B6B8-BC2C-486A-951A-5E3B07CC5C03}" destId="{B414794D-DBB1-410A-A0B7-B030337D7F38}" srcOrd="1" destOrd="0" presId="urn:microsoft.com/office/officeart/2018/2/layout/IconVerticalSolidList"/>
    <dgm:cxn modelId="{3285A82C-EFCC-4A18-909E-BA793DFEB565}" type="presParOf" srcId="{C157B6B8-BC2C-486A-951A-5E3B07CC5C03}" destId="{FA05E86F-8FC1-4033-9DB5-6E7E27D88827}" srcOrd="2" destOrd="0" presId="urn:microsoft.com/office/officeart/2018/2/layout/IconVerticalSolidList"/>
    <dgm:cxn modelId="{CDB46273-1A12-497D-98D5-176BE32E0C88}" type="presParOf" srcId="{C157B6B8-BC2C-486A-951A-5E3B07CC5C03}" destId="{72DB0736-EFA8-4F12-8E21-5B2BE41BFCD1}" srcOrd="3" destOrd="0" presId="urn:microsoft.com/office/officeart/2018/2/layout/IconVerticalSolidList"/>
    <dgm:cxn modelId="{CBD383CD-E4D1-4630-BBEA-F1807D1A0C8C}" type="presParOf" srcId="{ABEA05A3-9318-4072-81AC-D761713A150A}" destId="{45B68801-799F-4AB6-A498-424BF10FDA08}" srcOrd="3" destOrd="0" presId="urn:microsoft.com/office/officeart/2018/2/layout/IconVerticalSolidList"/>
    <dgm:cxn modelId="{5744466C-F6A0-48BC-A69A-861BF08100EE}" type="presParOf" srcId="{ABEA05A3-9318-4072-81AC-D761713A150A}" destId="{DBA2E694-5EC9-4883-B806-ACA8FE94191D}" srcOrd="4" destOrd="0" presId="urn:microsoft.com/office/officeart/2018/2/layout/IconVerticalSolidList"/>
    <dgm:cxn modelId="{EBFD7034-8148-42A2-867B-38304E215819}" type="presParOf" srcId="{DBA2E694-5EC9-4883-B806-ACA8FE94191D}" destId="{6A9A70DC-E51C-4AED-B454-EC1FF6F84313}" srcOrd="0" destOrd="0" presId="urn:microsoft.com/office/officeart/2018/2/layout/IconVerticalSolidList"/>
    <dgm:cxn modelId="{F3CA6C19-BC82-4BB9-8C17-71C25563B86F}" type="presParOf" srcId="{DBA2E694-5EC9-4883-B806-ACA8FE94191D}" destId="{0A941D86-EA1A-4291-9886-D9E93A3FC80D}" srcOrd="1" destOrd="0" presId="urn:microsoft.com/office/officeart/2018/2/layout/IconVerticalSolidList"/>
    <dgm:cxn modelId="{80DEA1D9-C224-494B-B504-10550299BA29}" type="presParOf" srcId="{DBA2E694-5EC9-4883-B806-ACA8FE94191D}" destId="{9A8F5AF4-CD9B-4717-B797-8718E38846DE}" srcOrd="2" destOrd="0" presId="urn:microsoft.com/office/officeart/2018/2/layout/IconVerticalSolidList"/>
    <dgm:cxn modelId="{3016CF32-5854-4F00-97D7-FC4B6C59BB00}" type="presParOf" srcId="{DBA2E694-5EC9-4883-B806-ACA8FE94191D}" destId="{26594AB1-0EFF-4708-B085-432E582D957A}" srcOrd="3" destOrd="0" presId="urn:microsoft.com/office/officeart/2018/2/layout/IconVerticalSolidList"/>
    <dgm:cxn modelId="{40D8B764-60BB-4004-B4D3-0E6280AC16D1}" type="presParOf" srcId="{ABEA05A3-9318-4072-81AC-D761713A150A}" destId="{763CDEC5-9F27-4A88-A444-A98E80E54E55}" srcOrd="5" destOrd="0" presId="urn:microsoft.com/office/officeart/2018/2/layout/IconVerticalSolidList"/>
    <dgm:cxn modelId="{95CF6C10-6F09-43BD-B4FA-1F37A20027FF}" type="presParOf" srcId="{ABEA05A3-9318-4072-81AC-D761713A150A}" destId="{FF055814-1511-46F8-A487-DAAA60F12719}" srcOrd="6" destOrd="0" presId="urn:microsoft.com/office/officeart/2018/2/layout/IconVerticalSolidList"/>
    <dgm:cxn modelId="{3E44927C-F31B-489D-975D-A77EE624F997}" type="presParOf" srcId="{FF055814-1511-46F8-A487-DAAA60F12719}" destId="{C9C47EC0-7337-43C3-B1BA-05CCF05B043B}" srcOrd="0" destOrd="0" presId="urn:microsoft.com/office/officeart/2018/2/layout/IconVerticalSolidList"/>
    <dgm:cxn modelId="{3B073C23-5A72-463D-9234-D39589349A77}" type="presParOf" srcId="{FF055814-1511-46F8-A487-DAAA60F12719}" destId="{6995BD9E-BC5F-4B01-921B-1F503BF21D69}" srcOrd="1" destOrd="0" presId="urn:microsoft.com/office/officeart/2018/2/layout/IconVerticalSolidList"/>
    <dgm:cxn modelId="{8D61AA20-2922-4523-B7CD-4437C21491A1}" type="presParOf" srcId="{FF055814-1511-46F8-A487-DAAA60F12719}" destId="{E0B8281F-B605-486C-936F-CACCD2E60523}" srcOrd="2" destOrd="0" presId="urn:microsoft.com/office/officeart/2018/2/layout/IconVerticalSolidList"/>
    <dgm:cxn modelId="{E20AA9DE-8661-4B8E-AA73-79DDCF452C98}" type="presParOf" srcId="{FF055814-1511-46F8-A487-DAAA60F12719}" destId="{CCD5791E-A9B3-4D1A-B037-5C612B54CB5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C9D2D2-0F47-4A33-860E-502441F4F25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CFF9F80-8101-4F59-8BB3-75AA883AC4FA}">
      <dgm:prSet/>
      <dgm:spPr/>
      <dgm:t>
        <a:bodyPr/>
        <a:lstStyle/>
        <a:p>
          <a:r>
            <a:rPr lang="da-DK"/>
            <a:t>Solceller producerer jævnstrøm, som kan bruge som en erstatning/supplement til nuværende strømanlæg.</a:t>
          </a:r>
          <a:endParaRPr lang="en-US"/>
        </a:p>
      </dgm:t>
    </dgm:pt>
    <dgm:pt modelId="{B4E11F1D-ADBE-4A8D-9A70-3A01DDE36AC0}" type="parTrans" cxnId="{06A218B2-25CF-4CCF-B998-EA10F3009B41}">
      <dgm:prSet/>
      <dgm:spPr/>
      <dgm:t>
        <a:bodyPr/>
        <a:lstStyle/>
        <a:p>
          <a:endParaRPr lang="en-US"/>
        </a:p>
      </dgm:t>
    </dgm:pt>
    <dgm:pt modelId="{22528DA8-76A3-4F11-830F-3A295AF3099D}" type="sibTrans" cxnId="{06A218B2-25CF-4CCF-B998-EA10F3009B41}">
      <dgm:prSet/>
      <dgm:spPr/>
      <dgm:t>
        <a:bodyPr/>
        <a:lstStyle/>
        <a:p>
          <a:endParaRPr lang="en-US"/>
        </a:p>
      </dgm:t>
    </dgm:pt>
    <dgm:pt modelId="{53C389E4-8375-42F1-95E4-13FE5C518B86}">
      <dgm:prSet/>
      <dgm:spPr/>
      <dgm:t>
        <a:bodyPr/>
        <a:lstStyle/>
        <a:p>
          <a:r>
            <a:rPr lang="da-DK"/>
            <a:t>Gennem en inverter kan jævnstrømmen omdannes til vekselstrøm og kobles ind i det offentlige net.</a:t>
          </a:r>
          <a:endParaRPr lang="en-US"/>
        </a:p>
      </dgm:t>
    </dgm:pt>
    <dgm:pt modelId="{A99C1F83-3E71-4A24-8FFD-750A8FA3AF54}" type="parTrans" cxnId="{DEA7307F-B48E-4343-9166-66E11E45BD93}">
      <dgm:prSet/>
      <dgm:spPr/>
      <dgm:t>
        <a:bodyPr/>
        <a:lstStyle/>
        <a:p>
          <a:endParaRPr lang="en-US"/>
        </a:p>
      </dgm:t>
    </dgm:pt>
    <dgm:pt modelId="{E04EACB8-E58D-4E3F-B1F5-B15D2E8C6B79}" type="sibTrans" cxnId="{DEA7307F-B48E-4343-9166-66E11E45BD93}">
      <dgm:prSet/>
      <dgm:spPr/>
      <dgm:t>
        <a:bodyPr/>
        <a:lstStyle/>
        <a:p>
          <a:endParaRPr lang="en-US"/>
        </a:p>
      </dgm:t>
    </dgm:pt>
    <dgm:pt modelId="{C34262E6-FC5F-4278-BBAE-97EB8CD40DD3}">
      <dgm:prSet/>
      <dgm:spPr/>
      <dgm:t>
        <a:bodyPr/>
        <a:lstStyle/>
        <a:p>
          <a:r>
            <a:rPr lang="da-DK"/>
            <a:t>De virker helt uden bevægelige dele, og der er tale om en driftssikker teknologi. </a:t>
          </a:r>
          <a:endParaRPr lang="en-US"/>
        </a:p>
      </dgm:t>
    </dgm:pt>
    <dgm:pt modelId="{A0529FAF-4D31-4C39-A38F-457CD705649A}" type="parTrans" cxnId="{C1CE571E-4218-4E50-866B-1F9EBD73F51B}">
      <dgm:prSet/>
      <dgm:spPr/>
      <dgm:t>
        <a:bodyPr/>
        <a:lstStyle/>
        <a:p>
          <a:endParaRPr lang="en-US"/>
        </a:p>
      </dgm:t>
    </dgm:pt>
    <dgm:pt modelId="{4EC514DE-B848-4365-920B-B9A1A5433196}" type="sibTrans" cxnId="{C1CE571E-4218-4E50-866B-1F9EBD73F51B}">
      <dgm:prSet/>
      <dgm:spPr/>
      <dgm:t>
        <a:bodyPr/>
        <a:lstStyle/>
        <a:p>
          <a:endParaRPr lang="en-US"/>
        </a:p>
      </dgm:t>
    </dgm:pt>
    <dgm:pt modelId="{E84BB320-F3C4-49CB-BA05-5C03DEEFEBBA}">
      <dgm:prSet/>
      <dgm:spPr/>
      <dgm:t>
        <a:bodyPr/>
        <a:lstStyle/>
        <a:p>
          <a:r>
            <a:rPr lang="da-DK"/>
            <a:t>Metoden er en effektiv og en vedvarende kilde til elektricitet, som både er energi-klima- og økonomivenlig. </a:t>
          </a:r>
          <a:endParaRPr lang="en-US"/>
        </a:p>
      </dgm:t>
    </dgm:pt>
    <dgm:pt modelId="{F90FB6CA-7CFD-4CD0-8B7F-FB14438F82B4}" type="parTrans" cxnId="{0FEA78F7-320E-4FAC-AC1F-E318CA3B5658}">
      <dgm:prSet/>
      <dgm:spPr/>
      <dgm:t>
        <a:bodyPr/>
        <a:lstStyle/>
        <a:p>
          <a:endParaRPr lang="en-US"/>
        </a:p>
      </dgm:t>
    </dgm:pt>
    <dgm:pt modelId="{6C1BABBA-2B8C-4FC3-AB02-163B92CA7C80}" type="sibTrans" cxnId="{0FEA78F7-320E-4FAC-AC1F-E318CA3B5658}">
      <dgm:prSet/>
      <dgm:spPr/>
      <dgm:t>
        <a:bodyPr/>
        <a:lstStyle/>
        <a:p>
          <a:endParaRPr lang="en-US"/>
        </a:p>
      </dgm:t>
    </dgm:pt>
    <dgm:pt modelId="{12CB168C-7474-4C02-89B7-49903C79773B}">
      <dgm:prSet/>
      <dgm:spPr/>
      <dgm:t>
        <a:bodyPr/>
        <a:lstStyle/>
        <a:p>
          <a:r>
            <a:rPr lang="da-DK" dirty="0"/>
            <a:t>Med solcelleanlæg støttes den grønne omstilling.</a:t>
          </a:r>
          <a:endParaRPr lang="en-US" dirty="0"/>
        </a:p>
      </dgm:t>
    </dgm:pt>
    <dgm:pt modelId="{C3ED6151-B219-4F52-902D-51DF8D1F4A61}" type="parTrans" cxnId="{472BD729-C894-4E21-815E-A3AA1874AFE7}">
      <dgm:prSet/>
      <dgm:spPr/>
      <dgm:t>
        <a:bodyPr/>
        <a:lstStyle/>
        <a:p>
          <a:endParaRPr lang="en-US"/>
        </a:p>
      </dgm:t>
    </dgm:pt>
    <dgm:pt modelId="{9A06200D-5ADF-4FF5-B61F-BDCC456D37E3}" type="sibTrans" cxnId="{472BD729-C894-4E21-815E-A3AA1874AFE7}">
      <dgm:prSet/>
      <dgm:spPr/>
      <dgm:t>
        <a:bodyPr/>
        <a:lstStyle/>
        <a:p>
          <a:endParaRPr lang="en-US"/>
        </a:p>
      </dgm:t>
    </dgm:pt>
    <dgm:pt modelId="{FD2250EE-94D9-48E3-98C5-1A912143DBE5}" type="pres">
      <dgm:prSet presAssocID="{DCC9D2D2-0F47-4A33-860E-502441F4F258}" presName="root" presStyleCnt="0">
        <dgm:presLayoutVars>
          <dgm:dir/>
          <dgm:resizeHandles val="exact"/>
        </dgm:presLayoutVars>
      </dgm:prSet>
      <dgm:spPr/>
    </dgm:pt>
    <dgm:pt modelId="{C1BBB175-2CFC-4938-91DD-E9BC81623B75}" type="pres">
      <dgm:prSet presAssocID="{2CFF9F80-8101-4F59-8BB3-75AA883AC4FA}" presName="compNode" presStyleCnt="0"/>
      <dgm:spPr/>
    </dgm:pt>
    <dgm:pt modelId="{201D755B-6A29-4BDF-8597-2D172002E3BB}" type="pres">
      <dgm:prSet presAssocID="{2CFF9F80-8101-4F59-8BB3-75AA883AC4FA}" presName="bgRect" presStyleLbl="bgShp" presStyleIdx="0" presStyleCnt="5"/>
      <dgm:spPr/>
    </dgm:pt>
    <dgm:pt modelId="{C30AB0E9-9A06-4D2F-ADCF-2DEEFBD489FA}" type="pres">
      <dgm:prSet presAssocID="{2CFF9F80-8101-4F59-8BB3-75AA883AC4F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ol"/>
        </a:ext>
      </dgm:extLst>
    </dgm:pt>
    <dgm:pt modelId="{C6E3A48B-7F4E-40E2-9123-D4CA632A994A}" type="pres">
      <dgm:prSet presAssocID="{2CFF9F80-8101-4F59-8BB3-75AA883AC4FA}" presName="spaceRect" presStyleCnt="0"/>
      <dgm:spPr/>
    </dgm:pt>
    <dgm:pt modelId="{CF4FEDEF-3BA4-4FD3-AB1E-198EE2CA8CE8}" type="pres">
      <dgm:prSet presAssocID="{2CFF9F80-8101-4F59-8BB3-75AA883AC4FA}" presName="parTx" presStyleLbl="revTx" presStyleIdx="0" presStyleCnt="5">
        <dgm:presLayoutVars>
          <dgm:chMax val="0"/>
          <dgm:chPref val="0"/>
        </dgm:presLayoutVars>
      </dgm:prSet>
      <dgm:spPr/>
    </dgm:pt>
    <dgm:pt modelId="{D912C8C9-E47E-44EC-A956-640D147CCBB4}" type="pres">
      <dgm:prSet presAssocID="{22528DA8-76A3-4F11-830F-3A295AF3099D}" presName="sibTrans" presStyleCnt="0"/>
      <dgm:spPr/>
    </dgm:pt>
    <dgm:pt modelId="{DEC8C0AD-A934-495C-BF10-32A472CEE453}" type="pres">
      <dgm:prSet presAssocID="{53C389E4-8375-42F1-95E4-13FE5C518B86}" presName="compNode" presStyleCnt="0"/>
      <dgm:spPr/>
    </dgm:pt>
    <dgm:pt modelId="{42BB85F6-D9AA-4034-871C-BC424C7A8AD8}" type="pres">
      <dgm:prSet presAssocID="{53C389E4-8375-42F1-95E4-13FE5C518B86}" presName="bgRect" presStyleLbl="bgShp" presStyleIdx="1" presStyleCnt="5"/>
      <dgm:spPr/>
    </dgm:pt>
    <dgm:pt modelId="{76299BBA-0899-48ED-B150-1EE4D3A85AFC}" type="pres">
      <dgm:prSet presAssocID="{53C389E4-8375-42F1-95E4-13FE5C518B8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Network"/>
        </a:ext>
      </dgm:extLst>
    </dgm:pt>
    <dgm:pt modelId="{5246B4BC-2DF9-41ED-BC8B-4066BE2AE397}" type="pres">
      <dgm:prSet presAssocID="{53C389E4-8375-42F1-95E4-13FE5C518B86}" presName="spaceRect" presStyleCnt="0"/>
      <dgm:spPr/>
    </dgm:pt>
    <dgm:pt modelId="{471AB9AC-4911-48B1-AF65-A4E46CC92FAA}" type="pres">
      <dgm:prSet presAssocID="{53C389E4-8375-42F1-95E4-13FE5C518B86}" presName="parTx" presStyleLbl="revTx" presStyleIdx="1" presStyleCnt="5">
        <dgm:presLayoutVars>
          <dgm:chMax val="0"/>
          <dgm:chPref val="0"/>
        </dgm:presLayoutVars>
      </dgm:prSet>
      <dgm:spPr/>
    </dgm:pt>
    <dgm:pt modelId="{1569F504-824A-43EA-99C5-FAD54C2F0AA9}" type="pres">
      <dgm:prSet presAssocID="{E04EACB8-E58D-4E3F-B1F5-B15D2E8C6B79}" presName="sibTrans" presStyleCnt="0"/>
      <dgm:spPr/>
    </dgm:pt>
    <dgm:pt modelId="{CCE130DD-682C-4E5D-9965-5D4DDB603037}" type="pres">
      <dgm:prSet presAssocID="{C34262E6-FC5F-4278-BBAE-97EB8CD40DD3}" presName="compNode" presStyleCnt="0"/>
      <dgm:spPr/>
    </dgm:pt>
    <dgm:pt modelId="{4534098A-C235-435E-83D1-F5C9B76A723D}" type="pres">
      <dgm:prSet presAssocID="{C34262E6-FC5F-4278-BBAE-97EB8CD40DD3}" presName="bgRect" presStyleLbl="bgShp" presStyleIdx="2" presStyleCnt="5"/>
      <dgm:spPr/>
    </dgm:pt>
    <dgm:pt modelId="{0943D560-83DE-4786-B722-E9440EFDF4CC}" type="pres">
      <dgm:prSet presAssocID="{C34262E6-FC5F-4278-BBAE-97EB8CD40DD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ndertekster"/>
        </a:ext>
      </dgm:extLst>
    </dgm:pt>
    <dgm:pt modelId="{BD68BCF6-86A4-43FA-81C2-1082E119C5D8}" type="pres">
      <dgm:prSet presAssocID="{C34262E6-FC5F-4278-BBAE-97EB8CD40DD3}" presName="spaceRect" presStyleCnt="0"/>
      <dgm:spPr/>
    </dgm:pt>
    <dgm:pt modelId="{B0985278-D304-4DC2-AEC1-B675F98D9269}" type="pres">
      <dgm:prSet presAssocID="{C34262E6-FC5F-4278-BBAE-97EB8CD40DD3}" presName="parTx" presStyleLbl="revTx" presStyleIdx="2" presStyleCnt="5">
        <dgm:presLayoutVars>
          <dgm:chMax val="0"/>
          <dgm:chPref val="0"/>
        </dgm:presLayoutVars>
      </dgm:prSet>
      <dgm:spPr/>
    </dgm:pt>
    <dgm:pt modelId="{8D8058B0-3C8F-4A45-9898-BBE1BD1EC2CE}" type="pres">
      <dgm:prSet presAssocID="{4EC514DE-B848-4365-920B-B9A1A5433196}" presName="sibTrans" presStyleCnt="0"/>
      <dgm:spPr/>
    </dgm:pt>
    <dgm:pt modelId="{D23A12E2-2B0B-4CD9-8F23-21A4F1DA3DE9}" type="pres">
      <dgm:prSet presAssocID="{E84BB320-F3C4-49CB-BA05-5C03DEEFEBBA}" presName="compNode" presStyleCnt="0"/>
      <dgm:spPr/>
    </dgm:pt>
    <dgm:pt modelId="{55A032A2-7130-423D-8754-79399AF13C74}" type="pres">
      <dgm:prSet presAssocID="{E84BB320-F3C4-49CB-BA05-5C03DEEFEBBA}" presName="bgRect" presStyleLbl="bgShp" presStyleIdx="3" presStyleCnt="5"/>
      <dgm:spPr/>
    </dgm:pt>
    <dgm:pt modelId="{EADE6808-63CA-47D4-8E42-637C6190D6FF}" type="pres">
      <dgm:prSet presAssocID="{E84BB320-F3C4-49CB-BA05-5C03DEEFEBB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Vindmølle"/>
        </a:ext>
      </dgm:extLst>
    </dgm:pt>
    <dgm:pt modelId="{BB30CDF9-0FAE-422E-B4F0-625F2B8288E3}" type="pres">
      <dgm:prSet presAssocID="{E84BB320-F3C4-49CB-BA05-5C03DEEFEBBA}" presName="spaceRect" presStyleCnt="0"/>
      <dgm:spPr/>
    </dgm:pt>
    <dgm:pt modelId="{C4591653-EB78-46CE-B256-57420B18DF7D}" type="pres">
      <dgm:prSet presAssocID="{E84BB320-F3C4-49CB-BA05-5C03DEEFEBBA}" presName="parTx" presStyleLbl="revTx" presStyleIdx="3" presStyleCnt="5">
        <dgm:presLayoutVars>
          <dgm:chMax val="0"/>
          <dgm:chPref val="0"/>
        </dgm:presLayoutVars>
      </dgm:prSet>
      <dgm:spPr/>
    </dgm:pt>
    <dgm:pt modelId="{9DDA62A4-6CBE-463D-AA2D-5E41FC0B6C3A}" type="pres">
      <dgm:prSet presAssocID="{6C1BABBA-2B8C-4FC3-AB02-163B92CA7C80}" presName="sibTrans" presStyleCnt="0"/>
      <dgm:spPr/>
    </dgm:pt>
    <dgm:pt modelId="{9CC02962-D952-433E-8AC2-D92FC098504A}" type="pres">
      <dgm:prSet presAssocID="{12CB168C-7474-4C02-89B7-49903C79773B}" presName="compNode" presStyleCnt="0"/>
      <dgm:spPr/>
    </dgm:pt>
    <dgm:pt modelId="{46343DD9-6154-4500-B287-3F915B4F48C0}" type="pres">
      <dgm:prSet presAssocID="{12CB168C-7474-4C02-89B7-49903C79773B}" presName="bgRect" presStyleLbl="bgShp" presStyleIdx="4" presStyleCnt="5"/>
      <dgm:spPr/>
    </dgm:pt>
    <dgm:pt modelId="{22661D48-77CD-4C37-9A1D-0BC0AAFB80F8}" type="pres">
      <dgm:prSet presAssocID="{12CB168C-7474-4C02-89B7-49903C79773B}"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lomst"/>
        </a:ext>
      </dgm:extLst>
    </dgm:pt>
    <dgm:pt modelId="{4844DCDB-A094-4589-98EB-7429FAB5835D}" type="pres">
      <dgm:prSet presAssocID="{12CB168C-7474-4C02-89B7-49903C79773B}" presName="spaceRect" presStyleCnt="0"/>
      <dgm:spPr/>
    </dgm:pt>
    <dgm:pt modelId="{DD08997B-B62E-4629-81CA-9FC5DD3DD04E}" type="pres">
      <dgm:prSet presAssocID="{12CB168C-7474-4C02-89B7-49903C79773B}" presName="parTx" presStyleLbl="revTx" presStyleIdx="4" presStyleCnt="5">
        <dgm:presLayoutVars>
          <dgm:chMax val="0"/>
          <dgm:chPref val="0"/>
        </dgm:presLayoutVars>
      </dgm:prSet>
      <dgm:spPr/>
    </dgm:pt>
  </dgm:ptLst>
  <dgm:cxnLst>
    <dgm:cxn modelId="{266FD508-3720-4388-9974-94F1B982DAC8}" type="presOf" srcId="{2CFF9F80-8101-4F59-8BB3-75AA883AC4FA}" destId="{CF4FEDEF-3BA4-4FD3-AB1E-198EE2CA8CE8}" srcOrd="0" destOrd="0" presId="urn:microsoft.com/office/officeart/2018/2/layout/IconVerticalSolidList"/>
    <dgm:cxn modelId="{C1CE571E-4218-4E50-866B-1F9EBD73F51B}" srcId="{DCC9D2D2-0F47-4A33-860E-502441F4F258}" destId="{C34262E6-FC5F-4278-BBAE-97EB8CD40DD3}" srcOrd="2" destOrd="0" parTransId="{A0529FAF-4D31-4C39-A38F-457CD705649A}" sibTransId="{4EC514DE-B848-4365-920B-B9A1A5433196}"/>
    <dgm:cxn modelId="{472BD729-C894-4E21-815E-A3AA1874AFE7}" srcId="{DCC9D2D2-0F47-4A33-860E-502441F4F258}" destId="{12CB168C-7474-4C02-89B7-49903C79773B}" srcOrd="4" destOrd="0" parTransId="{C3ED6151-B219-4F52-902D-51DF8D1F4A61}" sibTransId="{9A06200D-5ADF-4FF5-B61F-BDCC456D37E3}"/>
    <dgm:cxn modelId="{1D9D072C-A7EF-44A1-B3B1-094AED0509BF}" type="presOf" srcId="{C34262E6-FC5F-4278-BBAE-97EB8CD40DD3}" destId="{B0985278-D304-4DC2-AEC1-B675F98D9269}" srcOrd="0" destOrd="0" presId="urn:microsoft.com/office/officeart/2018/2/layout/IconVerticalSolidList"/>
    <dgm:cxn modelId="{0D9E882D-E244-4B88-BBFA-58E2F8D26E3A}" type="presOf" srcId="{12CB168C-7474-4C02-89B7-49903C79773B}" destId="{DD08997B-B62E-4629-81CA-9FC5DD3DD04E}" srcOrd="0" destOrd="0" presId="urn:microsoft.com/office/officeart/2018/2/layout/IconVerticalSolidList"/>
    <dgm:cxn modelId="{DEA7307F-B48E-4343-9166-66E11E45BD93}" srcId="{DCC9D2D2-0F47-4A33-860E-502441F4F258}" destId="{53C389E4-8375-42F1-95E4-13FE5C518B86}" srcOrd="1" destOrd="0" parTransId="{A99C1F83-3E71-4A24-8FFD-750A8FA3AF54}" sibTransId="{E04EACB8-E58D-4E3F-B1F5-B15D2E8C6B79}"/>
    <dgm:cxn modelId="{6DFFD89D-8A4C-441E-9FDA-BFDD90193613}" type="presOf" srcId="{DCC9D2D2-0F47-4A33-860E-502441F4F258}" destId="{FD2250EE-94D9-48E3-98C5-1A912143DBE5}" srcOrd="0" destOrd="0" presId="urn:microsoft.com/office/officeart/2018/2/layout/IconVerticalSolidList"/>
    <dgm:cxn modelId="{B1447CB0-C799-4AAD-A69E-18AF25B84B13}" type="presOf" srcId="{E84BB320-F3C4-49CB-BA05-5C03DEEFEBBA}" destId="{C4591653-EB78-46CE-B256-57420B18DF7D}" srcOrd="0" destOrd="0" presId="urn:microsoft.com/office/officeart/2018/2/layout/IconVerticalSolidList"/>
    <dgm:cxn modelId="{06A218B2-25CF-4CCF-B998-EA10F3009B41}" srcId="{DCC9D2D2-0F47-4A33-860E-502441F4F258}" destId="{2CFF9F80-8101-4F59-8BB3-75AA883AC4FA}" srcOrd="0" destOrd="0" parTransId="{B4E11F1D-ADBE-4A8D-9A70-3A01DDE36AC0}" sibTransId="{22528DA8-76A3-4F11-830F-3A295AF3099D}"/>
    <dgm:cxn modelId="{0FEA78F7-320E-4FAC-AC1F-E318CA3B5658}" srcId="{DCC9D2D2-0F47-4A33-860E-502441F4F258}" destId="{E84BB320-F3C4-49CB-BA05-5C03DEEFEBBA}" srcOrd="3" destOrd="0" parTransId="{F90FB6CA-7CFD-4CD0-8B7F-FB14438F82B4}" sibTransId="{6C1BABBA-2B8C-4FC3-AB02-163B92CA7C80}"/>
    <dgm:cxn modelId="{FCA512FC-CFBC-4F59-9B29-C6EEE7FC121B}" type="presOf" srcId="{53C389E4-8375-42F1-95E4-13FE5C518B86}" destId="{471AB9AC-4911-48B1-AF65-A4E46CC92FAA}" srcOrd="0" destOrd="0" presId="urn:microsoft.com/office/officeart/2018/2/layout/IconVerticalSolidList"/>
    <dgm:cxn modelId="{16374741-F7F6-4C07-A990-5C3A4544404E}" type="presParOf" srcId="{FD2250EE-94D9-48E3-98C5-1A912143DBE5}" destId="{C1BBB175-2CFC-4938-91DD-E9BC81623B75}" srcOrd="0" destOrd="0" presId="urn:microsoft.com/office/officeart/2018/2/layout/IconVerticalSolidList"/>
    <dgm:cxn modelId="{4C47B5C0-7E44-449B-8FA8-B17255E638B2}" type="presParOf" srcId="{C1BBB175-2CFC-4938-91DD-E9BC81623B75}" destId="{201D755B-6A29-4BDF-8597-2D172002E3BB}" srcOrd="0" destOrd="0" presId="urn:microsoft.com/office/officeart/2018/2/layout/IconVerticalSolidList"/>
    <dgm:cxn modelId="{9A61CBA6-1969-4ADD-B923-6964B4D245BB}" type="presParOf" srcId="{C1BBB175-2CFC-4938-91DD-E9BC81623B75}" destId="{C30AB0E9-9A06-4D2F-ADCF-2DEEFBD489FA}" srcOrd="1" destOrd="0" presId="urn:microsoft.com/office/officeart/2018/2/layout/IconVerticalSolidList"/>
    <dgm:cxn modelId="{E5A5DE19-6FD2-47D7-8DCF-F319E28A85D8}" type="presParOf" srcId="{C1BBB175-2CFC-4938-91DD-E9BC81623B75}" destId="{C6E3A48B-7F4E-40E2-9123-D4CA632A994A}" srcOrd="2" destOrd="0" presId="urn:microsoft.com/office/officeart/2018/2/layout/IconVerticalSolidList"/>
    <dgm:cxn modelId="{B1EAE8C2-5A18-430C-B1BC-5400DED53306}" type="presParOf" srcId="{C1BBB175-2CFC-4938-91DD-E9BC81623B75}" destId="{CF4FEDEF-3BA4-4FD3-AB1E-198EE2CA8CE8}" srcOrd="3" destOrd="0" presId="urn:microsoft.com/office/officeart/2018/2/layout/IconVerticalSolidList"/>
    <dgm:cxn modelId="{5495E3B2-2263-47F0-A51C-3D6C0C4BC540}" type="presParOf" srcId="{FD2250EE-94D9-48E3-98C5-1A912143DBE5}" destId="{D912C8C9-E47E-44EC-A956-640D147CCBB4}" srcOrd="1" destOrd="0" presId="urn:microsoft.com/office/officeart/2018/2/layout/IconVerticalSolidList"/>
    <dgm:cxn modelId="{256325C9-532D-447E-8183-EF9CDD003827}" type="presParOf" srcId="{FD2250EE-94D9-48E3-98C5-1A912143DBE5}" destId="{DEC8C0AD-A934-495C-BF10-32A472CEE453}" srcOrd="2" destOrd="0" presId="urn:microsoft.com/office/officeart/2018/2/layout/IconVerticalSolidList"/>
    <dgm:cxn modelId="{B6BDC5B4-7F12-4C3F-AF65-83B4A68702EF}" type="presParOf" srcId="{DEC8C0AD-A934-495C-BF10-32A472CEE453}" destId="{42BB85F6-D9AA-4034-871C-BC424C7A8AD8}" srcOrd="0" destOrd="0" presId="urn:microsoft.com/office/officeart/2018/2/layout/IconVerticalSolidList"/>
    <dgm:cxn modelId="{BFC5740F-6C8D-4CAD-82FD-EAF93F14ABC0}" type="presParOf" srcId="{DEC8C0AD-A934-495C-BF10-32A472CEE453}" destId="{76299BBA-0899-48ED-B150-1EE4D3A85AFC}" srcOrd="1" destOrd="0" presId="urn:microsoft.com/office/officeart/2018/2/layout/IconVerticalSolidList"/>
    <dgm:cxn modelId="{8454FC82-751D-4EE3-A582-A287A219D76A}" type="presParOf" srcId="{DEC8C0AD-A934-495C-BF10-32A472CEE453}" destId="{5246B4BC-2DF9-41ED-BC8B-4066BE2AE397}" srcOrd="2" destOrd="0" presId="urn:microsoft.com/office/officeart/2018/2/layout/IconVerticalSolidList"/>
    <dgm:cxn modelId="{1271B68B-F1E4-4BBE-BCF0-17DB97F0C7CE}" type="presParOf" srcId="{DEC8C0AD-A934-495C-BF10-32A472CEE453}" destId="{471AB9AC-4911-48B1-AF65-A4E46CC92FAA}" srcOrd="3" destOrd="0" presId="urn:microsoft.com/office/officeart/2018/2/layout/IconVerticalSolidList"/>
    <dgm:cxn modelId="{535A331C-7E0C-4EED-AEFA-93968886B1CE}" type="presParOf" srcId="{FD2250EE-94D9-48E3-98C5-1A912143DBE5}" destId="{1569F504-824A-43EA-99C5-FAD54C2F0AA9}" srcOrd="3" destOrd="0" presId="urn:microsoft.com/office/officeart/2018/2/layout/IconVerticalSolidList"/>
    <dgm:cxn modelId="{4A46CAAE-9098-4E4F-BEBA-B35B8102B902}" type="presParOf" srcId="{FD2250EE-94D9-48E3-98C5-1A912143DBE5}" destId="{CCE130DD-682C-4E5D-9965-5D4DDB603037}" srcOrd="4" destOrd="0" presId="urn:microsoft.com/office/officeart/2018/2/layout/IconVerticalSolidList"/>
    <dgm:cxn modelId="{E662101A-0F3D-491C-89EF-CB4632080E8E}" type="presParOf" srcId="{CCE130DD-682C-4E5D-9965-5D4DDB603037}" destId="{4534098A-C235-435E-83D1-F5C9B76A723D}" srcOrd="0" destOrd="0" presId="urn:microsoft.com/office/officeart/2018/2/layout/IconVerticalSolidList"/>
    <dgm:cxn modelId="{E6DF648E-922E-44B7-8081-5B6DFE1F2C85}" type="presParOf" srcId="{CCE130DD-682C-4E5D-9965-5D4DDB603037}" destId="{0943D560-83DE-4786-B722-E9440EFDF4CC}" srcOrd="1" destOrd="0" presId="urn:microsoft.com/office/officeart/2018/2/layout/IconVerticalSolidList"/>
    <dgm:cxn modelId="{BB1A54C3-51C1-48CA-9CEE-6E0B6081AF21}" type="presParOf" srcId="{CCE130DD-682C-4E5D-9965-5D4DDB603037}" destId="{BD68BCF6-86A4-43FA-81C2-1082E119C5D8}" srcOrd="2" destOrd="0" presId="urn:microsoft.com/office/officeart/2018/2/layout/IconVerticalSolidList"/>
    <dgm:cxn modelId="{E9B93F98-8AF3-45FC-B8FD-600454F224EA}" type="presParOf" srcId="{CCE130DD-682C-4E5D-9965-5D4DDB603037}" destId="{B0985278-D304-4DC2-AEC1-B675F98D9269}" srcOrd="3" destOrd="0" presId="urn:microsoft.com/office/officeart/2018/2/layout/IconVerticalSolidList"/>
    <dgm:cxn modelId="{91E6EFB7-1BC1-46F5-B674-3A7E100DA329}" type="presParOf" srcId="{FD2250EE-94D9-48E3-98C5-1A912143DBE5}" destId="{8D8058B0-3C8F-4A45-9898-BBE1BD1EC2CE}" srcOrd="5" destOrd="0" presId="urn:microsoft.com/office/officeart/2018/2/layout/IconVerticalSolidList"/>
    <dgm:cxn modelId="{AAE71650-CFCD-4A22-BB24-FA1C289463AB}" type="presParOf" srcId="{FD2250EE-94D9-48E3-98C5-1A912143DBE5}" destId="{D23A12E2-2B0B-4CD9-8F23-21A4F1DA3DE9}" srcOrd="6" destOrd="0" presId="urn:microsoft.com/office/officeart/2018/2/layout/IconVerticalSolidList"/>
    <dgm:cxn modelId="{2106929B-282A-4987-807C-344267EDDFEB}" type="presParOf" srcId="{D23A12E2-2B0B-4CD9-8F23-21A4F1DA3DE9}" destId="{55A032A2-7130-423D-8754-79399AF13C74}" srcOrd="0" destOrd="0" presId="urn:microsoft.com/office/officeart/2018/2/layout/IconVerticalSolidList"/>
    <dgm:cxn modelId="{57CC60F4-DE28-42F8-8D26-AB3EC7B46736}" type="presParOf" srcId="{D23A12E2-2B0B-4CD9-8F23-21A4F1DA3DE9}" destId="{EADE6808-63CA-47D4-8E42-637C6190D6FF}" srcOrd="1" destOrd="0" presId="urn:microsoft.com/office/officeart/2018/2/layout/IconVerticalSolidList"/>
    <dgm:cxn modelId="{AAC8D556-EBD7-4AA2-AF82-12F7FD3AE28B}" type="presParOf" srcId="{D23A12E2-2B0B-4CD9-8F23-21A4F1DA3DE9}" destId="{BB30CDF9-0FAE-422E-B4F0-625F2B8288E3}" srcOrd="2" destOrd="0" presId="urn:microsoft.com/office/officeart/2018/2/layout/IconVerticalSolidList"/>
    <dgm:cxn modelId="{AADD0738-8D80-4853-8772-0F35E7A29B09}" type="presParOf" srcId="{D23A12E2-2B0B-4CD9-8F23-21A4F1DA3DE9}" destId="{C4591653-EB78-46CE-B256-57420B18DF7D}" srcOrd="3" destOrd="0" presId="urn:microsoft.com/office/officeart/2018/2/layout/IconVerticalSolidList"/>
    <dgm:cxn modelId="{56E0EA8D-7542-440B-95E7-ECCB27E20E44}" type="presParOf" srcId="{FD2250EE-94D9-48E3-98C5-1A912143DBE5}" destId="{9DDA62A4-6CBE-463D-AA2D-5E41FC0B6C3A}" srcOrd="7" destOrd="0" presId="urn:microsoft.com/office/officeart/2018/2/layout/IconVerticalSolidList"/>
    <dgm:cxn modelId="{44C28033-8F5F-4C65-8E42-8696CE069BD8}" type="presParOf" srcId="{FD2250EE-94D9-48E3-98C5-1A912143DBE5}" destId="{9CC02962-D952-433E-8AC2-D92FC098504A}" srcOrd="8" destOrd="0" presId="urn:microsoft.com/office/officeart/2018/2/layout/IconVerticalSolidList"/>
    <dgm:cxn modelId="{119C9A1F-ED59-4F8E-ABCF-7CD028B11604}" type="presParOf" srcId="{9CC02962-D952-433E-8AC2-D92FC098504A}" destId="{46343DD9-6154-4500-B287-3F915B4F48C0}" srcOrd="0" destOrd="0" presId="urn:microsoft.com/office/officeart/2018/2/layout/IconVerticalSolidList"/>
    <dgm:cxn modelId="{7B377E4C-9647-4D4F-BAB4-8D97805548C1}" type="presParOf" srcId="{9CC02962-D952-433E-8AC2-D92FC098504A}" destId="{22661D48-77CD-4C37-9A1D-0BC0AAFB80F8}" srcOrd="1" destOrd="0" presId="urn:microsoft.com/office/officeart/2018/2/layout/IconVerticalSolidList"/>
    <dgm:cxn modelId="{488543E9-25C0-4314-BBB6-CDE6B8FC2594}" type="presParOf" srcId="{9CC02962-D952-433E-8AC2-D92FC098504A}" destId="{4844DCDB-A094-4589-98EB-7429FAB5835D}" srcOrd="2" destOrd="0" presId="urn:microsoft.com/office/officeart/2018/2/layout/IconVerticalSolidList"/>
    <dgm:cxn modelId="{2B8B886B-0955-4A19-8A42-754CE84E51C5}" type="presParOf" srcId="{9CC02962-D952-433E-8AC2-D92FC098504A}" destId="{DD08997B-B62E-4629-81CA-9FC5DD3DD04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79C328-1983-4F39-8A44-B05CC7A36D1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D054A548-15BA-4B9A-A3E7-1DBEF397C650}">
      <dgm:prSet/>
      <dgm:spPr/>
      <dgm:t>
        <a:bodyPr/>
        <a:lstStyle/>
        <a:p>
          <a:r>
            <a:rPr lang="da-DK" b="0" i="0"/>
            <a:t>Ved at opsamle elektronerne på solcellens forsidekontakter kan de ledes gennem en ledning, tilbage til bagsiden og atter tilføres energi fra sollyset. </a:t>
          </a:r>
          <a:endParaRPr lang="en-US"/>
        </a:p>
      </dgm:t>
    </dgm:pt>
    <dgm:pt modelId="{88AD87EC-81A0-4858-8351-F53972C21CA0}" type="parTrans" cxnId="{76847820-71AF-46C2-AD20-AB72F9724BE1}">
      <dgm:prSet/>
      <dgm:spPr/>
      <dgm:t>
        <a:bodyPr/>
        <a:lstStyle/>
        <a:p>
          <a:endParaRPr lang="en-US"/>
        </a:p>
      </dgm:t>
    </dgm:pt>
    <dgm:pt modelId="{BE5B23F7-4A3C-4ABF-B7A6-742AFED08136}" type="sibTrans" cxnId="{76847820-71AF-46C2-AD20-AB72F9724BE1}">
      <dgm:prSet/>
      <dgm:spPr/>
      <dgm:t>
        <a:bodyPr/>
        <a:lstStyle/>
        <a:p>
          <a:endParaRPr lang="en-US"/>
        </a:p>
      </dgm:t>
    </dgm:pt>
    <dgm:pt modelId="{E28F263B-992A-4AF5-B728-8DBF92C3E149}">
      <dgm:prSet/>
      <dgm:spPr/>
      <dgm:t>
        <a:bodyPr/>
        <a:lstStyle/>
        <a:p>
          <a:r>
            <a:rPr lang="da-DK" b="0" i="0" dirty="0"/>
            <a:t>Der findes to hovedtyper af solceller, nemlig krystallinske og tyndfilm. Der eksisterer en lang række varianter af disse på markedet og endnu flere under udvikling.</a:t>
          </a:r>
          <a:endParaRPr lang="en-US" dirty="0"/>
        </a:p>
      </dgm:t>
    </dgm:pt>
    <dgm:pt modelId="{F0F62599-6EE1-4B9B-B54B-87734043545C}" type="parTrans" cxnId="{434D9707-5168-49D0-8EDE-8D2557395BB5}">
      <dgm:prSet/>
      <dgm:spPr/>
      <dgm:t>
        <a:bodyPr/>
        <a:lstStyle/>
        <a:p>
          <a:endParaRPr lang="en-US"/>
        </a:p>
      </dgm:t>
    </dgm:pt>
    <dgm:pt modelId="{BFE53B32-D800-4C06-84A2-FEEAED84B356}" type="sibTrans" cxnId="{434D9707-5168-49D0-8EDE-8D2557395BB5}">
      <dgm:prSet/>
      <dgm:spPr/>
      <dgm:t>
        <a:bodyPr/>
        <a:lstStyle/>
        <a:p>
          <a:endParaRPr lang="en-US"/>
        </a:p>
      </dgm:t>
    </dgm:pt>
    <dgm:pt modelId="{6CF4030A-2BE6-4251-8F0C-B2941860F5E7}" type="pres">
      <dgm:prSet presAssocID="{0579C328-1983-4F39-8A44-B05CC7A36D1E}" presName="root" presStyleCnt="0">
        <dgm:presLayoutVars>
          <dgm:dir/>
          <dgm:resizeHandles val="exact"/>
        </dgm:presLayoutVars>
      </dgm:prSet>
      <dgm:spPr/>
    </dgm:pt>
    <dgm:pt modelId="{19C29698-4221-42DC-8E74-24D52DD13B52}" type="pres">
      <dgm:prSet presAssocID="{D054A548-15BA-4B9A-A3E7-1DBEF397C650}" presName="compNode" presStyleCnt="0"/>
      <dgm:spPr/>
    </dgm:pt>
    <dgm:pt modelId="{12E5AA3D-F7FE-4C40-BAE3-F71358292F59}" type="pres">
      <dgm:prSet presAssocID="{D054A548-15BA-4B9A-A3E7-1DBEF397C650}" presName="bgRect" presStyleLbl="bgShp" presStyleIdx="0" presStyleCnt="2"/>
      <dgm:spPr/>
    </dgm:pt>
    <dgm:pt modelId="{B02E8541-C1AF-4CCC-909E-7ACEE1828BA7}" type="pres">
      <dgm:prSet presAssocID="{D054A548-15BA-4B9A-A3E7-1DBEF397C650}"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Elektriker"/>
        </a:ext>
      </dgm:extLst>
    </dgm:pt>
    <dgm:pt modelId="{233A5BDE-CED0-469E-A63E-31D4AC31903F}" type="pres">
      <dgm:prSet presAssocID="{D054A548-15BA-4B9A-A3E7-1DBEF397C650}" presName="spaceRect" presStyleCnt="0"/>
      <dgm:spPr/>
    </dgm:pt>
    <dgm:pt modelId="{D343404B-A902-42EF-A6CE-915777080DF2}" type="pres">
      <dgm:prSet presAssocID="{D054A548-15BA-4B9A-A3E7-1DBEF397C650}" presName="parTx" presStyleLbl="revTx" presStyleIdx="0" presStyleCnt="2">
        <dgm:presLayoutVars>
          <dgm:chMax val="0"/>
          <dgm:chPref val="0"/>
        </dgm:presLayoutVars>
      </dgm:prSet>
      <dgm:spPr/>
    </dgm:pt>
    <dgm:pt modelId="{B429ED14-5935-400E-94E9-79702A7CD065}" type="pres">
      <dgm:prSet presAssocID="{BE5B23F7-4A3C-4ABF-B7A6-742AFED08136}" presName="sibTrans" presStyleCnt="0"/>
      <dgm:spPr/>
    </dgm:pt>
    <dgm:pt modelId="{6FDAC3E8-BD8A-4AFF-AC71-E01FCCBAA402}" type="pres">
      <dgm:prSet presAssocID="{E28F263B-992A-4AF5-B728-8DBF92C3E149}" presName="compNode" presStyleCnt="0"/>
      <dgm:spPr/>
    </dgm:pt>
    <dgm:pt modelId="{DCBF8374-3C63-4205-B9CA-FDA1DEA647BE}" type="pres">
      <dgm:prSet presAssocID="{E28F263B-992A-4AF5-B728-8DBF92C3E149}" presName="bgRect" presStyleLbl="bgShp" presStyleIdx="1" presStyleCnt="2"/>
      <dgm:spPr/>
    </dgm:pt>
    <dgm:pt modelId="{73D7D5F3-5A6B-4A1C-9AC2-8C26C81A76CE}" type="pres">
      <dgm:prSet presAssocID="{E28F263B-992A-4AF5-B728-8DBF92C3E14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lar system"/>
        </a:ext>
      </dgm:extLst>
    </dgm:pt>
    <dgm:pt modelId="{9240185A-4F3A-4E0F-8310-6617EBDDFEF0}" type="pres">
      <dgm:prSet presAssocID="{E28F263B-992A-4AF5-B728-8DBF92C3E149}" presName="spaceRect" presStyleCnt="0"/>
      <dgm:spPr/>
    </dgm:pt>
    <dgm:pt modelId="{27B91855-7F31-4329-9F98-74A7924308B2}" type="pres">
      <dgm:prSet presAssocID="{E28F263B-992A-4AF5-B728-8DBF92C3E149}" presName="parTx" presStyleLbl="revTx" presStyleIdx="1" presStyleCnt="2">
        <dgm:presLayoutVars>
          <dgm:chMax val="0"/>
          <dgm:chPref val="0"/>
        </dgm:presLayoutVars>
      </dgm:prSet>
      <dgm:spPr/>
    </dgm:pt>
  </dgm:ptLst>
  <dgm:cxnLst>
    <dgm:cxn modelId="{434D9707-5168-49D0-8EDE-8D2557395BB5}" srcId="{0579C328-1983-4F39-8A44-B05CC7A36D1E}" destId="{E28F263B-992A-4AF5-B728-8DBF92C3E149}" srcOrd="1" destOrd="0" parTransId="{F0F62599-6EE1-4B9B-B54B-87734043545C}" sibTransId="{BFE53B32-D800-4C06-84A2-FEEAED84B356}"/>
    <dgm:cxn modelId="{76847820-71AF-46C2-AD20-AB72F9724BE1}" srcId="{0579C328-1983-4F39-8A44-B05CC7A36D1E}" destId="{D054A548-15BA-4B9A-A3E7-1DBEF397C650}" srcOrd="0" destOrd="0" parTransId="{88AD87EC-81A0-4858-8351-F53972C21CA0}" sibTransId="{BE5B23F7-4A3C-4ABF-B7A6-742AFED08136}"/>
    <dgm:cxn modelId="{62E47B5F-B91F-4828-A8CD-1FAD5A99C4C2}" type="presOf" srcId="{E28F263B-992A-4AF5-B728-8DBF92C3E149}" destId="{27B91855-7F31-4329-9F98-74A7924308B2}" srcOrd="0" destOrd="0" presId="urn:microsoft.com/office/officeart/2018/2/layout/IconVerticalSolidList"/>
    <dgm:cxn modelId="{7C1C8592-6EB5-4875-A36A-67CA20C9F6AD}" type="presOf" srcId="{D054A548-15BA-4B9A-A3E7-1DBEF397C650}" destId="{D343404B-A902-42EF-A6CE-915777080DF2}" srcOrd="0" destOrd="0" presId="urn:microsoft.com/office/officeart/2018/2/layout/IconVerticalSolidList"/>
    <dgm:cxn modelId="{276840B9-EA8C-4496-B23F-16EC49A1F478}" type="presOf" srcId="{0579C328-1983-4F39-8A44-B05CC7A36D1E}" destId="{6CF4030A-2BE6-4251-8F0C-B2941860F5E7}" srcOrd="0" destOrd="0" presId="urn:microsoft.com/office/officeart/2018/2/layout/IconVerticalSolidList"/>
    <dgm:cxn modelId="{5F156513-62B5-4C25-87B0-6F83909A0921}" type="presParOf" srcId="{6CF4030A-2BE6-4251-8F0C-B2941860F5E7}" destId="{19C29698-4221-42DC-8E74-24D52DD13B52}" srcOrd="0" destOrd="0" presId="urn:microsoft.com/office/officeart/2018/2/layout/IconVerticalSolidList"/>
    <dgm:cxn modelId="{AEC44D45-5A1C-4406-8099-810DD4708120}" type="presParOf" srcId="{19C29698-4221-42DC-8E74-24D52DD13B52}" destId="{12E5AA3D-F7FE-4C40-BAE3-F71358292F59}" srcOrd="0" destOrd="0" presId="urn:microsoft.com/office/officeart/2018/2/layout/IconVerticalSolidList"/>
    <dgm:cxn modelId="{A6278426-C423-43C8-BC5E-9F64AD11E7BA}" type="presParOf" srcId="{19C29698-4221-42DC-8E74-24D52DD13B52}" destId="{B02E8541-C1AF-4CCC-909E-7ACEE1828BA7}" srcOrd="1" destOrd="0" presId="urn:microsoft.com/office/officeart/2018/2/layout/IconVerticalSolidList"/>
    <dgm:cxn modelId="{3306993E-B312-4B78-9A1A-B2D0823727EF}" type="presParOf" srcId="{19C29698-4221-42DC-8E74-24D52DD13B52}" destId="{233A5BDE-CED0-469E-A63E-31D4AC31903F}" srcOrd="2" destOrd="0" presId="urn:microsoft.com/office/officeart/2018/2/layout/IconVerticalSolidList"/>
    <dgm:cxn modelId="{E737DEEA-B1B5-45ED-B7D7-72F6E19A3262}" type="presParOf" srcId="{19C29698-4221-42DC-8E74-24D52DD13B52}" destId="{D343404B-A902-42EF-A6CE-915777080DF2}" srcOrd="3" destOrd="0" presId="urn:microsoft.com/office/officeart/2018/2/layout/IconVerticalSolidList"/>
    <dgm:cxn modelId="{FEEAF3D7-8AFE-4DA0-9103-387B9CDAB31D}" type="presParOf" srcId="{6CF4030A-2BE6-4251-8F0C-B2941860F5E7}" destId="{B429ED14-5935-400E-94E9-79702A7CD065}" srcOrd="1" destOrd="0" presId="urn:microsoft.com/office/officeart/2018/2/layout/IconVerticalSolidList"/>
    <dgm:cxn modelId="{BE615174-95B7-44D1-8683-D0FB38E7EE98}" type="presParOf" srcId="{6CF4030A-2BE6-4251-8F0C-B2941860F5E7}" destId="{6FDAC3E8-BD8A-4AFF-AC71-E01FCCBAA402}" srcOrd="2" destOrd="0" presId="urn:microsoft.com/office/officeart/2018/2/layout/IconVerticalSolidList"/>
    <dgm:cxn modelId="{1F3E7B33-6760-4E7C-9FDF-014F7DB3B2BF}" type="presParOf" srcId="{6FDAC3E8-BD8A-4AFF-AC71-E01FCCBAA402}" destId="{DCBF8374-3C63-4205-B9CA-FDA1DEA647BE}" srcOrd="0" destOrd="0" presId="urn:microsoft.com/office/officeart/2018/2/layout/IconVerticalSolidList"/>
    <dgm:cxn modelId="{E2436690-23D5-438D-A9E5-09706DAF5CB8}" type="presParOf" srcId="{6FDAC3E8-BD8A-4AFF-AC71-E01FCCBAA402}" destId="{73D7D5F3-5A6B-4A1C-9AC2-8C26C81A76CE}" srcOrd="1" destOrd="0" presId="urn:microsoft.com/office/officeart/2018/2/layout/IconVerticalSolidList"/>
    <dgm:cxn modelId="{51D70919-C436-439E-B7F2-DB5A08934432}" type="presParOf" srcId="{6FDAC3E8-BD8A-4AFF-AC71-E01FCCBAA402}" destId="{9240185A-4F3A-4E0F-8310-6617EBDDFEF0}" srcOrd="2" destOrd="0" presId="urn:microsoft.com/office/officeart/2018/2/layout/IconVerticalSolidList"/>
    <dgm:cxn modelId="{6B215708-6594-447E-8C6C-A7707F5E657A}" type="presParOf" srcId="{6FDAC3E8-BD8A-4AFF-AC71-E01FCCBAA402}" destId="{27B91855-7F31-4329-9F98-74A7924308B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7A07D07-A391-4873-BD52-7AFECE51187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9A0C9A77-4E28-499F-A914-4211A5C185EA}">
      <dgm:prSet/>
      <dgm:spPr>
        <a:solidFill>
          <a:srgbClr val="CBD9D4"/>
        </a:solidFill>
      </dgm:spPr>
      <dgm:t>
        <a:bodyPr/>
        <a:lstStyle/>
        <a:p>
          <a:r>
            <a:rPr lang="da-DK" b="0" i="0" dirty="0">
              <a:solidFill>
                <a:schemeClr val="tx1"/>
              </a:solidFill>
            </a:rPr>
            <a:t>Hvad har betydning for ydeevnen:</a:t>
          </a:r>
          <a:endParaRPr lang="da-DK" dirty="0">
            <a:solidFill>
              <a:schemeClr val="tx1"/>
            </a:solidFill>
          </a:endParaRPr>
        </a:p>
      </dgm:t>
    </dgm:pt>
    <dgm:pt modelId="{487EA179-24BC-4E6E-887D-CE58476F72A7}" type="parTrans" cxnId="{7905B09B-7982-4080-B488-4145E43FECDC}">
      <dgm:prSet/>
      <dgm:spPr/>
      <dgm:t>
        <a:bodyPr/>
        <a:lstStyle/>
        <a:p>
          <a:endParaRPr lang="da-DK"/>
        </a:p>
      </dgm:t>
    </dgm:pt>
    <dgm:pt modelId="{AF6B130C-0815-49D0-B3CF-FF8C88203EB3}" type="sibTrans" cxnId="{7905B09B-7982-4080-B488-4145E43FECDC}">
      <dgm:prSet/>
      <dgm:spPr/>
      <dgm:t>
        <a:bodyPr/>
        <a:lstStyle/>
        <a:p>
          <a:endParaRPr lang="da-DK"/>
        </a:p>
      </dgm:t>
    </dgm:pt>
    <dgm:pt modelId="{D27EDD40-A563-4F8F-B736-3FFB431DF4F1}">
      <dgm:prSet/>
      <dgm:spPr>
        <a:solidFill>
          <a:srgbClr val="CBD9D4"/>
        </a:solidFill>
      </dgm:spPr>
      <dgm:t>
        <a:bodyPr/>
        <a:lstStyle/>
        <a:p>
          <a:r>
            <a:rPr lang="da-DK" b="0" i="0" dirty="0">
              <a:solidFill>
                <a:schemeClr val="tx1"/>
              </a:solidFill>
            </a:rPr>
            <a:t>Hældning (optimal: 38 grader i Danmark)</a:t>
          </a:r>
          <a:endParaRPr lang="da-DK" dirty="0">
            <a:solidFill>
              <a:schemeClr val="tx1"/>
            </a:solidFill>
          </a:endParaRPr>
        </a:p>
      </dgm:t>
    </dgm:pt>
    <dgm:pt modelId="{52FD9373-5842-4433-B3ED-13DACF0CE0C3}" type="parTrans" cxnId="{CCCB4BC1-790D-465F-B192-034E48EF57BB}">
      <dgm:prSet/>
      <dgm:spPr/>
      <dgm:t>
        <a:bodyPr/>
        <a:lstStyle/>
        <a:p>
          <a:endParaRPr lang="da-DK"/>
        </a:p>
      </dgm:t>
    </dgm:pt>
    <dgm:pt modelId="{886EF455-3887-4B8D-AEC5-75A60B18A29C}" type="sibTrans" cxnId="{CCCB4BC1-790D-465F-B192-034E48EF57BB}">
      <dgm:prSet/>
      <dgm:spPr/>
      <dgm:t>
        <a:bodyPr/>
        <a:lstStyle/>
        <a:p>
          <a:endParaRPr lang="da-DK"/>
        </a:p>
      </dgm:t>
    </dgm:pt>
    <dgm:pt modelId="{AC1768FA-24B0-4D46-B2FA-44C078488DA5}">
      <dgm:prSet/>
      <dgm:spPr>
        <a:solidFill>
          <a:srgbClr val="CBD9D4"/>
        </a:solidFill>
      </dgm:spPr>
      <dgm:t>
        <a:bodyPr/>
        <a:lstStyle/>
        <a:p>
          <a:r>
            <a:rPr lang="da-DK" dirty="0">
              <a:solidFill>
                <a:schemeClr val="tx1"/>
              </a:solidFill>
            </a:rPr>
            <a:t>R</a:t>
          </a:r>
          <a:r>
            <a:rPr lang="da-DK" b="0" i="0" dirty="0">
              <a:solidFill>
                <a:schemeClr val="tx1"/>
              </a:solidFill>
            </a:rPr>
            <a:t>etning i forhold til syd (optimal: stik syd)</a:t>
          </a:r>
          <a:endParaRPr lang="da-DK" dirty="0">
            <a:solidFill>
              <a:schemeClr val="tx1"/>
            </a:solidFill>
          </a:endParaRPr>
        </a:p>
      </dgm:t>
    </dgm:pt>
    <dgm:pt modelId="{0ECCF920-D725-4E76-A07D-FFDADBD1E16D}" type="parTrans" cxnId="{EB25554A-7C22-4686-B9C8-2674952067D3}">
      <dgm:prSet/>
      <dgm:spPr/>
      <dgm:t>
        <a:bodyPr/>
        <a:lstStyle/>
        <a:p>
          <a:endParaRPr lang="da-DK"/>
        </a:p>
      </dgm:t>
    </dgm:pt>
    <dgm:pt modelId="{4DFD8B16-9FC4-413B-B360-4689DE3988ED}" type="sibTrans" cxnId="{EB25554A-7C22-4686-B9C8-2674952067D3}">
      <dgm:prSet/>
      <dgm:spPr/>
      <dgm:t>
        <a:bodyPr/>
        <a:lstStyle/>
        <a:p>
          <a:endParaRPr lang="da-DK"/>
        </a:p>
      </dgm:t>
    </dgm:pt>
    <dgm:pt modelId="{872DDE4D-07FD-4623-8A24-C91D372717A2}">
      <dgm:prSet/>
      <dgm:spPr>
        <a:solidFill>
          <a:srgbClr val="CBD9D4"/>
        </a:solidFill>
      </dgm:spPr>
      <dgm:t>
        <a:bodyPr/>
        <a:lstStyle/>
        <a:p>
          <a:r>
            <a:rPr lang="da-DK" b="0" i="0" dirty="0">
              <a:solidFill>
                <a:schemeClr val="tx1"/>
              </a:solidFill>
            </a:rPr>
            <a:t>Skygge på anlægget (bør ikke forekomme)</a:t>
          </a:r>
          <a:endParaRPr lang="da-DK" dirty="0">
            <a:solidFill>
              <a:schemeClr val="tx1"/>
            </a:solidFill>
          </a:endParaRPr>
        </a:p>
      </dgm:t>
    </dgm:pt>
    <dgm:pt modelId="{6F7473A2-1D02-4332-B1AB-6F4C7C101B6B}" type="parTrans" cxnId="{807C31AB-9F54-4411-B825-3C975C50929F}">
      <dgm:prSet/>
      <dgm:spPr/>
      <dgm:t>
        <a:bodyPr/>
        <a:lstStyle/>
        <a:p>
          <a:endParaRPr lang="da-DK"/>
        </a:p>
      </dgm:t>
    </dgm:pt>
    <dgm:pt modelId="{D99639D7-317F-4F4E-BC92-AA2364A9C9E6}" type="sibTrans" cxnId="{807C31AB-9F54-4411-B825-3C975C50929F}">
      <dgm:prSet/>
      <dgm:spPr/>
      <dgm:t>
        <a:bodyPr/>
        <a:lstStyle/>
        <a:p>
          <a:endParaRPr lang="da-DK"/>
        </a:p>
      </dgm:t>
    </dgm:pt>
    <dgm:pt modelId="{EAAC6477-2D02-4441-9E79-C1C0ED5C07D0}">
      <dgm:prSet/>
      <dgm:spPr>
        <a:solidFill>
          <a:srgbClr val="CBD9D4"/>
        </a:solidFill>
      </dgm:spPr>
      <dgm:t>
        <a:bodyPr/>
        <a:lstStyle/>
        <a:p>
          <a:r>
            <a:rPr lang="da-DK" b="0" i="0" dirty="0">
              <a:solidFill>
                <a:schemeClr val="tx1"/>
              </a:solidFill>
            </a:rPr>
            <a:t>Placering på jordkloden og antal solskinstime</a:t>
          </a:r>
          <a:endParaRPr lang="da-DK" dirty="0">
            <a:solidFill>
              <a:schemeClr val="tx1"/>
            </a:solidFill>
          </a:endParaRPr>
        </a:p>
      </dgm:t>
    </dgm:pt>
    <dgm:pt modelId="{6D33E5D0-DB51-4AB3-A364-B44EAEB5B3E2}" type="parTrans" cxnId="{8063A11B-3DF0-43B0-BC0C-BF979C61D790}">
      <dgm:prSet/>
      <dgm:spPr/>
      <dgm:t>
        <a:bodyPr/>
        <a:lstStyle/>
        <a:p>
          <a:endParaRPr lang="da-DK"/>
        </a:p>
      </dgm:t>
    </dgm:pt>
    <dgm:pt modelId="{4CE11615-986D-49F5-8B34-A87DF833FA51}" type="sibTrans" cxnId="{8063A11B-3DF0-43B0-BC0C-BF979C61D790}">
      <dgm:prSet/>
      <dgm:spPr/>
      <dgm:t>
        <a:bodyPr/>
        <a:lstStyle/>
        <a:p>
          <a:endParaRPr lang="da-DK"/>
        </a:p>
      </dgm:t>
    </dgm:pt>
    <dgm:pt modelId="{9376D856-5AD7-49BC-8912-45F9B9D581E7}" type="pres">
      <dgm:prSet presAssocID="{C7A07D07-A391-4873-BD52-7AFECE51187B}" presName="linear" presStyleCnt="0">
        <dgm:presLayoutVars>
          <dgm:animLvl val="lvl"/>
          <dgm:resizeHandles val="exact"/>
        </dgm:presLayoutVars>
      </dgm:prSet>
      <dgm:spPr/>
    </dgm:pt>
    <dgm:pt modelId="{DF09C3B2-F313-4E43-8DF2-905CA54C02F2}" type="pres">
      <dgm:prSet presAssocID="{9A0C9A77-4E28-499F-A914-4211A5C185EA}" presName="parentText" presStyleLbl="node1" presStyleIdx="0" presStyleCnt="5">
        <dgm:presLayoutVars>
          <dgm:chMax val="0"/>
          <dgm:bulletEnabled val="1"/>
        </dgm:presLayoutVars>
      </dgm:prSet>
      <dgm:spPr/>
    </dgm:pt>
    <dgm:pt modelId="{6FC15711-3B06-43DD-8765-8EDCCE3DE931}" type="pres">
      <dgm:prSet presAssocID="{AF6B130C-0815-49D0-B3CF-FF8C88203EB3}" presName="spacer" presStyleCnt="0"/>
      <dgm:spPr/>
    </dgm:pt>
    <dgm:pt modelId="{C42A7D12-A7A2-4960-9CFB-8D5ABDCFC96F}" type="pres">
      <dgm:prSet presAssocID="{D27EDD40-A563-4F8F-B736-3FFB431DF4F1}" presName="parentText" presStyleLbl="node1" presStyleIdx="1" presStyleCnt="5">
        <dgm:presLayoutVars>
          <dgm:chMax val="0"/>
          <dgm:bulletEnabled val="1"/>
        </dgm:presLayoutVars>
      </dgm:prSet>
      <dgm:spPr/>
    </dgm:pt>
    <dgm:pt modelId="{24C50CD5-34B6-4C58-A073-6494C9B79E40}" type="pres">
      <dgm:prSet presAssocID="{886EF455-3887-4B8D-AEC5-75A60B18A29C}" presName="spacer" presStyleCnt="0"/>
      <dgm:spPr/>
    </dgm:pt>
    <dgm:pt modelId="{329BA6D2-454F-462B-A041-BCF174A5B0EF}" type="pres">
      <dgm:prSet presAssocID="{AC1768FA-24B0-4D46-B2FA-44C078488DA5}" presName="parentText" presStyleLbl="node1" presStyleIdx="2" presStyleCnt="5">
        <dgm:presLayoutVars>
          <dgm:chMax val="0"/>
          <dgm:bulletEnabled val="1"/>
        </dgm:presLayoutVars>
      </dgm:prSet>
      <dgm:spPr/>
    </dgm:pt>
    <dgm:pt modelId="{2D873589-3D70-4F97-B878-F7B9500142D4}" type="pres">
      <dgm:prSet presAssocID="{4DFD8B16-9FC4-413B-B360-4689DE3988ED}" presName="spacer" presStyleCnt="0"/>
      <dgm:spPr/>
    </dgm:pt>
    <dgm:pt modelId="{C5CC411C-47F9-404E-AAAA-4E1323B1841E}" type="pres">
      <dgm:prSet presAssocID="{872DDE4D-07FD-4623-8A24-C91D372717A2}" presName="parentText" presStyleLbl="node1" presStyleIdx="3" presStyleCnt="5">
        <dgm:presLayoutVars>
          <dgm:chMax val="0"/>
          <dgm:bulletEnabled val="1"/>
        </dgm:presLayoutVars>
      </dgm:prSet>
      <dgm:spPr/>
    </dgm:pt>
    <dgm:pt modelId="{9DD41FC6-9C20-4CEE-8D4F-04E8E193401E}" type="pres">
      <dgm:prSet presAssocID="{D99639D7-317F-4F4E-BC92-AA2364A9C9E6}" presName="spacer" presStyleCnt="0"/>
      <dgm:spPr/>
    </dgm:pt>
    <dgm:pt modelId="{91F00024-BA0E-4CD3-8EF9-00B209D07577}" type="pres">
      <dgm:prSet presAssocID="{EAAC6477-2D02-4441-9E79-C1C0ED5C07D0}" presName="parentText" presStyleLbl="node1" presStyleIdx="4" presStyleCnt="5">
        <dgm:presLayoutVars>
          <dgm:chMax val="0"/>
          <dgm:bulletEnabled val="1"/>
        </dgm:presLayoutVars>
      </dgm:prSet>
      <dgm:spPr/>
    </dgm:pt>
  </dgm:ptLst>
  <dgm:cxnLst>
    <dgm:cxn modelId="{6172E908-15AE-4199-9ACE-B9892D508227}" type="presOf" srcId="{9A0C9A77-4E28-499F-A914-4211A5C185EA}" destId="{DF09C3B2-F313-4E43-8DF2-905CA54C02F2}" srcOrd="0" destOrd="0" presId="urn:microsoft.com/office/officeart/2005/8/layout/vList2"/>
    <dgm:cxn modelId="{8063A11B-3DF0-43B0-BC0C-BF979C61D790}" srcId="{C7A07D07-A391-4873-BD52-7AFECE51187B}" destId="{EAAC6477-2D02-4441-9E79-C1C0ED5C07D0}" srcOrd="4" destOrd="0" parTransId="{6D33E5D0-DB51-4AB3-A364-B44EAEB5B3E2}" sibTransId="{4CE11615-986D-49F5-8B34-A87DF833FA51}"/>
    <dgm:cxn modelId="{F6A97661-B892-4DF6-875A-99F3656F5F59}" type="presOf" srcId="{872DDE4D-07FD-4623-8A24-C91D372717A2}" destId="{C5CC411C-47F9-404E-AAAA-4E1323B1841E}" srcOrd="0" destOrd="0" presId="urn:microsoft.com/office/officeart/2005/8/layout/vList2"/>
    <dgm:cxn modelId="{EB25554A-7C22-4686-B9C8-2674952067D3}" srcId="{C7A07D07-A391-4873-BD52-7AFECE51187B}" destId="{AC1768FA-24B0-4D46-B2FA-44C078488DA5}" srcOrd="2" destOrd="0" parTransId="{0ECCF920-D725-4E76-A07D-FFDADBD1E16D}" sibTransId="{4DFD8B16-9FC4-413B-B360-4689DE3988ED}"/>
    <dgm:cxn modelId="{8CC0066F-7A83-4CBE-8BCB-742B799888EC}" type="presOf" srcId="{D27EDD40-A563-4F8F-B736-3FFB431DF4F1}" destId="{C42A7D12-A7A2-4960-9CFB-8D5ABDCFC96F}" srcOrd="0" destOrd="0" presId="urn:microsoft.com/office/officeart/2005/8/layout/vList2"/>
    <dgm:cxn modelId="{D97A754F-8F7B-4FEF-A4BD-59E7C6028798}" type="presOf" srcId="{AC1768FA-24B0-4D46-B2FA-44C078488DA5}" destId="{329BA6D2-454F-462B-A041-BCF174A5B0EF}" srcOrd="0" destOrd="0" presId="urn:microsoft.com/office/officeart/2005/8/layout/vList2"/>
    <dgm:cxn modelId="{7905B09B-7982-4080-B488-4145E43FECDC}" srcId="{C7A07D07-A391-4873-BD52-7AFECE51187B}" destId="{9A0C9A77-4E28-499F-A914-4211A5C185EA}" srcOrd="0" destOrd="0" parTransId="{487EA179-24BC-4E6E-887D-CE58476F72A7}" sibTransId="{AF6B130C-0815-49D0-B3CF-FF8C88203EB3}"/>
    <dgm:cxn modelId="{3FDE8DA3-F953-4859-A43F-AAD2735FA685}" type="presOf" srcId="{C7A07D07-A391-4873-BD52-7AFECE51187B}" destId="{9376D856-5AD7-49BC-8912-45F9B9D581E7}" srcOrd="0" destOrd="0" presId="urn:microsoft.com/office/officeart/2005/8/layout/vList2"/>
    <dgm:cxn modelId="{205E0FAB-257C-42C9-A509-B35CCF363C6A}" type="presOf" srcId="{EAAC6477-2D02-4441-9E79-C1C0ED5C07D0}" destId="{91F00024-BA0E-4CD3-8EF9-00B209D07577}" srcOrd="0" destOrd="0" presId="urn:microsoft.com/office/officeart/2005/8/layout/vList2"/>
    <dgm:cxn modelId="{807C31AB-9F54-4411-B825-3C975C50929F}" srcId="{C7A07D07-A391-4873-BD52-7AFECE51187B}" destId="{872DDE4D-07FD-4623-8A24-C91D372717A2}" srcOrd="3" destOrd="0" parTransId="{6F7473A2-1D02-4332-B1AB-6F4C7C101B6B}" sibTransId="{D99639D7-317F-4F4E-BC92-AA2364A9C9E6}"/>
    <dgm:cxn modelId="{CCCB4BC1-790D-465F-B192-034E48EF57BB}" srcId="{C7A07D07-A391-4873-BD52-7AFECE51187B}" destId="{D27EDD40-A563-4F8F-B736-3FFB431DF4F1}" srcOrd="1" destOrd="0" parTransId="{52FD9373-5842-4433-B3ED-13DACF0CE0C3}" sibTransId="{886EF455-3887-4B8D-AEC5-75A60B18A29C}"/>
    <dgm:cxn modelId="{B9F18F7B-9519-4CB8-9B8F-33A22788CA51}" type="presParOf" srcId="{9376D856-5AD7-49BC-8912-45F9B9D581E7}" destId="{DF09C3B2-F313-4E43-8DF2-905CA54C02F2}" srcOrd="0" destOrd="0" presId="urn:microsoft.com/office/officeart/2005/8/layout/vList2"/>
    <dgm:cxn modelId="{FCC6971E-9408-410B-BA5E-06645C02DFFC}" type="presParOf" srcId="{9376D856-5AD7-49BC-8912-45F9B9D581E7}" destId="{6FC15711-3B06-43DD-8765-8EDCCE3DE931}" srcOrd="1" destOrd="0" presId="urn:microsoft.com/office/officeart/2005/8/layout/vList2"/>
    <dgm:cxn modelId="{74236D4F-21E1-4922-8660-5B19CA4D3873}" type="presParOf" srcId="{9376D856-5AD7-49BC-8912-45F9B9D581E7}" destId="{C42A7D12-A7A2-4960-9CFB-8D5ABDCFC96F}" srcOrd="2" destOrd="0" presId="urn:microsoft.com/office/officeart/2005/8/layout/vList2"/>
    <dgm:cxn modelId="{068AB871-CD60-4346-88BE-28D28E3A8063}" type="presParOf" srcId="{9376D856-5AD7-49BC-8912-45F9B9D581E7}" destId="{24C50CD5-34B6-4C58-A073-6494C9B79E40}" srcOrd="3" destOrd="0" presId="urn:microsoft.com/office/officeart/2005/8/layout/vList2"/>
    <dgm:cxn modelId="{C8236D62-DD98-41CF-9E1F-EC1F1FEB6608}" type="presParOf" srcId="{9376D856-5AD7-49BC-8912-45F9B9D581E7}" destId="{329BA6D2-454F-462B-A041-BCF174A5B0EF}" srcOrd="4" destOrd="0" presId="urn:microsoft.com/office/officeart/2005/8/layout/vList2"/>
    <dgm:cxn modelId="{E089F41E-A3E4-49C4-84EE-C55D6A136612}" type="presParOf" srcId="{9376D856-5AD7-49BC-8912-45F9B9D581E7}" destId="{2D873589-3D70-4F97-B878-F7B9500142D4}" srcOrd="5" destOrd="0" presId="urn:microsoft.com/office/officeart/2005/8/layout/vList2"/>
    <dgm:cxn modelId="{282356F0-8007-4900-A4B4-C2BFD66C289F}" type="presParOf" srcId="{9376D856-5AD7-49BC-8912-45F9B9D581E7}" destId="{C5CC411C-47F9-404E-AAAA-4E1323B1841E}" srcOrd="6" destOrd="0" presId="urn:microsoft.com/office/officeart/2005/8/layout/vList2"/>
    <dgm:cxn modelId="{4AB23572-F6FD-49D0-83F6-64E2EB75B6A8}" type="presParOf" srcId="{9376D856-5AD7-49BC-8912-45F9B9D581E7}" destId="{9DD41FC6-9C20-4CEE-8D4F-04E8E193401E}" srcOrd="7" destOrd="0" presId="urn:microsoft.com/office/officeart/2005/8/layout/vList2"/>
    <dgm:cxn modelId="{E07B915C-F1F4-447E-9B5E-81BFB3273B85}" type="presParOf" srcId="{9376D856-5AD7-49BC-8912-45F9B9D581E7}" destId="{91F00024-BA0E-4CD3-8EF9-00B209D07577}" srcOrd="8" destOrd="0" presId="urn:microsoft.com/office/officeart/2005/8/layout/vList2"/>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6B919A-EA30-4D27-B304-8B3FCD7B51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B07CEB71-4921-49D2-868A-8EAF907A81DE}">
      <dgm:prSet/>
      <dgm:spPr>
        <a:solidFill>
          <a:srgbClr val="CBD9D4"/>
        </a:solidFill>
      </dgm:spPr>
      <dgm:t>
        <a:bodyPr/>
        <a:lstStyle/>
        <a:p>
          <a:r>
            <a:rPr lang="da-DK" b="0" i="0" dirty="0" err="1">
              <a:solidFill>
                <a:schemeClr val="tx1"/>
              </a:solidFill>
            </a:rPr>
            <a:t>Blocking</a:t>
          </a:r>
          <a:r>
            <a:rPr lang="da-DK" b="0" i="0" dirty="0">
              <a:solidFill>
                <a:schemeClr val="tx1"/>
              </a:solidFill>
            </a:rPr>
            <a:t> dioder er nødvendige i </a:t>
          </a:r>
          <a:r>
            <a:rPr lang="da-DK" b="0" i="0" dirty="0" err="1">
              <a:solidFill>
                <a:schemeClr val="tx1"/>
              </a:solidFill>
            </a:rPr>
            <a:t>Off</a:t>
          </a:r>
          <a:r>
            <a:rPr lang="da-DK" b="0" i="0" dirty="0">
              <a:solidFill>
                <a:schemeClr val="tx1"/>
              </a:solidFill>
            </a:rPr>
            <a:t> Grid batteri installationer og ikke i On Grid installationer på villa tage, som sender overskudsstrømmen ud på nettet.</a:t>
          </a:r>
          <a:endParaRPr lang="da-DK" dirty="0">
            <a:solidFill>
              <a:schemeClr val="tx1"/>
            </a:solidFill>
          </a:endParaRPr>
        </a:p>
      </dgm:t>
    </dgm:pt>
    <dgm:pt modelId="{083350AB-D0D2-45D7-826C-2FC6D147C0E8}" type="parTrans" cxnId="{116B6592-B186-4FF0-901C-A0BF5AD89164}">
      <dgm:prSet/>
      <dgm:spPr/>
      <dgm:t>
        <a:bodyPr/>
        <a:lstStyle/>
        <a:p>
          <a:endParaRPr lang="da-DK"/>
        </a:p>
      </dgm:t>
    </dgm:pt>
    <dgm:pt modelId="{E0494C12-4608-45AB-855B-8A59A75234AE}" type="sibTrans" cxnId="{116B6592-B186-4FF0-901C-A0BF5AD89164}">
      <dgm:prSet/>
      <dgm:spPr/>
      <dgm:t>
        <a:bodyPr/>
        <a:lstStyle/>
        <a:p>
          <a:endParaRPr lang="da-DK"/>
        </a:p>
      </dgm:t>
    </dgm:pt>
    <dgm:pt modelId="{27B40194-286E-4D1E-A881-689B0275102E}">
      <dgm:prSet/>
      <dgm:spPr>
        <a:solidFill>
          <a:srgbClr val="CBD9D4"/>
        </a:solidFill>
      </dgm:spPr>
      <dgm:t>
        <a:bodyPr/>
        <a:lstStyle/>
        <a:p>
          <a:r>
            <a:rPr lang="da-DK" b="0" i="0" dirty="0">
              <a:solidFill>
                <a:schemeClr val="tx1"/>
              </a:solidFill>
            </a:rPr>
            <a:t>Når solen skinner og spændingen over solcelle panelerne er højere end batteri spændingen vil der blive ladet på batteriet. </a:t>
          </a:r>
          <a:endParaRPr lang="da-DK" dirty="0">
            <a:solidFill>
              <a:schemeClr val="tx1"/>
            </a:solidFill>
          </a:endParaRPr>
        </a:p>
      </dgm:t>
    </dgm:pt>
    <dgm:pt modelId="{69639FD3-BC92-422C-95E5-B84945D11967}" type="parTrans" cxnId="{0940968A-0905-4E46-B53C-D26B2E313F08}">
      <dgm:prSet/>
      <dgm:spPr/>
      <dgm:t>
        <a:bodyPr/>
        <a:lstStyle/>
        <a:p>
          <a:endParaRPr lang="da-DK"/>
        </a:p>
      </dgm:t>
    </dgm:pt>
    <dgm:pt modelId="{E258D5F7-7011-487D-9459-93276065AA38}" type="sibTrans" cxnId="{0940968A-0905-4E46-B53C-D26B2E313F08}">
      <dgm:prSet/>
      <dgm:spPr/>
      <dgm:t>
        <a:bodyPr/>
        <a:lstStyle/>
        <a:p>
          <a:endParaRPr lang="da-DK"/>
        </a:p>
      </dgm:t>
    </dgm:pt>
    <dgm:pt modelId="{2D19D56E-55D9-446E-AE9A-BBFDDA99159C}">
      <dgm:prSet/>
      <dgm:spPr>
        <a:solidFill>
          <a:srgbClr val="CBD9D4"/>
        </a:solidFill>
      </dgm:spPr>
      <dgm:t>
        <a:bodyPr/>
        <a:lstStyle/>
        <a:p>
          <a:r>
            <a:rPr lang="da-DK" b="0" i="0" dirty="0">
              <a:solidFill>
                <a:schemeClr val="tx1"/>
              </a:solidFill>
            </a:rPr>
            <a:t>Når det bliver mørkt og solcellerne stopper med at producere, så vil strømmen begynde at sive tilbage til panelerne og dermed aflade dit batteri.</a:t>
          </a:r>
          <a:endParaRPr lang="da-DK" dirty="0">
            <a:solidFill>
              <a:schemeClr val="tx1"/>
            </a:solidFill>
          </a:endParaRPr>
        </a:p>
      </dgm:t>
    </dgm:pt>
    <dgm:pt modelId="{00223053-AF5D-40CB-864F-D85971E9F164}" type="parTrans" cxnId="{DE93A80F-901B-4E8E-A33C-747AA3029182}">
      <dgm:prSet/>
      <dgm:spPr/>
      <dgm:t>
        <a:bodyPr/>
        <a:lstStyle/>
        <a:p>
          <a:endParaRPr lang="da-DK"/>
        </a:p>
      </dgm:t>
    </dgm:pt>
    <dgm:pt modelId="{7FD7DEAD-A402-40A0-A092-492E6FF756C1}" type="sibTrans" cxnId="{DE93A80F-901B-4E8E-A33C-747AA3029182}">
      <dgm:prSet/>
      <dgm:spPr/>
      <dgm:t>
        <a:bodyPr/>
        <a:lstStyle/>
        <a:p>
          <a:endParaRPr lang="da-DK"/>
        </a:p>
      </dgm:t>
    </dgm:pt>
    <dgm:pt modelId="{5A8CDD52-66D7-4774-ADA0-1A00822FD0E8}">
      <dgm:prSet/>
      <dgm:spPr>
        <a:solidFill>
          <a:srgbClr val="CBD9D4"/>
        </a:solidFill>
      </dgm:spPr>
      <dgm:t>
        <a:bodyPr/>
        <a:lstStyle/>
        <a:p>
          <a:r>
            <a:rPr lang="da-DK" b="0" i="0" dirty="0">
              <a:solidFill>
                <a:schemeClr val="tx1"/>
              </a:solidFill>
            </a:rPr>
            <a:t>Dette vil en </a:t>
          </a:r>
          <a:r>
            <a:rPr lang="da-DK" b="0" i="0" dirty="0" err="1">
              <a:solidFill>
                <a:schemeClr val="tx1"/>
              </a:solidFill>
            </a:rPr>
            <a:t>Blocking</a:t>
          </a:r>
          <a:r>
            <a:rPr lang="da-DK" b="0" i="0" dirty="0">
              <a:solidFill>
                <a:schemeClr val="tx1"/>
              </a:solidFill>
            </a:rPr>
            <a:t> Diode forhindre. Derfor er en </a:t>
          </a:r>
          <a:r>
            <a:rPr lang="da-DK" b="0" i="0" dirty="0" err="1">
              <a:solidFill>
                <a:schemeClr val="tx1"/>
              </a:solidFill>
            </a:rPr>
            <a:t>blocking</a:t>
          </a:r>
          <a:r>
            <a:rPr lang="da-DK" b="0" i="0" dirty="0">
              <a:solidFill>
                <a:schemeClr val="tx1"/>
              </a:solidFill>
            </a:rPr>
            <a:t> diode vigtig i alle </a:t>
          </a:r>
          <a:r>
            <a:rPr lang="da-DK" b="0" i="0" dirty="0" err="1">
              <a:solidFill>
                <a:schemeClr val="tx1"/>
              </a:solidFill>
            </a:rPr>
            <a:t>Off</a:t>
          </a:r>
          <a:r>
            <a:rPr lang="da-DK" b="0" i="0" dirty="0">
              <a:solidFill>
                <a:schemeClr val="tx1"/>
              </a:solidFill>
            </a:rPr>
            <a:t> Grid systemer, hvor der lades på et batteri (On Grid hybrid systemer på hustage med batteri, håndteres i </a:t>
          </a:r>
          <a:r>
            <a:rPr lang="da-DK" b="0" i="0" dirty="0" err="1">
              <a:solidFill>
                <a:schemeClr val="tx1"/>
              </a:solidFill>
            </a:rPr>
            <a:t>inverteren</a:t>
          </a:r>
          <a:r>
            <a:rPr lang="da-DK" b="0" i="0" dirty="0">
              <a:solidFill>
                <a:schemeClr val="tx1"/>
              </a:solidFill>
            </a:rPr>
            <a:t>).</a:t>
          </a:r>
          <a:endParaRPr lang="da-DK" dirty="0">
            <a:solidFill>
              <a:schemeClr val="tx1"/>
            </a:solidFill>
          </a:endParaRPr>
        </a:p>
      </dgm:t>
    </dgm:pt>
    <dgm:pt modelId="{CD8D25F9-8266-4390-837B-F1620EB378D2}" type="parTrans" cxnId="{BF907FF5-20B1-49E2-BB07-E19C51675C16}">
      <dgm:prSet/>
      <dgm:spPr/>
      <dgm:t>
        <a:bodyPr/>
        <a:lstStyle/>
        <a:p>
          <a:endParaRPr lang="da-DK"/>
        </a:p>
      </dgm:t>
    </dgm:pt>
    <dgm:pt modelId="{506DA84F-65A5-4561-A2A3-928D26D03D2A}" type="sibTrans" cxnId="{BF907FF5-20B1-49E2-BB07-E19C51675C16}">
      <dgm:prSet/>
      <dgm:spPr/>
      <dgm:t>
        <a:bodyPr/>
        <a:lstStyle/>
        <a:p>
          <a:endParaRPr lang="da-DK"/>
        </a:p>
      </dgm:t>
    </dgm:pt>
    <dgm:pt modelId="{57EB8234-4825-489F-874D-118E36737B56}" type="pres">
      <dgm:prSet presAssocID="{8F6B919A-EA30-4D27-B304-8B3FCD7B518B}" presName="linear" presStyleCnt="0">
        <dgm:presLayoutVars>
          <dgm:animLvl val="lvl"/>
          <dgm:resizeHandles val="exact"/>
        </dgm:presLayoutVars>
      </dgm:prSet>
      <dgm:spPr/>
    </dgm:pt>
    <dgm:pt modelId="{2F6D0ADE-1AA1-40B6-B745-29CB7989E5BA}" type="pres">
      <dgm:prSet presAssocID="{B07CEB71-4921-49D2-868A-8EAF907A81DE}" presName="parentText" presStyleLbl="node1" presStyleIdx="0" presStyleCnt="4">
        <dgm:presLayoutVars>
          <dgm:chMax val="0"/>
          <dgm:bulletEnabled val="1"/>
        </dgm:presLayoutVars>
      </dgm:prSet>
      <dgm:spPr/>
    </dgm:pt>
    <dgm:pt modelId="{19C12FBA-0661-4B66-BA54-2BA280762312}" type="pres">
      <dgm:prSet presAssocID="{E0494C12-4608-45AB-855B-8A59A75234AE}" presName="spacer" presStyleCnt="0"/>
      <dgm:spPr/>
    </dgm:pt>
    <dgm:pt modelId="{9AB95D1E-BEBD-4AE1-9241-94C2F5C7E584}" type="pres">
      <dgm:prSet presAssocID="{27B40194-286E-4D1E-A881-689B0275102E}" presName="parentText" presStyleLbl="node1" presStyleIdx="1" presStyleCnt="4">
        <dgm:presLayoutVars>
          <dgm:chMax val="0"/>
          <dgm:bulletEnabled val="1"/>
        </dgm:presLayoutVars>
      </dgm:prSet>
      <dgm:spPr/>
    </dgm:pt>
    <dgm:pt modelId="{174B4D81-BA4A-4EE8-A5DE-41C708884D4E}" type="pres">
      <dgm:prSet presAssocID="{E258D5F7-7011-487D-9459-93276065AA38}" presName="spacer" presStyleCnt="0"/>
      <dgm:spPr/>
    </dgm:pt>
    <dgm:pt modelId="{140A6C91-C37B-44A1-8726-C07D401A3EE2}" type="pres">
      <dgm:prSet presAssocID="{2D19D56E-55D9-446E-AE9A-BBFDDA99159C}" presName="parentText" presStyleLbl="node1" presStyleIdx="2" presStyleCnt="4">
        <dgm:presLayoutVars>
          <dgm:chMax val="0"/>
          <dgm:bulletEnabled val="1"/>
        </dgm:presLayoutVars>
      </dgm:prSet>
      <dgm:spPr/>
    </dgm:pt>
    <dgm:pt modelId="{672825D4-8C1B-4DED-A4FC-6FFEE0B9D956}" type="pres">
      <dgm:prSet presAssocID="{7FD7DEAD-A402-40A0-A092-492E6FF756C1}" presName="spacer" presStyleCnt="0"/>
      <dgm:spPr/>
    </dgm:pt>
    <dgm:pt modelId="{18CCE19A-A7BD-42CE-8856-D8AF09F7FC49}" type="pres">
      <dgm:prSet presAssocID="{5A8CDD52-66D7-4774-ADA0-1A00822FD0E8}" presName="parentText" presStyleLbl="node1" presStyleIdx="3" presStyleCnt="4">
        <dgm:presLayoutVars>
          <dgm:chMax val="0"/>
          <dgm:bulletEnabled val="1"/>
        </dgm:presLayoutVars>
      </dgm:prSet>
      <dgm:spPr/>
    </dgm:pt>
  </dgm:ptLst>
  <dgm:cxnLst>
    <dgm:cxn modelId="{DE93A80F-901B-4E8E-A33C-747AA3029182}" srcId="{8F6B919A-EA30-4D27-B304-8B3FCD7B518B}" destId="{2D19D56E-55D9-446E-AE9A-BBFDDA99159C}" srcOrd="2" destOrd="0" parTransId="{00223053-AF5D-40CB-864F-D85971E9F164}" sibTransId="{7FD7DEAD-A402-40A0-A092-492E6FF756C1}"/>
    <dgm:cxn modelId="{1276486F-F98D-4C5E-9073-D4740F8444CE}" type="presOf" srcId="{27B40194-286E-4D1E-A881-689B0275102E}" destId="{9AB95D1E-BEBD-4AE1-9241-94C2F5C7E584}" srcOrd="0" destOrd="0" presId="urn:microsoft.com/office/officeart/2005/8/layout/vList2"/>
    <dgm:cxn modelId="{93EF5250-1156-4E38-8AA0-1C25C8C3B6FC}" type="presOf" srcId="{2D19D56E-55D9-446E-AE9A-BBFDDA99159C}" destId="{140A6C91-C37B-44A1-8726-C07D401A3EE2}" srcOrd="0" destOrd="0" presId="urn:microsoft.com/office/officeart/2005/8/layout/vList2"/>
    <dgm:cxn modelId="{BFC26288-4141-4D25-8CBD-874C2EB6FB3A}" type="presOf" srcId="{B07CEB71-4921-49D2-868A-8EAF907A81DE}" destId="{2F6D0ADE-1AA1-40B6-B745-29CB7989E5BA}" srcOrd="0" destOrd="0" presId="urn:microsoft.com/office/officeart/2005/8/layout/vList2"/>
    <dgm:cxn modelId="{0940968A-0905-4E46-B53C-D26B2E313F08}" srcId="{8F6B919A-EA30-4D27-B304-8B3FCD7B518B}" destId="{27B40194-286E-4D1E-A881-689B0275102E}" srcOrd="1" destOrd="0" parTransId="{69639FD3-BC92-422C-95E5-B84945D11967}" sibTransId="{E258D5F7-7011-487D-9459-93276065AA38}"/>
    <dgm:cxn modelId="{116B6592-B186-4FF0-901C-A0BF5AD89164}" srcId="{8F6B919A-EA30-4D27-B304-8B3FCD7B518B}" destId="{B07CEB71-4921-49D2-868A-8EAF907A81DE}" srcOrd="0" destOrd="0" parTransId="{083350AB-D0D2-45D7-826C-2FC6D147C0E8}" sibTransId="{E0494C12-4608-45AB-855B-8A59A75234AE}"/>
    <dgm:cxn modelId="{99E44CA4-BC07-43CE-A494-40290D65E762}" type="presOf" srcId="{5A8CDD52-66D7-4774-ADA0-1A00822FD0E8}" destId="{18CCE19A-A7BD-42CE-8856-D8AF09F7FC49}" srcOrd="0" destOrd="0" presId="urn:microsoft.com/office/officeart/2005/8/layout/vList2"/>
    <dgm:cxn modelId="{3B6B7EE9-E230-48CF-8FCE-4790731FFB7A}" type="presOf" srcId="{8F6B919A-EA30-4D27-B304-8B3FCD7B518B}" destId="{57EB8234-4825-489F-874D-118E36737B56}" srcOrd="0" destOrd="0" presId="urn:microsoft.com/office/officeart/2005/8/layout/vList2"/>
    <dgm:cxn modelId="{BF907FF5-20B1-49E2-BB07-E19C51675C16}" srcId="{8F6B919A-EA30-4D27-B304-8B3FCD7B518B}" destId="{5A8CDD52-66D7-4774-ADA0-1A00822FD0E8}" srcOrd="3" destOrd="0" parTransId="{CD8D25F9-8266-4390-837B-F1620EB378D2}" sibTransId="{506DA84F-65A5-4561-A2A3-928D26D03D2A}"/>
    <dgm:cxn modelId="{FD3958B7-A5A7-41AD-810E-004339CFF8D5}" type="presParOf" srcId="{57EB8234-4825-489F-874D-118E36737B56}" destId="{2F6D0ADE-1AA1-40B6-B745-29CB7989E5BA}" srcOrd="0" destOrd="0" presId="urn:microsoft.com/office/officeart/2005/8/layout/vList2"/>
    <dgm:cxn modelId="{E95CD3CC-731D-437F-8C78-FAB8F0FEC79A}" type="presParOf" srcId="{57EB8234-4825-489F-874D-118E36737B56}" destId="{19C12FBA-0661-4B66-BA54-2BA280762312}" srcOrd="1" destOrd="0" presId="urn:microsoft.com/office/officeart/2005/8/layout/vList2"/>
    <dgm:cxn modelId="{06221134-987B-42E9-8F60-0B5E97539296}" type="presParOf" srcId="{57EB8234-4825-489F-874D-118E36737B56}" destId="{9AB95D1E-BEBD-4AE1-9241-94C2F5C7E584}" srcOrd="2" destOrd="0" presId="urn:microsoft.com/office/officeart/2005/8/layout/vList2"/>
    <dgm:cxn modelId="{0009066F-4430-4105-97DA-7F7855EEB0EA}" type="presParOf" srcId="{57EB8234-4825-489F-874D-118E36737B56}" destId="{174B4D81-BA4A-4EE8-A5DE-41C708884D4E}" srcOrd="3" destOrd="0" presId="urn:microsoft.com/office/officeart/2005/8/layout/vList2"/>
    <dgm:cxn modelId="{A00BEFDC-FF77-4186-A517-70D0A722E1B8}" type="presParOf" srcId="{57EB8234-4825-489F-874D-118E36737B56}" destId="{140A6C91-C37B-44A1-8726-C07D401A3EE2}" srcOrd="4" destOrd="0" presId="urn:microsoft.com/office/officeart/2005/8/layout/vList2"/>
    <dgm:cxn modelId="{C9D799BA-C743-4C7C-964F-CD2E6E10CAD7}" type="presParOf" srcId="{57EB8234-4825-489F-874D-118E36737B56}" destId="{672825D4-8C1B-4DED-A4FC-6FFEE0B9D956}" srcOrd="5" destOrd="0" presId="urn:microsoft.com/office/officeart/2005/8/layout/vList2"/>
    <dgm:cxn modelId="{17C4521D-ACFF-4D55-BB8E-0DD2D526B3AC}" type="presParOf" srcId="{57EB8234-4825-489F-874D-118E36737B56}" destId="{18CCE19A-A7BD-42CE-8856-D8AF09F7FC4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EDEEA76-F1E2-4361-B2CA-41DDDE94A9A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59D165DB-125E-4A54-B0F0-94044CA9BCB0}">
      <dgm:prSet/>
      <dgm:spPr>
        <a:solidFill>
          <a:srgbClr val="CBD9D4"/>
        </a:solidFill>
      </dgm:spPr>
      <dgm:t>
        <a:bodyPr/>
        <a:lstStyle/>
        <a:p>
          <a:r>
            <a:rPr lang="da-DK" dirty="0" err="1">
              <a:solidFill>
                <a:schemeClr val="tx1"/>
              </a:solidFill>
            </a:rPr>
            <a:t>ByPass</a:t>
          </a:r>
          <a:r>
            <a:rPr lang="da-DK" dirty="0">
              <a:solidFill>
                <a:schemeClr val="tx1"/>
              </a:solidFill>
            </a:rPr>
            <a:t> Dioder har en helt anden funktion. </a:t>
          </a:r>
        </a:p>
      </dgm:t>
    </dgm:pt>
    <dgm:pt modelId="{08BD4251-940E-49DE-9F0B-4630B892CF51}" type="parTrans" cxnId="{37926D06-9B81-415D-8FDE-394F1BA3FA4E}">
      <dgm:prSet/>
      <dgm:spPr/>
      <dgm:t>
        <a:bodyPr/>
        <a:lstStyle/>
        <a:p>
          <a:endParaRPr lang="da-DK"/>
        </a:p>
      </dgm:t>
    </dgm:pt>
    <dgm:pt modelId="{045CD325-A122-45A6-8B9B-EC8B006F7726}" type="sibTrans" cxnId="{37926D06-9B81-415D-8FDE-394F1BA3FA4E}">
      <dgm:prSet/>
      <dgm:spPr/>
      <dgm:t>
        <a:bodyPr/>
        <a:lstStyle/>
        <a:p>
          <a:endParaRPr lang="da-DK"/>
        </a:p>
      </dgm:t>
    </dgm:pt>
    <dgm:pt modelId="{81ADCF9E-7079-44CB-BCCE-5A6EA8895D81}">
      <dgm:prSet/>
      <dgm:spPr>
        <a:solidFill>
          <a:srgbClr val="CBD9D4"/>
        </a:solidFill>
      </dgm:spPr>
      <dgm:t>
        <a:bodyPr/>
        <a:lstStyle/>
        <a:p>
          <a:r>
            <a:rPr lang="da-DK" dirty="0">
              <a:solidFill>
                <a:schemeClr val="tx1"/>
              </a:solidFill>
            </a:rPr>
            <a:t>De skal sørge for at hvis der skygges på et solcellepanel i din serie forbunden række af solcellepaneler, så er det kun serie forbundene solceller der rammes af dette.</a:t>
          </a:r>
        </a:p>
      </dgm:t>
    </dgm:pt>
    <dgm:pt modelId="{39EC6CCE-7EC1-476F-ACD4-098038C09E57}" type="parTrans" cxnId="{CEBB084F-670A-40BC-B4C4-185762780C93}">
      <dgm:prSet/>
      <dgm:spPr/>
      <dgm:t>
        <a:bodyPr/>
        <a:lstStyle/>
        <a:p>
          <a:endParaRPr lang="da-DK"/>
        </a:p>
      </dgm:t>
    </dgm:pt>
    <dgm:pt modelId="{FF1633EE-F462-4E24-A130-94069C9D0CEC}" type="sibTrans" cxnId="{CEBB084F-670A-40BC-B4C4-185762780C93}">
      <dgm:prSet/>
      <dgm:spPr/>
      <dgm:t>
        <a:bodyPr/>
        <a:lstStyle/>
        <a:p>
          <a:endParaRPr lang="da-DK"/>
        </a:p>
      </dgm:t>
    </dgm:pt>
    <dgm:pt modelId="{60E3497B-6676-45EA-9674-C011AF20C02B}">
      <dgm:prSet/>
      <dgm:spPr>
        <a:solidFill>
          <a:srgbClr val="CBD9D4"/>
        </a:solidFill>
      </dgm:spPr>
      <dgm:t>
        <a:bodyPr/>
        <a:lstStyle/>
        <a:p>
          <a:r>
            <a:rPr lang="da-DK" dirty="0">
              <a:solidFill>
                <a:schemeClr val="tx1"/>
              </a:solidFill>
            </a:rPr>
            <a:t>Det gælder til gengæld for både On Grid og </a:t>
          </a:r>
          <a:r>
            <a:rPr lang="da-DK" dirty="0" err="1">
              <a:solidFill>
                <a:schemeClr val="tx1"/>
              </a:solidFill>
            </a:rPr>
            <a:t>Off</a:t>
          </a:r>
          <a:r>
            <a:rPr lang="da-DK" dirty="0">
              <a:solidFill>
                <a:schemeClr val="tx1"/>
              </a:solidFill>
            </a:rPr>
            <a:t> Grid solceller. </a:t>
          </a:r>
          <a:r>
            <a:rPr lang="da-DK" dirty="0" err="1">
              <a:solidFill>
                <a:schemeClr val="tx1"/>
              </a:solidFill>
            </a:rPr>
            <a:t>ByPass</a:t>
          </a:r>
          <a:r>
            <a:rPr lang="da-DK" dirty="0">
              <a:solidFill>
                <a:schemeClr val="tx1"/>
              </a:solidFill>
            </a:rPr>
            <a:t> dioder er næsten altid indbygget i solcellerne fra fabrikken.</a:t>
          </a:r>
        </a:p>
      </dgm:t>
    </dgm:pt>
    <dgm:pt modelId="{551CF8D6-0BF8-4061-9704-C0514F07392D}" type="parTrans" cxnId="{75D53E68-79DC-491D-A38F-C7DDEEC3A3DC}">
      <dgm:prSet/>
      <dgm:spPr/>
      <dgm:t>
        <a:bodyPr/>
        <a:lstStyle/>
        <a:p>
          <a:endParaRPr lang="da-DK"/>
        </a:p>
      </dgm:t>
    </dgm:pt>
    <dgm:pt modelId="{F73798FA-069E-469A-A25F-1FEC320F4344}" type="sibTrans" cxnId="{75D53E68-79DC-491D-A38F-C7DDEEC3A3DC}">
      <dgm:prSet/>
      <dgm:spPr/>
      <dgm:t>
        <a:bodyPr/>
        <a:lstStyle/>
        <a:p>
          <a:endParaRPr lang="da-DK"/>
        </a:p>
      </dgm:t>
    </dgm:pt>
    <dgm:pt modelId="{0C2A7D7F-235B-4CFF-8823-1E045947496D}" type="pres">
      <dgm:prSet presAssocID="{FEDEEA76-F1E2-4361-B2CA-41DDDE94A9A2}" presName="linear" presStyleCnt="0">
        <dgm:presLayoutVars>
          <dgm:animLvl val="lvl"/>
          <dgm:resizeHandles val="exact"/>
        </dgm:presLayoutVars>
      </dgm:prSet>
      <dgm:spPr/>
    </dgm:pt>
    <dgm:pt modelId="{698F9D1D-E7D4-4F10-BC71-574528DB9386}" type="pres">
      <dgm:prSet presAssocID="{59D165DB-125E-4A54-B0F0-94044CA9BCB0}" presName="parentText" presStyleLbl="node1" presStyleIdx="0" presStyleCnt="3">
        <dgm:presLayoutVars>
          <dgm:chMax val="0"/>
          <dgm:bulletEnabled val="1"/>
        </dgm:presLayoutVars>
      </dgm:prSet>
      <dgm:spPr/>
    </dgm:pt>
    <dgm:pt modelId="{CF1C9254-D938-4134-9245-8CADE7E11D0D}" type="pres">
      <dgm:prSet presAssocID="{045CD325-A122-45A6-8B9B-EC8B006F7726}" presName="spacer" presStyleCnt="0"/>
      <dgm:spPr/>
    </dgm:pt>
    <dgm:pt modelId="{CC68B87F-EFA0-4CC1-941D-9C51B8F950AC}" type="pres">
      <dgm:prSet presAssocID="{81ADCF9E-7079-44CB-BCCE-5A6EA8895D81}" presName="parentText" presStyleLbl="node1" presStyleIdx="1" presStyleCnt="3">
        <dgm:presLayoutVars>
          <dgm:chMax val="0"/>
          <dgm:bulletEnabled val="1"/>
        </dgm:presLayoutVars>
      </dgm:prSet>
      <dgm:spPr/>
    </dgm:pt>
    <dgm:pt modelId="{77F309C4-1FAA-4EA8-A6DA-B80B8827F04B}" type="pres">
      <dgm:prSet presAssocID="{FF1633EE-F462-4E24-A130-94069C9D0CEC}" presName="spacer" presStyleCnt="0"/>
      <dgm:spPr/>
    </dgm:pt>
    <dgm:pt modelId="{E881A7B8-D63A-480D-ABC1-CEE69F1EA787}" type="pres">
      <dgm:prSet presAssocID="{60E3497B-6676-45EA-9674-C011AF20C02B}" presName="parentText" presStyleLbl="node1" presStyleIdx="2" presStyleCnt="3">
        <dgm:presLayoutVars>
          <dgm:chMax val="0"/>
          <dgm:bulletEnabled val="1"/>
        </dgm:presLayoutVars>
      </dgm:prSet>
      <dgm:spPr/>
    </dgm:pt>
  </dgm:ptLst>
  <dgm:cxnLst>
    <dgm:cxn modelId="{400A9200-6D2B-4AF3-B580-728EC7D3FD79}" type="presOf" srcId="{60E3497B-6676-45EA-9674-C011AF20C02B}" destId="{E881A7B8-D63A-480D-ABC1-CEE69F1EA787}" srcOrd="0" destOrd="0" presId="urn:microsoft.com/office/officeart/2005/8/layout/vList2"/>
    <dgm:cxn modelId="{37926D06-9B81-415D-8FDE-394F1BA3FA4E}" srcId="{FEDEEA76-F1E2-4361-B2CA-41DDDE94A9A2}" destId="{59D165DB-125E-4A54-B0F0-94044CA9BCB0}" srcOrd="0" destOrd="0" parTransId="{08BD4251-940E-49DE-9F0B-4630B892CF51}" sibTransId="{045CD325-A122-45A6-8B9B-EC8B006F7726}"/>
    <dgm:cxn modelId="{75D53E68-79DC-491D-A38F-C7DDEEC3A3DC}" srcId="{FEDEEA76-F1E2-4361-B2CA-41DDDE94A9A2}" destId="{60E3497B-6676-45EA-9674-C011AF20C02B}" srcOrd="2" destOrd="0" parTransId="{551CF8D6-0BF8-4061-9704-C0514F07392D}" sibTransId="{F73798FA-069E-469A-A25F-1FEC320F4344}"/>
    <dgm:cxn modelId="{CEBB084F-670A-40BC-B4C4-185762780C93}" srcId="{FEDEEA76-F1E2-4361-B2CA-41DDDE94A9A2}" destId="{81ADCF9E-7079-44CB-BCCE-5A6EA8895D81}" srcOrd="1" destOrd="0" parTransId="{39EC6CCE-7EC1-476F-ACD4-098038C09E57}" sibTransId="{FF1633EE-F462-4E24-A130-94069C9D0CEC}"/>
    <dgm:cxn modelId="{00AF04EB-5929-43D3-BA71-5083BBD66B8D}" type="presOf" srcId="{59D165DB-125E-4A54-B0F0-94044CA9BCB0}" destId="{698F9D1D-E7D4-4F10-BC71-574528DB9386}" srcOrd="0" destOrd="0" presId="urn:microsoft.com/office/officeart/2005/8/layout/vList2"/>
    <dgm:cxn modelId="{84EF06F4-F932-484F-8175-F4E9541FCD7E}" type="presOf" srcId="{FEDEEA76-F1E2-4361-B2CA-41DDDE94A9A2}" destId="{0C2A7D7F-235B-4CFF-8823-1E045947496D}" srcOrd="0" destOrd="0" presId="urn:microsoft.com/office/officeart/2005/8/layout/vList2"/>
    <dgm:cxn modelId="{4552B7FF-FCD7-4B9A-964C-2CE73BE99632}" type="presOf" srcId="{81ADCF9E-7079-44CB-BCCE-5A6EA8895D81}" destId="{CC68B87F-EFA0-4CC1-941D-9C51B8F950AC}" srcOrd="0" destOrd="0" presId="urn:microsoft.com/office/officeart/2005/8/layout/vList2"/>
    <dgm:cxn modelId="{5B542213-BB1E-4AED-B4A1-DB72FD47C93A}" type="presParOf" srcId="{0C2A7D7F-235B-4CFF-8823-1E045947496D}" destId="{698F9D1D-E7D4-4F10-BC71-574528DB9386}" srcOrd="0" destOrd="0" presId="urn:microsoft.com/office/officeart/2005/8/layout/vList2"/>
    <dgm:cxn modelId="{BA7D4CED-4CE8-49A3-9C22-A75A2838D06E}" type="presParOf" srcId="{0C2A7D7F-235B-4CFF-8823-1E045947496D}" destId="{CF1C9254-D938-4134-9245-8CADE7E11D0D}" srcOrd="1" destOrd="0" presId="urn:microsoft.com/office/officeart/2005/8/layout/vList2"/>
    <dgm:cxn modelId="{51BDDB66-9A7B-4DFB-B6C3-AECDBCFF2BFC}" type="presParOf" srcId="{0C2A7D7F-235B-4CFF-8823-1E045947496D}" destId="{CC68B87F-EFA0-4CC1-941D-9C51B8F950AC}" srcOrd="2" destOrd="0" presId="urn:microsoft.com/office/officeart/2005/8/layout/vList2"/>
    <dgm:cxn modelId="{8DD23ECC-16EF-4A04-88FC-488FFFBC744E}" type="presParOf" srcId="{0C2A7D7F-235B-4CFF-8823-1E045947496D}" destId="{77F309C4-1FAA-4EA8-A6DA-B80B8827F04B}" srcOrd="3" destOrd="0" presId="urn:microsoft.com/office/officeart/2005/8/layout/vList2"/>
    <dgm:cxn modelId="{E0F0B1E3-4FA8-4A39-BCC1-1E62123EDBAB}" type="presParOf" srcId="{0C2A7D7F-235B-4CFF-8823-1E045947496D}" destId="{E881A7B8-D63A-480D-ABC1-CEE69F1EA787}"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BAD1913-CFF0-4B08-A957-FBDF8FADC4F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65A5A44D-D7B6-481A-BE6C-81CB843F275E}">
      <dgm:prSet/>
      <dgm:spPr>
        <a:solidFill>
          <a:srgbClr val="CBD9D4"/>
        </a:solidFill>
      </dgm:spPr>
      <dgm:t>
        <a:bodyPr/>
        <a:lstStyle/>
        <a:p>
          <a:r>
            <a:rPr lang="da-DK" dirty="0">
              <a:solidFill>
                <a:schemeClr val="tx1"/>
              </a:solidFill>
            </a:rPr>
            <a:t>Årsagen til </a:t>
          </a:r>
          <a:r>
            <a:rPr lang="da-DK" dirty="0" err="1">
              <a:solidFill>
                <a:schemeClr val="tx1"/>
              </a:solidFill>
            </a:rPr>
            <a:t>ByPass</a:t>
          </a:r>
          <a:r>
            <a:rPr lang="da-DK" dirty="0">
              <a:solidFill>
                <a:schemeClr val="tx1"/>
              </a:solidFill>
            </a:rPr>
            <a:t> Dioder er at hvis du har 2 solpaneler i serie forbindelse (se i diagrammet herover) og du får skygge på panel nr. 1, så stiger panel nr. 1’s modstand kraftigt og dermed bliver strømmen fra panel nr. 2 afsat som effekt i panel nr. 1. </a:t>
          </a:r>
        </a:p>
      </dgm:t>
    </dgm:pt>
    <dgm:pt modelId="{10C43072-40D5-466D-9852-CD2BCC817C33}" type="parTrans" cxnId="{F62268F5-EB92-4AF2-8595-F0BEF78F7A21}">
      <dgm:prSet/>
      <dgm:spPr/>
      <dgm:t>
        <a:bodyPr/>
        <a:lstStyle/>
        <a:p>
          <a:endParaRPr lang="da-DK"/>
        </a:p>
      </dgm:t>
    </dgm:pt>
    <dgm:pt modelId="{D5F57586-67F4-438D-BBB9-762F0E006A6E}" type="sibTrans" cxnId="{F62268F5-EB92-4AF2-8595-F0BEF78F7A21}">
      <dgm:prSet/>
      <dgm:spPr/>
      <dgm:t>
        <a:bodyPr/>
        <a:lstStyle/>
        <a:p>
          <a:endParaRPr lang="da-DK"/>
        </a:p>
      </dgm:t>
    </dgm:pt>
    <dgm:pt modelId="{0BA265AD-96CC-4185-AEDD-E2CC246CCFC8}">
      <dgm:prSet/>
      <dgm:spPr>
        <a:solidFill>
          <a:srgbClr val="CBD9D4"/>
        </a:solidFill>
      </dgm:spPr>
      <dgm:t>
        <a:bodyPr/>
        <a:lstStyle/>
        <a:p>
          <a:r>
            <a:rPr lang="da-DK" dirty="0" err="1">
              <a:solidFill>
                <a:schemeClr val="tx1"/>
              </a:solidFill>
            </a:rPr>
            <a:t>ByPass</a:t>
          </a:r>
          <a:r>
            <a:rPr lang="da-DK" dirty="0">
              <a:solidFill>
                <a:schemeClr val="tx1"/>
              </a:solidFill>
            </a:rPr>
            <a:t> Dioden sørger for at den strøm der produceres på Panel nr. 2 kan ledes udenom panel nr. 1 i stedet for at forsvinde i panel nr. 1.</a:t>
          </a:r>
        </a:p>
      </dgm:t>
    </dgm:pt>
    <dgm:pt modelId="{B501478E-C520-4985-BBCD-393925D117C0}" type="parTrans" cxnId="{5B66B33C-B1AD-4575-B35C-240ADA821464}">
      <dgm:prSet/>
      <dgm:spPr/>
      <dgm:t>
        <a:bodyPr/>
        <a:lstStyle/>
        <a:p>
          <a:endParaRPr lang="da-DK"/>
        </a:p>
      </dgm:t>
    </dgm:pt>
    <dgm:pt modelId="{E91E7328-57A7-46A8-8EFD-BEC1BE352022}" type="sibTrans" cxnId="{5B66B33C-B1AD-4575-B35C-240ADA821464}">
      <dgm:prSet/>
      <dgm:spPr/>
      <dgm:t>
        <a:bodyPr/>
        <a:lstStyle/>
        <a:p>
          <a:endParaRPr lang="da-DK"/>
        </a:p>
      </dgm:t>
    </dgm:pt>
    <dgm:pt modelId="{A3D0E4CA-1B1D-49F6-AFB0-EDE4DF71279A}">
      <dgm:prSet/>
      <dgm:spPr>
        <a:solidFill>
          <a:srgbClr val="CBD9D4"/>
        </a:solidFill>
      </dgm:spPr>
      <dgm:t>
        <a:bodyPr/>
        <a:lstStyle/>
        <a:p>
          <a:r>
            <a:rPr lang="da-DK" dirty="0">
              <a:solidFill>
                <a:schemeClr val="tx1"/>
              </a:solidFill>
            </a:rPr>
            <a:t>Det er meget normalt at der er flere </a:t>
          </a:r>
          <a:r>
            <a:rPr lang="da-DK" dirty="0" err="1">
              <a:solidFill>
                <a:schemeClr val="tx1"/>
              </a:solidFill>
            </a:rPr>
            <a:t>ByPass</a:t>
          </a:r>
          <a:r>
            <a:rPr lang="da-DK" dirty="0">
              <a:solidFill>
                <a:schemeClr val="tx1"/>
              </a:solidFill>
            </a:rPr>
            <a:t> Dioder i hvert solcelle panel.</a:t>
          </a:r>
        </a:p>
      </dgm:t>
    </dgm:pt>
    <dgm:pt modelId="{0262A1A1-1BB1-4479-9F88-B755AB2F8D62}" type="parTrans" cxnId="{FDA1D78D-1B74-4949-B38D-8A6585E1593E}">
      <dgm:prSet/>
      <dgm:spPr/>
      <dgm:t>
        <a:bodyPr/>
        <a:lstStyle/>
        <a:p>
          <a:endParaRPr lang="da-DK"/>
        </a:p>
      </dgm:t>
    </dgm:pt>
    <dgm:pt modelId="{46B77FA3-A894-4DFD-AA80-58B41429E0BB}" type="sibTrans" cxnId="{FDA1D78D-1B74-4949-B38D-8A6585E1593E}">
      <dgm:prSet/>
      <dgm:spPr/>
      <dgm:t>
        <a:bodyPr/>
        <a:lstStyle/>
        <a:p>
          <a:endParaRPr lang="da-DK"/>
        </a:p>
      </dgm:t>
    </dgm:pt>
    <dgm:pt modelId="{75B0F97C-A77F-4E58-84EB-E5739E5C5F0F}" type="pres">
      <dgm:prSet presAssocID="{DBAD1913-CFF0-4B08-A957-FBDF8FADC4F2}" presName="linear" presStyleCnt="0">
        <dgm:presLayoutVars>
          <dgm:animLvl val="lvl"/>
          <dgm:resizeHandles val="exact"/>
        </dgm:presLayoutVars>
      </dgm:prSet>
      <dgm:spPr/>
    </dgm:pt>
    <dgm:pt modelId="{9FE7778A-2566-4417-A3E4-658354BE5BD4}" type="pres">
      <dgm:prSet presAssocID="{65A5A44D-D7B6-481A-BE6C-81CB843F275E}" presName="parentText" presStyleLbl="node1" presStyleIdx="0" presStyleCnt="3">
        <dgm:presLayoutVars>
          <dgm:chMax val="0"/>
          <dgm:bulletEnabled val="1"/>
        </dgm:presLayoutVars>
      </dgm:prSet>
      <dgm:spPr/>
    </dgm:pt>
    <dgm:pt modelId="{F46916A9-0C0A-420D-B386-47A6CCE25454}" type="pres">
      <dgm:prSet presAssocID="{D5F57586-67F4-438D-BBB9-762F0E006A6E}" presName="spacer" presStyleCnt="0"/>
      <dgm:spPr/>
    </dgm:pt>
    <dgm:pt modelId="{86083562-712D-4314-8CCE-04131B25DB12}" type="pres">
      <dgm:prSet presAssocID="{0BA265AD-96CC-4185-AEDD-E2CC246CCFC8}" presName="parentText" presStyleLbl="node1" presStyleIdx="1" presStyleCnt="3">
        <dgm:presLayoutVars>
          <dgm:chMax val="0"/>
          <dgm:bulletEnabled val="1"/>
        </dgm:presLayoutVars>
      </dgm:prSet>
      <dgm:spPr/>
    </dgm:pt>
    <dgm:pt modelId="{CD81FE7E-3C7B-42B5-93E4-5F1ED184BFD6}" type="pres">
      <dgm:prSet presAssocID="{E91E7328-57A7-46A8-8EFD-BEC1BE352022}" presName="spacer" presStyleCnt="0"/>
      <dgm:spPr/>
    </dgm:pt>
    <dgm:pt modelId="{461B6D1E-2E9D-4FE3-8A03-37DE1C1DB736}" type="pres">
      <dgm:prSet presAssocID="{A3D0E4CA-1B1D-49F6-AFB0-EDE4DF71279A}" presName="parentText" presStyleLbl="node1" presStyleIdx="2" presStyleCnt="3">
        <dgm:presLayoutVars>
          <dgm:chMax val="0"/>
          <dgm:bulletEnabled val="1"/>
        </dgm:presLayoutVars>
      </dgm:prSet>
      <dgm:spPr/>
    </dgm:pt>
  </dgm:ptLst>
  <dgm:cxnLst>
    <dgm:cxn modelId="{755D4014-B56F-4517-BE66-F8AD2357DD5B}" type="presOf" srcId="{0BA265AD-96CC-4185-AEDD-E2CC246CCFC8}" destId="{86083562-712D-4314-8CCE-04131B25DB12}" srcOrd="0" destOrd="0" presId="urn:microsoft.com/office/officeart/2005/8/layout/vList2"/>
    <dgm:cxn modelId="{5B66B33C-B1AD-4575-B35C-240ADA821464}" srcId="{DBAD1913-CFF0-4B08-A957-FBDF8FADC4F2}" destId="{0BA265AD-96CC-4185-AEDD-E2CC246CCFC8}" srcOrd="1" destOrd="0" parTransId="{B501478E-C520-4985-BBCD-393925D117C0}" sibTransId="{E91E7328-57A7-46A8-8EFD-BEC1BE352022}"/>
    <dgm:cxn modelId="{0B201E77-956C-4093-8D98-5EB2317DEB03}" type="presOf" srcId="{A3D0E4CA-1B1D-49F6-AFB0-EDE4DF71279A}" destId="{461B6D1E-2E9D-4FE3-8A03-37DE1C1DB736}" srcOrd="0" destOrd="0" presId="urn:microsoft.com/office/officeart/2005/8/layout/vList2"/>
    <dgm:cxn modelId="{FDA1D78D-1B74-4949-B38D-8A6585E1593E}" srcId="{DBAD1913-CFF0-4B08-A957-FBDF8FADC4F2}" destId="{A3D0E4CA-1B1D-49F6-AFB0-EDE4DF71279A}" srcOrd="2" destOrd="0" parTransId="{0262A1A1-1BB1-4479-9F88-B755AB2F8D62}" sibTransId="{46B77FA3-A894-4DFD-AA80-58B41429E0BB}"/>
    <dgm:cxn modelId="{1F81E8A9-3158-43F2-B8A0-A506FA5DB6B3}" type="presOf" srcId="{DBAD1913-CFF0-4B08-A957-FBDF8FADC4F2}" destId="{75B0F97C-A77F-4E58-84EB-E5739E5C5F0F}" srcOrd="0" destOrd="0" presId="urn:microsoft.com/office/officeart/2005/8/layout/vList2"/>
    <dgm:cxn modelId="{BCB337DC-7B21-4B9D-9D3D-6A5E116C66A9}" type="presOf" srcId="{65A5A44D-D7B6-481A-BE6C-81CB843F275E}" destId="{9FE7778A-2566-4417-A3E4-658354BE5BD4}" srcOrd="0" destOrd="0" presId="urn:microsoft.com/office/officeart/2005/8/layout/vList2"/>
    <dgm:cxn modelId="{F62268F5-EB92-4AF2-8595-F0BEF78F7A21}" srcId="{DBAD1913-CFF0-4B08-A957-FBDF8FADC4F2}" destId="{65A5A44D-D7B6-481A-BE6C-81CB843F275E}" srcOrd="0" destOrd="0" parTransId="{10C43072-40D5-466D-9852-CD2BCC817C33}" sibTransId="{D5F57586-67F4-438D-BBB9-762F0E006A6E}"/>
    <dgm:cxn modelId="{4C30C229-E818-4ABF-AF8A-C1F4658CB17F}" type="presParOf" srcId="{75B0F97C-A77F-4E58-84EB-E5739E5C5F0F}" destId="{9FE7778A-2566-4417-A3E4-658354BE5BD4}" srcOrd="0" destOrd="0" presId="urn:microsoft.com/office/officeart/2005/8/layout/vList2"/>
    <dgm:cxn modelId="{8DED9E9A-DE10-49D8-9044-68C500405965}" type="presParOf" srcId="{75B0F97C-A77F-4E58-84EB-E5739E5C5F0F}" destId="{F46916A9-0C0A-420D-B386-47A6CCE25454}" srcOrd="1" destOrd="0" presId="urn:microsoft.com/office/officeart/2005/8/layout/vList2"/>
    <dgm:cxn modelId="{835136D4-B04F-4628-A070-C069C7276B08}" type="presParOf" srcId="{75B0F97C-A77F-4E58-84EB-E5739E5C5F0F}" destId="{86083562-712D-4314-8CCE-04131B25DB12}" srcOrd="2" destOrd="0" presId="urn:microsoft.com/office/officeart/2005/8/layout/vList2"/>
    <dgm:cxn modelId="{2D8E52DD-66E1-4826-8B2D-C820F2E0CBBC}" type="presParOf" srcId="{75B0F97C-A77F-4E58-84EB-E5739E5C5F0F}" destId="{CD81FE7E-3C7B-42B5-93E4-5F1ED184BFD6}" srcOrd="3" destOrd="0" presId="urn:microsoft.com/office/officeart/2005/8/layout/vList2"/>
    <dgm:cxn modelId="{DA56ACB4-BD95-4F57-B499-86828F8F9A87}" type="presParOf" srcId="{75B0F97C-A77F-4E58-84EB-E5739E5C5F0F}" destId="{461B6D1E-2E9D-4FE3-8A03-37DE1C1DB73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6F4800A-A425-44B4-B46E-4406FCF838A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644225B6-E82D-4C57-8AA9-DC60F64386AD}">
      <dgm:prSet/>
      <dgm:spPr>
        <a:solidFill>
          <a:srgbClr val="CBD9D4"/>
        </a:solidFill>
      </dgm:spPr>
      <dgm:t>
        <a:bodyPr/>
        <a:lstStyle/>
        <a:p>
          <a:r>
            <a:rPr lang="da-DK" dirty="0">
              <a:solidFill>
                <a:schemeClr val="tx1"/>
              </a:solidFill>
            </a:rPr>
            <a:t>DC-kablerne (jævnstrømskabler) skal oplægges ud fra bestemmelserne i DS/HD 60364 del 5-52 valg og installation af elektrisk materiel - ledningssystemer eller fabrikantens anvisninger. </a:t>
          </a:r>
        </a:p>
      </dgm:t>
    </dgm:pt>
    <dgm:pt modelId="{216B12A6-B36B-4203-9570-467FA932B7A1}" type="parTrans" cxnId="{2F597572-FF55-487D-A9A6-060C137985DE}">
      <dgm:prSet/>
      <dgm:spPr/>
      <dgm:t>
        <a:bodyPr/>
        <a:lstStyle/>
        <a:p>
          <a:endParaRPr lang="da-DK"/>
        </a:p>
      </dgm:t>
    </dgm:pt>
    <dgm:pt modelId="{8E8A16CB-6E83-4D8E-8118-133819B9D218}" type="sibTrans" cxnId="{2F597572-FF55-487D-A9A6-060C137985DE}">
      <dgm:prSet/>
      <dgm:spPr/>
      <dgm:t>
        <a:bodyPr/>
        <a:lstStyle/>
        <a:p>
          <a:endParaRPr lang="da-DK"/>
        </a:p>
      </dgm:t>
    </dgm:pt>
    <dgm:pt modelId="{65FA0E0E-1EFB-4086-AAF4-F1C0AF64336C}">
      <dgm:prSet/>
      <dgm:spPr>
        <a:solidFill>
          <a:srgbClr val="CBD9D4"/>
        </a:solidFill>
      </dgm:spPr>
      <dgm:t>
        <a:bodyPr/>
        <a:lstStyle/>
        <a:p>
          <a:r>
            <a:rPr lang="da-DK" dirty="0">
              <a:solidFill>
                <a:schemeClr val="tx1"/>
              </a:solidFill>
            </a:rPr>
            <a:t>Opmærksomhed på at solcelleinstallationer også går ind under særlige områder eller installationer og der er yderligere krav i del 712 samt på fabrikantens anvisninger omkring anvendelse af materiellet. </a:t>
          </a:r>
        </a:p>
      </dgm:t>
    </dgm:pt>
    <dgm:pt modelId="{882C31A1-C0AD-4500-8523-2073F5BE24A7}" type="parTrans" cxnId="{6AFF3519-BF30-453E-B957-E2B6B3780FA4}">
      <dgm:prSet/>
      <dgm:spPr/>
      <dgm:t>
        <a:bodyPr/>
        <a:lstStyle/>
        <a:p>
          <a:endParaRPr lang="da-DK"/>
        </a:p>
      </dgm:t>
    </dgm:pt>
    <dgm:pt modelId="{9FB5733D-8539-4F4E-AFC7-8687C7816FFB}" type="sibTrans" cxnId="{6AFF3519-BF30-453E-B957-E2B6B3780FA4}">
      <dgm:prSet/>
      <dgm:spPr/>
      <dgm:t>
        <a:bodyPr/>
        <a:lstStyle/>
        <a:p>
          <a:endParaRPr lang="da-DK"/>
        </a:p>
      </dgm:t>
    </dgm:pt>
    <dgm:pt modelId="{6732B444-76F9-46CF-8CFA-0A5559FD7859}" type="pres">
      <dgm:prSet presAssocID="{D6F4800A-A425-44B4-B46E-4406FCF838A7}" presName="linear" presStyleCnt="0">
        <dgm:presLayoutVars>
          <dgm:animLvl val="lvl"/>
          <dgm:resizeHandles val="exact"/>
        </dgm:presLayoutVars>
      </dgm:prSet>
      <dgm:spPr/>
    </dgm:pt>
    <dgm:pt modelId="{AA1694A5-DA6C-40C3-9D0D-BA2BEB5845E3}" type="pres">
      <dgm:prSet presAssocID="{644225B6-E82D-4C57-8AA9-DC60F64386AD}" presName="parentText" presStyleLbl="node1" presStyleIdx="0" presStyleCnt="2">
        <dgm:presLayoutVars>
          <dgm:chMax val="0"/>
          <dgm:bulletEnabled val="1"/>
        </dgm:presLayoutVars>
      </dgm:prSet>
      <dgm:spPr/>
    </dgm:pt>
    <dgm:pt modelId="{58B916CA-2295-4E93-8423-527645648DD1}" type="pres">
      <dgm:prSet presAssocID="{8E8A16CB-6E83-4D8E-8118-133819B9D218}" presName="spacer" presStyleCnt="0"/>
      <dgm:spPr/>
    </dgm:pt>
    <dgm:pt modelId="{F9C4D43B-6B34-4153-ACD1-4380F9168914}" type="pres">
      <dgm:prSet presAssocID="{65FA0E0E-1EFB-4086-AAF4-F1C0AF64336C}" presName="parentText" presStyleLbl="node1" presStyleIdx="1" presStyleCnt="2">
        <dgm:presLayoutVars>
          <dgm:chMax val="0"/>
          <dgm:bulletEnabled val="1"/>
        </dgm:presLayoutVars>
      </dgm:prSet>
      <dgm:spPr/>
    </dgm:pt>
  </dgm:ptLst>
  <dgm:cxnLst>
    <dgm:cxn modelId="{6AFF3519-BF30-453E-B957-E2B6B3780FA4}" srcId="{D6F4800A-A425-44B4-B46E-4406FCF838A7}" destId="{65FA0E0E-1EFB-4086-AAF4-F1C0AF64336C}" srcOrd="1" destOrd="0" parTransId="{882C31A1-C0AD-4500-8523-2073F5BE24A7}" sibTransId="{9FB5733D-8539-4F4E-AFC7-8687C7816FFB}"/>
    <dgm:cxn modelId="{9D880B65-F60A-4AD9-AF59-571F2569869A}" type="presOf" srcId="{65FA0E0E-1EFB-4086-AAF4-F1C0AF64336C}" destId="{F9C4D43B-6B34-4153-ACD1-4380F9168914}" srcOrd="0" destOrd="0" presId="urn:microsoft.com/office/officeart/2005/8/layout/vList2"/>
    <dgm:cxn modelId="{2F597572-FF55-487D-A9A6-060C137985DE}" srcId="{D6F4800A-A425-44B4-B46E-4406FCF838A7}" destId="{644225B6-E82D-4C57-8AA9-DC60F64386AD}" srcOrd="0" destOrd="0" parTransId="{216B12A6-B36B-4203-9570-467FA932B7A1}" sibTransId="{8E8A16CB-6E83-4D8E-8118-133819B9D218}"/>
    <dgm:cxn modelId="{E3206B5A-4084-44DE-9511-0A79B1D54658}" type="presOf" srcId="{D6F4800A-A425-44B4-B46E-4406FCF838A7}" destId="{6732B444-76F9-46CF-8CFA-0A5559FD7859}" srcOrd="0" destOrd="0" presId="urn:microsoft.com/office/officeart/2005/8/layout/vList2"/>
    <dgm:cxn modelId="{E0FC8A88-DB4D-4074-ACF7-34F2FA0C1F82}" type="presOf" srcId="{644225B6-E82D-4C57-8AA9-DC60F64386AD}" destId="{AA1694A5-DA6C-40C3-9D0D-BA2BEB5845E3}" srcOrd="0" destOrd="0" presId="urn:microsoft.com/office/officeart/2005/8/layout/vList2"/>
    <dgm:cxn modelId="{20777D4B-3FD0-4A0E-9EE7-30C706395C90}" type="presParOf" srcId="{6732B444-76F9-46CF-8CFA-0A5559FD7859}" destId="{AA1694A5-DA6C-40C3-9D0D-BA2BEB5845E3}" srcOrd="0" destOrd="0" presId="urn:microsoft.com/office/officeart/2005/8/layout/vList2"/>
    <dgm:cxn modelId="{4776E41A-C080-45EA-8A43-04214FBF2199}" type="presParOf" srcId="{6732B444-76F9-46CF-8CFA-0A5559FD7859}" destId="{58B916CA-2295-4E93-8423-527645648DD1}" srcOrd="1" destOrd="0" presId="urn:microsoft.com/office/officeart/2005/8/layout/vList2"/>
    <dgm:cxn modelId="{E9131087-6626-4686-99D4-DA39C4CCE81A}" type="presParOf" srcId="{6732B444-76F9-46CF-8CFA-0A5559FD7859}" destId="{F9C4D43B-6B34-4153-ACD1-4380F916891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5EF1591-63FE-4480-B6B1-B1FE744F7CE8}"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C2155B6D-C71F-402F-B672-4247EF96AFA0}">
      <dgm:prSet/>
      <dgm:spPr>
        <a:solidFill>
          <a:srgbClr val="CBD9D4"/>
        </a:solidFill>
      </dgm:spPr>
      <dgm:t>
        <a:bodyPr/>
        <a:lstStyle/>
        <a:p>
          <a:r>
            <a:rPr lang="da-DK" dirty="0">
              <a:solidFill>
                <a:schemeClr val="tx1"/>
              </a:solidFill>
            </a:rPr>
            <a:t>Solcellestrenges ledninger, solcellepanelers ledninger og solcellers jævnstrømshovedledninger skal vælges og installeres på en sådan måde, at risikoen for jordfejl og kortslutninger minimeres. </a:t>
          </a:r>
        </a:p>
      </dgm:t>
    </dgm:pt>
    <dgm:pt modelId="{808FC88B-3238-4B62-9691-1CDEEDD88F35}" type="parTrans" cxnId="{C86B85F7-AAF3-46E9-9C9D-046C90F0A118}">
      <dgm:prSet/>
      <dgm:spPr/>
      <dgm:t>
        <a:bodyPr/>
        <a:lstStyle/>
        <a:p>
          <a:endParaRPr lang="da-DK"/>
        </a:p>
      </dgm:t>
    </dgm:pt>
    <dgm:pt modelId="{FBF42166-EEE4-4FB3-84A4-CB55C143BC49}" type="sibTrans" cxnId="{C86B85F7-AAF3-46E9-9C9D-046C90F0A118}">
      <dgm:prSet/>
      <dgm:spPr/>
      <dgm:t>
        <a:bodyPr/>
        <a:lstStyle/>
        <a:p>
          <a:endParaRPr lang="da-DK"/>
        </a:p>
      </dgm:t>
    </dgm:pt>
    <dgm:pt modelId="{97FB6D77-BF32-4225-A7E9-848C0A5EAEBA}">
      <dgm:prSet/>
      <dgm:spPr>
        <a:solidFill>
          <a:srgbClr val="CBD9D4"/>
        </a:solidFill>
      </dgm:spPr>
      <dgm:t>
        <a:bodyPr/>
        <a:lstStyle/>
        <a:p>
          <a:r>
            <a:rPr lang="da-DK" dirty="0">
              <a:solidFill>
                <a:schemeClr val="tx1"/>
              </a:solidFill>
            </a:rPr>
            <a:t>Dette kan fx opnås ved at forstærke beskyttelsen af ledningerne mod ydre påvirkninger ved anvendelse af ledninger, som ud over grundisolation er forsynet med ekstra isolation (kappe), eller ved ledningernes placering og fiksering. </a:t>
          </a:r>
        </a:p>
      </dgm:t>
    </dgm:pt>
    <dgm:pt modelId="{AD2029FA-19C1-454E-9E24-56D3B9327E97}" type="parTrans" cxnId="{DC1D2400-27D4-4E69-A7C4-B715B34AF508}">
      <dgm:prSet/>
      <dgm:spPr/>
      <dgm:t>
        <a:bodyPr/>
        <a:lstStyle/>
        <a:p>
          <a:endParaRPr lang="da-DK"/>
        </a:p>
      </dgm:t>
    </dgm:pt>
    <dgm:pt modelId="{78402F09-F880-4FAA-A33E-6DCD2C2F9252}" type="sibTrans" cxnId="{DC1D2400-27D4-4E69-A7C4-B715B34AF508}">
      <dgm:prSet/>
      <dgm:spPr/>
      <dgm:t>
        <a:bodyPr/>
        <a:lstStyle/>
        <a:p>
          <a:endParaRPr lang="da-DK"/>
        </a:p>
      </dgm:t>
    </dgm:pt>
    <dgm:pt modelId="{44A6E8DE-E2C5-45D5-8D00-CEA4DC43310F}" type="pres">
      <dgm:prSet presAssocID="{A5EF1591-63FE-4480-B6B1-B1FE744F7CE8}" presName="linear" presStyleCnt="0">
        <dgm:presLayoutVars>
          <dgm:animLvl val="lvl"/>
          <dgm:resizeHandles val="exact"/>
        </dgm:presLayoutVars>
      </dgm:prSet>
      <dgm:spPr/>
    </dgm:pt>
    <dgm:pt modelId="{5E20AB96-5DDF-449C-8AA3-C32AA9B7619F}" type="pres">
      <dgm:prSet presAssocID="{C2155B6D-C71F-402F-B672-4247EF96AFA0}" presName="parentText" presStyleLbl="node1" presStyleIdx="0" presStyleCnt="2">
        <dgm:presLayoutVars>
          <dgm:chMax val="0"/>
          <dgm:bulletEnabled val="1"/>
        </dgm:presLayoutVars>
      </dgm:prSet>
      <dgm:spPr/>
    </dgm:pt>
    <dgm:pt modelId="{DD8CC17F-5D76-4D22-9B36-FBF76B4520DF}" type="pres">
      <dgm:prSet presAssocID="{FBF42166-EEE4-4FB3-84A4-CB55C143BC49}" presName="spacer" presStyleCnt="0"/>
      <dgm:spPr/>
    </dgm:pt>
    <dgm:pt modelId="{CBE92E1D-7E76-4B18-BC2D-18436DDB4095}" type="pres">
      <dgm:prSet presAssocID="{97FB6D77-BF32-4225-A7E9-848C0A5EAEBA}" presName="parentText" presStyleLbl="node1" presStyleIdx="1" presStyleCnt="2">
        <dgm:presLayoutVars>
          <dgm:chMax val="0"/>
          <dgm:bulletEnabled val="1"/>
        </dgm:presLayoutVars>
      </dgm:prSet>
      <dgm:spPr/>
    </dgm:pt>
  </dgm:ptLst>
  <dgm:cxnLst>
    <dgm:cxn modelId="{DC1D2400-27D4-4E69-A7C4-B715B34AF508}" srcId="{A5EF1591-63FE-4480-B6B1-B1FE744F7CE8}" destId="{97FB6D77-BF32-4225-A7E9-848C0A5EAEBA}" srcOrd="1" destOrd="0" parTransId="{AD2029FA-19C1-454E-9E24-56D3B9327E97}" sibTransId="{78402F09-F880-4FAA-A33E-6DCD2C2F9252}"/>
    <dgm:cxn modelId="{21331F59-74A4-447D-BDC1-0C21300019F2}" type="presOf" srcId="{97FB6D77-BF32-4225-A7E9-848C0A5EAEBA}" destId="{CBE92E1D-7E76-4B18-BC2D-18436DDB4095}" srcOrd="0" destOrd="0" presId="urn:microsoft.com/office/officeart/2005/8/layout/vList2"/>
    <dgm:cxn modelId="{957141C8-CD09-4252-9E89-60E371F42C24}" type="presOf" srcId="{C2155B6D-C71F-402F-B672-4247EF96AFA0}" destId="{5E20AB96-5DDF-449C-8AA3-C32AA9B7619F}" srcOrd="0" destOrd="0" presId="urn:microsoft.com/office/officeart/2005/8/layout/vList2"/>
    <dgm:cxn modelId="{9BE270CD-F476-4C21-8317-B701956C7A62}" type="presOf" srcId="{A5EF1591-63FE-4480-B6B1-B1FE744F7CE8}" destId="{44A6E8DE-E2C5-45D5-8D00-CEA4DC43310F}" srcOrd="0" destOrd="0" presId="urn:microsoft.com/office/officeart/2005/8/layout/vList2"/>
    <dgm:cxn modelId="{C86B85F7-AAF3-46E9-9C9D-046C90F0A118}" srcId="{A5EF1591-63FE-4480-B6B1-B1FE744F7CE8}" destId="{C2155B6D-C71F-402F-B672-4247EF96AFA0}" srcOrd="0" destOrd="0" parTransId="{808FC88B-3238-4B62-9691-1CDEEDD88F35}" sibTransId="{FBF42166-EEE4-4FB3-84A4-CB55C143BC49}"/>
    <dgm:cxn modelId="{15907D8B-1AB5-4960-B272-3FA1FA27A9A3}" type="presParOf" srcId="{44A6E8DE-E2C5-45D5-8D00-CEA4DC43310F}" destId="{5E20AB96-5DDF-449C-8AA3-C32AA9B7619F}" srcOrd="0" destOrd="0" presId="urn:microsoft.com/office/officeart/2005/8/layout/vList2"/>
    <dgm:cxn modelId="{01731538-135F-4143-9849-FE67CD699EAA}" type="presParOf" srcId="{44A6E8DE-E2C5-45D5-8D00-CEA4DC43310F}" destId="{DD8CC17F-5D76-4D22-9B36-FBF76B4520DF}" srcOrd="1" destOrd="0" presId="urn:microsoft.com/office/officeart/2005/8/layout/vList2"/>
    <dgm:cxn modelId="{BD421447-2599-44E5-B19C-38AA47EDDEDC}" type="presParOf" srcId="{44A6E8DE-E2C5-45D5-8D00-CEA4DC43310F}" destId="{CBE92E1D-7E76-4B18-BC2D-18436DDB4095}"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5E52824-6631-4A5D-B361-2F95D1AD981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B5D817F9-81CD-4AF8-8AF0-EA1249503D20}">
      <dgm:prSet/>
      <dgm:spPr>
        <a:solidFill>
          <a:srgbClr val="CBD9D4"/>
        </a:solidFill>
      </dgm:spPr>
      <dgm:t>
        <a:bodyPr/>
        <a:lstStyle/>
        <a:p>
          <a:r>
            <a:rPr lang="da-DK" dirty="0">
              <a:solidFill>
                <a:schemeClr val="tx1"/>
              </a:solidFill>
            </a:rPr>
            <a:t>Ledningssystemer skal kunne modstå de forventede ydre påvirkninger som fx vind, isdannelse, temperatur og solbestråling. </a:t>
          </a:r>
        </a:p>
      </dgm:t>
    </dgm:pt>
    <dgm:pt modelId="{F4D22690-69F0-4A5B-89EC-055046A7310A}" type="parTrans" cxnId="{39B81A1D-F46A-43B9-99A1-D252E734D59F}">
      <dgm:prSet/>
      <dgm:spPr/>
      <dgm:t>
        <a:bodyPr/>
        <a:lstStyle/>
        <a:p>
          <a:endParaRPr lang="da-DK"/>
        </a:p>
      </dgm:t>
    </dgm:pt>
    <dgm:pt modelId="{B788C28A-20FD-45DD-ACCB-81F59C736C56}" type="sibTrans" cxnId="{39B81A1D-F46A-43B9-99A1-D252E734D59F}">
      <dgm:prSet/>
      <dgm:spPr/>
      <dgm:t>
        <a:bodyPr/>
        <a:lstStyle/>
        <a:p>
          <a:endParaRPr lang="da-DK"/>
        </a:p>
      </dgm:t>
    </dgm:pt>
    <dgm:pt modelId="{16F90ABC-9FB5-4330-B570-D57BD8076BAD}">
      <dgm:prSet/>
      <dgm:spPr>
        <a:solidFill>
          <a:srgbClr val="CBD9D4"/>
        </a:solidFill>
      </dgm:spPr>
      <dgm:t>
        <a:bodyPr/>
        <a:lstStyle/>
        <a:p>
          <a:r>
            <a:rPr lang="da-DK" dirty="0">
              <a:solidFill>
                <a:schemeClr val="tx1"/>
              </a:solidFill>
            </a:rPr>
            <a:t>Forbindelsesledningerne mellem de enkelte solcellepaneler skal udføres efter fabrikantens vejledning. </a:t>
          </a:r>
        </a:p>
      </dgm:t>
    </dgm:pt>
    <dgm:pt modelId="{2D695F58-11C8-4215-9397-5F6254641C1F}" type="parTrans" cxnId="{FFEEECD0-61AF-465C-8393-5B287C71F8D7}">
      <dgm:prSet/>
      <dgm:spPr/>
      <dgm:t>
        <a:bodyPr/>
        <a:lstStyle/>
        <a:p>
          <a:endParaRPr lang="da-DK"/>
        </a:p>
      </dgm:t>
    </dgm:pt>
    <dgm:pt modelId="{BEA99CB4-E03A-496B-BF68-EC6B42928F41}" type="sibTrans" cxnId="{FFEEECD0-61AF-465C-8393-5B287C71F8D7}">
      <dgm:prSet/>
      <dgm:spPr/>
      <dgm:t>
        <a:bodyPr/>
        <a:lstStyle/>
        <a:p>
          <a:endParaRPr lang="da-DK"/>
        </a:p>
      </dgm:t>
    </dgm:pt>
    <dgm:pt modelId="{6BB24C57-A83A-46AE-ABCC-BD02DFE2733A}">
      <dgm:prSet/>
      <dgm:spPr>
        <a:solidFill>
          <a:srgbClr val="CBD9D4"/>
        </a:solidFill>
      </dgm:spPr>
      <dgm:t>
        <a:bodyPr/>
        <a:lstStyle/>
        <a:p>
          <a:r>
            <a:rPr lang="da-DK" dirty="0">
              <a:solidFill>
                <a:schemeClr val="tx1"/>
              </a:solidFill>
            </a:rPr>
            <a:t>Vær opmærksom på, at eventuel overskydende ledning placeres således, at det fx ikke slides i stykker i forbindelse med vindpåvirkning.</a:t>
          </a:r>
        </a:p>
      </dgm:t>
    </dgm:pt>
    <dgm:pt modelId="{E40234C5-62A8-42D8-AC16-5FA5432AA017}" type="parTrans" cxnId="{5C7B0F4A-21E1-4321-AFA1-ADD3683BF9BA}">
      <dgm:prSet/>
      <dgm:spPr/>
      <dgm:t>
        <a:bodyPr/>
        <a:lstStyle/>
        <a:p>
          <a:endParaRPr lang="da-DK"/>
        </a:p>
      </dgm:t>
    </dgm:pt>
    <dgm:pt modelId="{4CC325DE-9F7B-4A33-89DF-2DAECB732FAF}" type="sibTrans" cxnId="{5C7B0F4A-21E1-4321-AFA1-ADD3683BF9BA}">
      <dgm:prSet/>
      <dgm:spPr/>
      <dgm:t>
        <a:bodyPr/>
        <a:lstStyle/>
        <a:p>
          <a:endParaRPr lang="da-DK"/>
        </a:p>
      </dgm:t>
    </dgm:pt>
    <dgm:pt modelId="{8ACF1DDE-8F1B-4934-8E70-75763C50C58E}" type="pres">
      <dgm:prSet presAssocID="{15E52824-6631-4A5D-B361-2F95D1AD9811}" presName="linear" presStyleCnt="0">
        <dgm:presLayoutVars>
          <dgm:animLvl val="lvl"/>
          <dgm:resizeHandles val="exact"/>
        </dgm:presLayoutVars>
      </dgm:prSet>
      <dgm:spPr/>
    </dgm:pt>
    <dgm:pt modelId="{575D5DBE-387B-4FD1-B956-A7A93BBF5AF3}" type="pres">
      <dgm:prSet presAssocID="{B5D817F9-81CD-4AF8-8AF0-EA1249503D20}" presName="parentText" presStyleLbl="node1" presStyleIdx="0" presStyleCnt="3">
        <dgm:presLayoutVars>
          <dgm:chMax val="0"/>
          <dgm:bulletEnabled val="1"/>
        </dgm:presLayoutVars>
      </dgm:prSet>
      <dgm:spPr/>
    </dgm:pt>
    <dgm:pt modelId="{26196023-68D0-4340-A9BC-1C41122C5591}" type="pres">
      <dgm:prSet presAssocID="{B788C28A-20FD-45DD-ACCB-81F59C736C56}" presName="spacer" presStyleCnt="0"/>
      <dgm:spPr/>
    </dgm:pt>
    <dgm:pt modelId="{5CFF7D9D-DD3A-4FCF-8F99-E63924CF00B0}" type="pres">
      <dgm:prSet presAssocID="{16F90ABC-9FB5-4330-B570-D57BD8076BAD}" presName="parentText" presStyleLbl="node1" presStyleIdx="1" presStyleCnt="3">
        <dgm:presLayoutVars>
          <dgm:chMax val="0"/>
          <dgm:bulletEnabled val="1"/>
        </dgm:presLayoutVars>
      </dgm:prSet>
      <dgm:spPr/>
    </dgm:pt>
    <dgm:pt modelId="{7E49323F-C986-49C4-8C38-1689198FE78B}" type="pres">
      <dgm:prSet presAssocID="{BEA99CB4-E03A-496B-BF68-EC6B42928F41}" presName="spacer" presStyleCnt="0"/>
      <dgm:spPr/>
    </dgm:pt>
    <dgm:pt modelId="{7F603F2E-EBC1-46C4-AE2E-AC241F9EAF4C}" type="pres">
      <dgm:prSet presAssocID="{6BB24C57-A83A-46AE-ABCC-BD02DFE2733A}" presName="parentText" presStyleLbl="node1" presStyleIdx="2" presStyleCnt="3">
        <dgm:presLayoutVars>
          <dgm:chMax val="0"/>
          <dgm:bulletEnabled val="1"/>
        </dgm:presLayoutVars>
      </dgm:prSet>
      <dgm:spPr/>
    </dgm:pt>
  </dgm:ptLst>
  <dgm:cxnLst>
    <dgm:cxn modelId="{2B21DA06-703F-40BB-A209-51F2B213B2CB}" type="presOf" srcId="{B5D817F9-81CD-4AF8-8AF0-EA1249503D20}" destId="{575D5DBE-387B-4FD1-B956-A7A93BBF5AF3}" srcOrd="0" destOrd="0" presId="urn:microsoft.com/office/officeart/2005/8/layout/vList2"/>
    <dgm:cxn modelId="{39B81A1D-F46A-43B9-99A1-D252E734D59F}" srcId="{15E52824-6631-4A5D-B361-2F95D1AD9811}" destId="{B5D817F9-81CD-4AF8-8AF0-EA1249503D20}" srcOrd="0" destOrd="0" parTransId="{F4D22690-69F0-4A5B-89EC-055046A7310A}" sibTransId="{B788C28A-20FD-45DD-ACCB-81F59C736C56}"/>
    <dgm:cxn modelId="{5C7B0F4A-21E1-4321-AFA1-ADD3683BF9BA}" srcId="{15E52824-6631-4A5D-B361-2F95D1AD9811}" destId="{6BB24C57-A83A-46AE-ABCC-BD02DFE2733A}" srcOrd="2" destOrd="0" parTransId="{E40234C5-62A8-42D8-AC16-5FA5432AA017}" sibTransId="{4CC325DE-9F7B-4A33-89DF-2DAECB732FAF}"/>
    <dgm:cxn modelId="{D416C273-A557-44FC-9C18-4677E3AE70E8}" type="presOf" srcId="{15E52824-6631-4A5D-B361-2F95D1AD9811}" destId="{8ACF1DDE-8F1B-4934-8E70-75763C50C58E}" srcOrd="0" destOrd="0" presId="urn:microsoft.com/office/officeart/2005/8/layout/vList2"/>
    <dgm:cxn modelId="{21ACBACA-70BF-4F38-91CB-02F63710A071}" type="presOf" srcId="{16F90ABC-9FB5-4330-B570-D57BD8076BAD}" destId="{5CFF7D9D-DD3A-4FCF-8F99-E63924CF00B0}" srcOrd="0" destOrd="0" presId="urn:microsoft.com/office/officeart/2005/8/layout/vList2"/>
    <dgm:cxn modelId="{FFEEECD0-61AF-465C-8393-5B287C71F8D7}" srcId="{15E52824-6631-4A5D-B361-2F95D1AD9811}" destId="{16F90ABC-9FB5-4330-B570-D57BD8076BAD}" srcOrd="1" destOrd="0" parTransId="{2D695F58-11C8-4215-9397-5F6254641C1F}" sibTransId="{BEA99CB4-E03A-496B-BF68-EC6B42928F41}"/>
    <dgm:cxn modelId="{A19CBED6-300C-4584-8D91-3768E0ADA89C}" type="presOf" srcId="{6BB24C57-A83A-46AE-ABCC-BD02DFE2733A}" destId="{7F603F2E-EBC1-46C4-AE2E-AC241F9EAF4C}" srcOrd="0" destOrd="0" presId="urn:microsoft.com/office/officeart/2005/8/layout/vList2"/>
    <dgm:cxn modelId="{DC760171-281F-4713-A25B-D2F78674165E}" type="presParOf" srcId="{8ACF1DDE-8F1B-4934-8E70-75763C50C58E}" destId="{575D5DBE-387B-4FD1-B956-A7A93BBF5AF3}" srcOrd="0" destOrd="0" presId="urn:microsoft.com/office/officeart/2005/8/layout/vList2"/>
    <dgm:cxn modelId="{CDBABF6F-41D7-4D93-A73A-D059DE42DF7A}" type="presParOf" srcId="{8ACF1DDE-8F1B-4934-8E70-75763C50C58E}" destId="{26196023-68D0-4340-A9BC-1C41122C5591}" srcOrd="1" destOrd="0" presId="urn:microsoft.com/office/officeart/2005/8/layout/vList2"/>
    <dgm:cxn modelId="{70D4185F-DB94-49A2-A279-1B8FA7029C6A}" type="presParOf" srcId="{8ACF1DDE-8F1B-4934-8E70-75763C50C58E}" destId="{5CFF7D9D-DD3A-4FCF-8F99-E63924CF00B0}" srcOrd="2" destOrd="0" presId="urn:microsoft.com/office/officeart/2005/8/layout/vList2"/>
    <dgm:cxn modelId="{9DE1DDA9-AD2C-4E61-9C0B-F569F1CBD3C3}" type="presParOf" srcId="{8ACF1DDE-8F1B-4934-8E70-75763C50C58E}" destId="{7E49323F-C986-49C4-8C38-1689198FE78B}" srcOrd="3" destOrd="0" presId="urn:microsoft.com/office/officeart/2005/8/layout/vList2"/>
    <dgm:cxn modelId="{584E9E87-BD65-4566-86BE-94F88EEC18DB}" type="presParOf" srcId="{8ACF1DDE-8F1B-4934-8E70-75763C50C58E}" destId="{7F603F2E-EBC1-46C4-AE2E-AC241F9EAF4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B522720-A659-4C6E-B28E-3837FEDFE2E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B0001943-4B1F-4214-8BE6-BD422E5C8C8D}">
      <dgm:prSet/>
      <dgm:spPr>
        <a:solidFill>
          <a:srgbClr val="CBD9D4"/>
        </a:solidFill>
      </dgm:spPr>
      <dgm:t>
        <a:bodyPr/>
        <a:lstStyle/>
        <a:p>
          <a:r>
            <a:rPr lang="da-DK" dirty="0">
              <a:solidFill>
                <a:schemeClr val="tx1"/>
              </a:solidFill>
            </a:rPr>
            <a:t>Forbindelser mellem ledere indbyrdes og mellem ledere og andet materiel skal give varig og holdbar elektrisk kontakt samt have tilstrækkelig mekanisk styrke, som beskrevet i DS/HD 60364 526 – elektriske forbindelser. </a:t>
          </a:r>
        </a:p>
      </dgm:t>
    </dgm:pt>
    <dgm:pt modelId="{97C81A39-B2B1-4695-B894-82EADAFF35D8}" type="parTrans" cxnId="{20BB63C6-767B-434A-B941-0AC6F4DF2504}">
      <dgm:prSet/>
      <dgm:spPr/>
      <dgm:t>
        <a:bodyPr/>
        <a:lstStyle/>
        <a:p>
          <a:endParaRPr lang="da-DK"/>
        </a:p>
      </dgm:t>
    </dgm:pt>
    <dgm:pt modelId="{ABEFA3D5-4492-47FF-A56D-C65218F887D1}" type="sibTrans" cxnId="{20BB63C6-767B-434A-B941-0AC6F4DF2504}">
      <dgm:prSet/>
      <dgm:spPr/>
      <dgm:t>
        <a:bodyPr/>
        <a:lstStyle/>
        <a:p>
          <a:endParaRPr lang="da-DK"/>
        </a:p>
      </dgm:t>
    </dgm:pt>
    <dgm:pt modelId="{00C0A96D-2ECF-4B3B-A6FC-70FBCB82A285}">
      <dgm:prSet/>
      <dgm:spPr>
        <a:solidFill>
          <a:srgbClr val="CBD9D4"/>
        </a:solidFill>
      </dgm:spPr>
      <dgm:t>
        <a:bodyPr/>
        <a:lstStyle/>
        <a:p>
          <a:r>
            <a:rPr lang="da-DK" dirty="0">
              <a:solidFill>
                <a:schemeClr val="tx1"/>
              </a:solidFill>
            </a:rPr>
            <a:t>Generelt skal forbindelser udføres i egnede kapslinger, der giver tilstrækkelig mekanisk beskyttelse.</a:t>
          </a:r>
        </a:p>
      </dgm:t>
    </dgm:pt>
    <dgm:pt modelId="{18F03715-5EA7-4B94-A7D2-8829F3F84C1E}" type="parTrans" cxnId="{5585C6D8-4B9B-4A7B-BD72-AC9A8324E593}">
      <dgm:prSet/>
      <dgm:spPr/>
      <dgm:t>
        <a:bodyPr/>
        <a:lstStyle/>
        <a:p>
          <a:endParaRPr lang="da-DK"/>
        </a:p>
      </dgm:t>
    </dgm:pt>
    <dgm:pt modelId="{50AFD852-429E-4C43-A795-6B394675910E}" type="sibTrans" cxnId="{5585C6D8-4B9B-4A7B-BD72-AC9A8324E593}">
      <dgm:prSet/>
      <dgm:spPr/>
      <dgm:t>
        <a:bodyPr/>
        <a:lstStyle/>
        <a:p>
          <a:endParaRPr lang="da-DK"/>
        </a:p>
      </dgm:t>
    </dgm:pt>
    <dgm:pt modelId="{EEFE735D-4E08-4EDE-88AA-DE4F32004053}">
      <dgm:prSet/>
      <dgm:spPr>
        <a:solidFill>
          <a:srgbClr val="CBD9D4"/>
        </a:solidFill>
      </dgm:spPr>
      <dgm:t>
        <a:bodyPr/>
        <a:lstStyle/>
        <a:p>
          <a:r>
            <a:rPr lang="da-DK" dirty="0">
              <a:solidFill>
                <a:schemeClr val="tx1"/>
              </a:solidFill>
            </a:rPr>
            <a:t>Ved tilslutningssteder for materiel skal den faste installation afsluttes i en dåse, roset, afbryder, stikkontakt eller i et lukket forbindelsesrum i fast monteret materiel.</a:t>
          </a:r>
        </a:p>
      </dgm:t>
    </dgm:pt>
    <dgm:pt modelId="{36F880A8-36E8-4CE6-9927-58ECFFB3D5B9}" type="parTrans" cxnId="{7D0A1DF4-8F79-4B28-A7A7-EBC07A70EFFE}">
      <dgm:prSet/>
      <dgm:spPr/>
      <dgm:t>
        <a:bodyPr/>
        <a:lstStyle/>
        <a:p>
          <a:endParaRPr lang="da-DK"/>
        </a:p>
      </dgm:t>
    </dgm:pt>
    <dgm:pt modelId="{DC06D3C0-9844-4928-A932-CAC07516C1F8}" type="sibTrans" cxnId="{7D0A1DF4-8F79-4B28-A7A7-EBC07A70EFFE}">
      <dgm:prSet/>
      <dgm:spPr/>
      <dgm:t>
        <a:bodyPr/>
        <a:lstStyle/>
        <a:p>
          <a:endParaRPr lang="da-DK"/>
        </a:p>
      </dgm:t>
    </dgm:pt>
    <dgm:pt modelId="{09816C2B-285C-49F4-8322-6582A3DDB179}" type="pres">
      <dgm:prSet presAssocID="{4B522720-A659-4C6E-B28E-3837FEDFE2E4}" presName="linear" presStyleCnt="0">
        <dgm:presLayoutVars>
          <dgm:animLvl val="lvl"/>
          <dgm:resizeHandles val="exact"/>
        </dgm:presLayoutVars>
      </dgm:prSet>
      <dgm:spPr/>
    </dgm:pt>
    <dgm:pt modelId="{DD6E1D81-DB70-4C6B-9E1A-9D5DACBB062E}" type="pres">
      <dgm:prSet presAssocID="{B0001943-4B1F-4214-8BE6-BD422E5C8C8D}" presName="parentText" presStyleLbl="node1" presStyleIdx="0" presStyleCnt="3">
        <dgm:presLayoutVars>
          <dgm:chMax val="0"/>
          <dgm:bulletEnabled val="1"/>
        </dgm:presLayoutVars>
      </dgm:prSet>
      <dgm:spPr/>
    </dgm:pt>
    <dgm:pt modelId="{9750E2BC-D3FE-4598-862B-E684ADD7F891}" type="pres">
      <dgm:prSet presAssocID="{ABEFA3D5-4492-47FF-A56D-C65218F887D1}" presName="spacer" presStyleCnt="0"/>
      <dgm:spPr/>
    </dgm:pt>
    <dgm:pt modelId="{F934AE38-A6C8-4E43-9D78-C18AFC70A605}" type="pres">
      <dgm:prSet presAssocID="{00C0A96D-2ECF-4B3B-A6FC-70FBCB82A285}" presName="parentText" presStyleLbl="node1" presStyleIdx="1" presStyleCnt="3">
        <dgm:presLayoutVars>
          <dgm:chMax val="0"/>
          <dgm:bulletEnabled val="1"/>
        </dgm:presLayoutVars>
      </dgm:prSet>
      <dgm:spPr/>
    </dgm:pt>
    <dgm:pt modelId="{962DA965-C153-4A6F-B1C3-F097262439DA}" type="pres">
      <dgm:prSet presAssocID="{50AFD852-429E-4C43-A795-6B394675910E}" presName="spacer" presStyleCnt="0"/>
      <dgm:spPr/>
    </dgm:pt>
    <dgm:pt modelId="{B6D12490-FB66-4A33-AE75-34E6E4374409}" type="pres">
      <dgm:prSet presAssocID="{EEFE735D-4E08-4EDE-88AA-DE4F32004053}" presName="parentText" presStyleLbl="node1" presStyleIdx="2" presStyleCnt="3">
        <dgm:presLayoutVars>
          <dgm:chMax val="0"/>
          <dgm:bulletEnabled val="1"/>
        </dgm:presLayoutVars>
      </dgm:prSet>
      <dgm:spPr/>
    </dgm:pt>
  </dgm:ptLst>
  <dgm:cxnLst>
    <dgm:cxn modelId="{9012E631-92C2-4F5F-B2EC-F249700287B6}" type="presOf" srcId="{00C0A96D-2ECF-4B3B-A6FC-70FBCB82A285}" destId="{F934AE38-A6C8-4E43-9D78-C18AFC70A605}" srcOrd="0" destOrd="0" presId="urn:microsoft.com/office/officeart/2005/8/layout/vList2"/>
    <dgm:cxn modelId="{82580233-EFA6-4BB7-B57B-B39C24AF1094}" type="presOf" srcId="{4B522720-A659-4C6E-B28E-3837FEDFE2E4}" destId="{09816C2B-285C-49F4-8322-6582A3DDB179}" srcOrd="0" destOrd="0" presId="urn:microsoft.com/office/officeart/2005/8/layout/vList2"/>
    <dgm:cxn modelId="{F4A9704D-9532-424C-889F-BD3F8BE7E1DA}" type="presOf" srcId="{EEFE735D-4E08-4EDE-88AA-DE4F32004053}" destId="{B6D12490-FB66-4A33-AE75-34E6E4374409}" srcOrd="0" destOrd="0" presId="urn:microsoft.com/office/officeart/2005/8/layout/vList2"/>
    <dgm:cxn modelId="{60A02F74-2B74-4AF2-A45E-A10DF7600331}" type="presOf" srcId="{B0001943-4B1F-4214-8BE6-BD422E5C8C8D}" destId="{DD6E1D81-DB70-4C6B-9E1A-9D5DACBB062E}" srcOrd="0" destOrd="0" presId="urn:microsoft.com/office/officeart/2005/8/layout/vList2"/>
    <dgm:cxn modelId="{20BB63C6-767B-434A-B941-0AC6F4DF2504}" srcId="{4B522720-A659-4C6E-B28E-3837FEDFE2E4}" destId="{B0001943-4B1F-4214-8BE6-BD422E5C8C8D}" srcOrd="0" destOrd="0" parTransId="{97C81A39-B2B1-4695-B894-82EADAFF35D8}" sibTransId="{ABEFA3D5-4492-47FF-A56D-C65218F887D1}"/>
    <dgm:cxn modelId="{5585C6D8-4B9B-4A7B-BD72-AC9A8324E593}" srcId="{4B522720-A659-4C6E-B28E-3837FEDFE2E4}" destId="{00C0A96D-2ECF-4B3B-A6FC-70FBCB82A285}" srcOrd="1" destOrd="0" parTransId="{18F03715-5EA7-4B94-A7D2-8829F3F84C1E}" sibTransId="{50AFD852-429E-4C43-A795-6B394675910E}"/>
    <dgm:cxn modelId="{7D0A1DF4-8F79-4B28-A7A7-EBC07A70EFFE}" srcId="{4B522720-A659-4C6E-B28E-3837FEDFE2E4}" destId="{EEFE735D-4E08-4EDE-88AA-DE4F32004053}" srcOrd="2" destOrd="0" parTransId="{36F880A8-36E8-4CE6-9927-58ECFFB3D5B9}" sibTransId="{DC06D3C0-9844-4928-A932-CAC07516C1F8}"/>
    <dgm:cxn modelId="{3F65D5DC-5E83-4263-B552-011B4DFF086A}" type="presParOf" srcId="{09816C2B-285C-49F4-8322-6582A3DDB179}" destId="{DD6E1D81-DB70-4C6B-9E1A-9D5DACBB062E}" srcOrd="0" destOrd="0" presId="urn:microsoft.com/office/officeart/2005/8/layout/vList2"/>
    <dgm:cxn modelId="{E6DD5B07-9BF8-4456-9102-ED9CA515B347}" type="presParOf" srcId="{09816C2B-285C-49F4-8322-6582A3DDB179}" destId="{9750E2BC-D3FE-4598-862B-E684ADD7F891}" srcOrd="1" destOrd="0" presId="urn:microsoft.com/office/officeart/2005/8/layout/vList2"/>
    <dgm:cxn modelId="{91D65E08-651E-4F8C-946B-2240D6CC3C94}" type="presParOf" srcId="{09816C2B-285C-49F4-8322-6582A3DDB179}" destId="{F934AE38-A6C8-4E43-9D78-C18AFC70A605}" srcOrd="2" destOrd="0" presId="urn:microsoft.com/office/officeart/2005/8/layout/vList2"/>
    <dgm:cxn modelId="{951CF6C3-4B9B-401A-9087-FEA19C0B6961}" type="presParOf" srcId="{09816C2B-285C-49F4-8322-6582A3DDB179}" destId="{962DA965-C153-4A6F-B1C3-F097262439DA}" srcOrd="3" destOrd="0" presId="urn:microsoft.com/office/officeart/2005/8/layout/vList2"/>
    <dgm:cxn modelId="{C89CDC3C-1BFF-4AE5-AE01-99460AF90598}" type="presParOf" srcId="{09816C2B-285C-49F4-8322-6582A3DDB179}" destId="{B6D12490-FB66-4A33-AE75-34E6E437440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BE85B33-AAE8-49AD-B83C-3A9D30F33A8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B9530B6B-8EE6-4C8A-BE5F-83E496731F4F}">
      <dgm:prSet/>
      <dgm:spPr>
        <a:solidFill>
          <a:srgbClr val="CBD9D4"/>
        </a:solidFill>
      </dgm:spPr>
      <dgm:t>
        <a:bodyPr/>
        <a:lstStyle/>
        <a:p>
          <a:r>
            <a:rPr lang="da-DK" dirty="0">
              <a:solidFill>
                <a:schemeClr val="tx1"/>
              </a:solidFill>
            </a:rPr>
            <a:t>Ved valg af forbindelsesmetode skal der tages hensyn til – ledermaterialer og </a:t>
          </a:r>
          <a:r>
            <a:rPr lang="da-DK" dirty="0" err="1">
              <a:solidFill>
                <a:schemeClr val="tx1"/>
              </a:solidFill>
            </a:rPr>
            <a:t>isolermaterialer</a:t>
          </a:r>
          <a:r>
            <a:rPr lang="da-DK" dirty="0">
              <a:solidFill>
                <a:schemeClr val="tx1"/>
              </a:solidFill>
            </a:rPr>
            <a:t>, – antal og form af de </a:t>
          </a:r>
          <a:r>
            <a:rPr lang="da-DK" dirty="0" err="1">
              <a:solidFill>
                <a:schemeClr val="tx1"/>
              </a:solidFill>
            </a:rPr>
            <a:t>korer</a:t>
          </a:r>
          <a:r>
            <a:rPr lang="da-DK" dirty="0">
              <a:solidFill>
                <a:schemeClr val="tx1"/>
              </a:solidFill>
            </a:rPr>
            <a:t>, lederen består af, – lederens tværsnitsareal, og – antallet af de ledere, der skal forbindes med hinanden. </a:t>
          </a:r>
        </a:p>
      </dgm:t>
    </dgm:pt>
    <dgm:pt modelId="{2F7687CE-4488-42D9-BED3-36749D265715}" type="parTrans" cxnId="{7101C4DF-5F53-4401-938C-73CA9BB79A02}">
      <dgm:prSet/>
      <dgm:spPr/>
      <dgm:t>
        <a:bodyPr/>
        <a:lstStyle/>
        <a:p>
          <a:endParaRPr lang="da-DK"/>
        </a:p>
      </dgm:t>
    </dgm:pt>
    <dgm:pt modelId="{3F8A409C-EB2C-49FB-AC04-9971E5D4F4E1}" type="sibTrans" cxnId="{7101C4DF-5F53-4401-938C-73CA9BB79A02}">
      <dgm:prSet/>
      <dgm:spPr/>
      <dgm:t>
        <a:bodyPr/>
        <a:lstStyle/>
        <a:p>
          <a:endParaRPr lang="da-DK"/>
        </a:p>
      </dgm:t>
    </dgm:pt>
    <dgm:pt modelId="{48F21C2A-D0E0-416F-9515-82BF323AB6FA}">
      <dgm:prSet/>
      <dgm:spPr>
        <a:solidFill>
          <a:srgbClr val="CBD9D4"/>
        </a:solidFill>
      </dgm:spPr>
      <dgm:t>
        <a:bodyPr/>
        <a:lstStyle/>
        <a:p>
          <a:r>
            <a:rPr lang="da-DK" dirty="0">
              <a:solidFill>
                <a:schemeClr val="tx1"/>
              </a:solidFill>
            </a:rPr>
            <a:t>Alle forbindelser skal være tilgængelige for inspektion, kontrol og vedligeholdelse.</a:t>
          </a:r>
        </a:p>
      </dgm:t>
    </dgm:pt>
    <dgm:pt modelId="{8B748CFB-9C9A-420E-BEA8-359490E55239}" type="parTrans" cxnId="{FA44EFC2-DA3F-4F61-A48D-8E895D45A4EB}">
      <dgm:prSet/>
      <dgm:spPr/>
      <dgm:t>
        <a:bodyPr/>
        <a:lstStyle/>
        <a:p>
          <a:endParaRPr lang="da-DK"/>
        </a:p>
      </dgm:t>
    </dgm:pt>
    <dgm:pt modelId="{E5A9FF88-6711-41A4-8A2E-7B2782FE49F5}" type="sibTrans" cxnId="{FA44EFC2-DA3F-4F61-A48D-8E895D45A4EB}">
      <dgm:prSet/>
      <dgm:spPr/>
      <dgm:t>
        <a:bodyPr/>
        <a:lstStyle/>
        <a:p>
          <a:endParaRPr lang="da-DK"/>
        </a:p>
      </dgm:t>
    </dgm:pt>
    <dgm:pt modelId="{E4C8313E-134F-4DEB-A568-B548CBF374A3}" type="pres">
      <dgm:prSet presAssocID="{CBE85B33-AAE8-49AD-B83C-3A9D30F33A84}" presName="linear" presStyleCnt="0">
        <dgm:presLayoutVars>
          <dgm:animLvl val="lvl"/>
          <dgm:resizeHandles val="exact"/>
        </dgm:presLayoutVars>
      </dgm:prSet>
      <dgm:spPr/>
    </dgm:pt>
    <dgm:pt modelId="{DEB10D0A-F99D-4EEF-BEEA-DE4865A9EC45}" type="pres">
      <dgm:prSet presAssocID="{B9530B6B-8EE6-4C8A-BE5F-83E496731F4F}" presName="parentText" presStyleLbl="node1" presStyleIdx="0" presStyleCnt="2">
        <dgm:presLayoutVars>
          <dgm:chMax val="0"/>
          <dgm:bulletEnabled val="1"/>
        </dgm:presLayoutVars>
      </dgm:prSet>
      <dgm:spPr/>
    </dgm:pt>
    <dgm:pt modelId="{344AB4F9-E450-4C67-B0B6-6F7B00E0BB5B}" type="pres">
      <dgm:prSet presAssocID="{3F8A409C-EB2C-49FB-AC04-9971E5D4F4E1}" presName="spacer" presStyleCnt="0"/>
      <dgm:spPr/>
    </dgm:pt>
    <dgm:pt modelId="{DE3CABE9-887D-4E72-B18B-B4A551B25466}" type="pres">
      <dgm:prSet presAssocID="{48F21C2A-D0E0-416F-9515-82BF323AB6FA}" presName="parentText" presStyleLbl="node1" presStyleIdx="1" presStyleCnt="2">
        <dgm:presLayoutVars>
          <dgm:chMax val="0"/>
          <dgm:bulletEnabled val="1"/>
        </dgm:presLayoutVars>
      </dgm:prSet>
      <dgm:spPr/>
    </dgm:pt>
  </dgm:ptLst>
  <dgm:cxnLst>
    <dgm:cxn modelId="{1B81D516-7AD2-4482-8740-6BFC713B6DA9}" type="presOf" srcId="{B9530B6B-8EE6-4C8A-BE5F-83E496731F4F}" destId="{DEB10D0A-F99D-4EEF-BEEA-DE4865A9EC45}" srcOrd="0" destOrd="0" presId="urn:microsoft.com/office/officeart/2005/8/layout/vList2"/>
    <dgm:cxn modelId="{FA44EFC2-DA3F-4F61-A48D-8E895D45A4EB}" srcId="{CBE85B33-AAE8-49AD-B83C-3A9D30F33A84}" destId="{48F21C2A-D0E0-416F-9515-82BF323AB6FA}" srcOrd="1" destOrd="0" parTransId="{8B748CFB-9C9A-420E-BEA8-359490E55239}" sibTransId="{E5A9FF88-6711-41A4-8A2E-7B2782FE49F5}"/>
    <dgm:cxn modelId="{1F6C54C9-6B55-469B-81AD-640127DBE728}" type="presOf" srcId="{CBE85B33-AAE8-49AD-B83C-3A9D30F33A84}" destId="{E4C8313E-134F-4DEB-A568-B548CBF374A3}" srcOrd="0" destOrd="0" presId="urn:microsoft.com/office/officeart/2005/8/layout/vList2"/>
    <dgm:cxn modelId="{87E4A3D8-2D35-40B1-A0EE-D35D4E2F4A2E}" type="presOf" srcId="{48F21C2A-D0E0-416F-9515-82BF323AB6FA}" destId="{DE3CABE9-887D-4E72-B18B-B4A551B25466}" srcOrd="0" destOrd="0" presId="urn:microsoft.com/office/officeart/2005/8/layout/vList2"/>
    <dgm:cxn modelId="{7101C4DF-5F53-4401-938C-73CA9BB79A02}" srcId="{CBE85B33-AAE8-49AD-B83C-3A9D30F33A84}" destId="{B9530B6B-8EE6-4C8A-BE5F-83E496731F4F}" srcOrd="0" destOrd="0" parTransId="{2F7687CE-4488-42D9-BED3-36749D265715}" sibTransId="{3F8A409C-EB2C-49FB-AC04-9971E5D4F4E1}"/>
    <dgm:cxn modelId="{140D7946-447D-4AD0-AA1D-1299F7B5D58B}" type="presParOf" srcId="{E4C8313E-134F-4DEB-A568-B548CBF374A3}" destId="{DEB10D0A-F99D-4EEF-BEEA-DE4865A9EC45}" srcOrd="0" destOrd="0" presId="urn:microsoft.com/office/officeart/2005/8/layout/vList2"/>
    <dgm:cxn modelId="{DF16DB1D-2FAD-45DA-B1FE-4DD74E6E856C}" type="presParOf" srcId="{E4C8313E-134F-4DEB-A568-B548CBF374A3}" destId="{344AB4F9-E450-4C67-B0B6-6F7B00E0BB5B}" srcOrd="1" destOrd="0" presId="urn:microsoft.com/office/officeart/2005/8/layout/vList2"/>
    <dgm:cxn modelId="{EED7C4EB-5024-4722-8BBF-8E36347D98FD}" type="presParOf" srcId="{E4C8313E-134F-4DEB-A568-B548CBF374A3}" destId="{DE3CABE9-887D-4E72-B18B-B4A551B2546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46B26D0-569A-481C-BFA1-5D9FFBD90C2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94812496-5B50-4392-A0A0-FAE72718B016}">
      <dgm:prSet/>
      <dgm:spPr>
        <a:solidFill>
          <a:srgbClr val="CBD9D4"/>
        </a:solidFill>
      </dgm:spPr>
      <dgm:t>
        <a:bodyPr/>
        <a:lstStyle/>
        <a:p>
          <a:r>
            <a:rPr lang="da-DK" dirty="0">
              <a:solidFill>
                <a:schemeClr val="tx1"/>
              </a:solidFill>
            </a:rPr>
            <a:t>Hvor der erfaringsmæssigt kan forekomme gnavere (Tabel ZA1 klasse AL2), skal kabler beskyttes. </a:t>
          </a:r>
        </a:p>
      </dgm:t>
    </dgm:pt>
    <dgm:pt modelId="{FA756BAB-0683-4589-B871-531F70C40430}" type="parTrans" cxnId="{7B70454B-1A72-4831-83D0-D0CE9F0A4962}">
      <dgm:prSet/>
      <dgm:spPr/>
      <dgm:t>
        <a:bodyPr/>
        <a:lstStyle/>
        <a:p>
          <a:endParaRPr lang="da-DK"/>
        </a:p>
      </dgm:t>
    </dgm:pt>
    <dgm:pt modelId="{92F52BA5-2A00-44B0-8447-E354DB7EBD53}" type="sibTrans" cxnId="{7B70454B-1A72-4831-83D0-D0CE9F0A4962}">
      <dgm:prSet/>
      <dgm:spPr/>
      <dgm:t>
        <a:bodyPr/>
        <a:lstStyle/>
        <a:p>
          <a:endParaRPr lang="da-DK"/>
        </a:p>
      </dgm:t>
    </dgm:pt>
    <dgm:pt modelId="{EA020E2C-0613-4874-A11A-F159393227D1}">
      <dgm:prSet/>
      <dgm:spPr>
        <a:solidFill>
          <a:srgbClr val="CBD9D4"/>
        </a:solidFill>
      </dgm:spPr>
      <dgm:t>
        <a:bodyPr/>
        <a:lstStyle/>
        <a:p>
          <a:r>
            <a:rPr lang="da-DK" dirty="0">
              <a:solidFill>
                <a:schemeClr val="tx1"/>
              </a:solidFill>
            </a:rPr>
            <a:t>Kravet gælder også for jævnstrømskabler. </a:t>
          </a:r>
        </a:p>
      </dgm:t>
    </dgm:pt>
    <dgm:pt modelId="{A4BB0592-EC80-40A7-B49D-C37572E3E58F}" type="parTrans" cxnId="{D45F0865-9337-45B3-87A6-EBC1641C7B91}">
      <dgm:prSet/>
      <dgm:spPr/>
      <dgm:t>
        <a:bodyPr/>
        <a:lstStyle/>
        <a:p>
          <a:endParaRPr lang="da-DK"/>
        </a:p>
      </dgm:t>
    </dgm:pt>
    <dgm:pt modelId="{7EC0C950-EB67-462D-AFCE-36BB3F7936FE}" type="sibTrans" cxnId="{D45F0865-9337-45B3-87A6-EBC1641C7B91}">
      <dgm:prSet/>
      <dgm:spPr/>
      <dgm:t>
        <a:bodyPr/>
        <a:lstStyle/>
        <a:p>
          <a:endParaRPr lang="da-DK"/>
        </a:p>
      </dgm:t>
    </dgm:pt>
    <dgm:pt modelId="{ADFFB143-9F37-41C5-89B5-9B35B3215FDF}">
      <dgm:prSet/>
      <dgm:spPr>
        <a:solidFill>
          <a:srgbClr val="CBD9D4"/>
        </a:solidFill>
      </dgm:spPr>
      <dgm:t>
        <a:bodyPr/>
        <a:lstStyle/>
        <a:p>
          <a:r>
            <a:rPr lang="da-DK" dirty="0">
              <a:solidFill>
                <a:schemeClr val="tx1"/>
              </a:solidFill>
            </a:rPr>
            <a:t>Kabler kan beskyttes fx ved placering, mekanisk beskyttelse eller ud fra kablets egne egenskaber.</a:t>
          </a:r>
        </a:p>
      </dgm:t>
    </dgm:pt>
    <dgm:pt modelId="{C7DC148C-66E7-487D-BC77-9D05D983C55B}" type="parTrans" cxnId="{B9F7038F-B190-49BF-A25B-EC7D6A01BF08}">
      <dgm:prSet/>
      <dgm:spPr/>
      <dgm:t>
        <a:bodyPr/>
        <a:lstStyle/>
        <a:p>
          <a:endParaRPr lang="da-DK"/>
        </a:p>
      </dgm:t>
    </dgm:pt>
    <dgm:pt modelId="{1170921A-4F21-4169-80E2-363F6D393B07}" type="sibTrans" cxnId="{B9F7038F-B190-49BF-A25B-EC7D6A01BF08}">
      <dgm:prSet/>
      <dgm:spPr/>
      <dgm:t>
        <a:bodyPr/>
        <a:lstStyle/>
        <a:p>
          <a:endParaRPr lang="da-DK"/>
        </a:p>
      </dgm:t>
    </dgm:pt>
    <dgm:pt modelId="{70C607EF-1D25-42C1-980E-D60AE64366E8}" type="pres">
      <dgm:prSet presAssocID="{346B26D0-569A-481C-BFA1-5D9FFBD90C26}" presName="linear" presStyleCnt="0">
        <dgm:presLayoutVars>
          <dgm:animLvl val="lvl"/>
          <dgm:resizeHandles val="exact"/>
        </dgm:presLayoutVars>
      </dgm:prSet>
      <dgm:spPr/>
    </dgm:pt>
    <dgm:pt modelId="{5ABA7086-64AC-47D4-9061-46F5ADD6CABB}" type="pres">
      <dgm:prSet presAssocID="{94812496-5B50-4392-A0A0-FAE72718B016}" presName="parentText" presStyleLbl="node1" presStyleIdx="0" presStyleCnt="3">
        <dgm:presLayoutVars>
          <dgm:chMax val="0"/>
          <dgm:bulletEnabled val="1"/>
        </dgm:presLayoutVars>
      </dgm:prSet>
      <dgm:spPr/>
    </dgm:pt>
    <dgm:pt modelId="{F16498A9-552D-4823-BA07-E45FD822C1EC}" type="pres">
      <dgm:prSet presAssocID="{92F52BA5-2A00-44B0-8447-E354DB7EBD53}" presName="spacer" presStyleCnt="0"/>
      <dgm:spPr/>
    </dgm:pt>
    <dgm:pt modelId="{73EA8214-1ED9-44A9-B93C-2B2F4199B4B8}" type="pres">
      <dgm:prSet presAssocID="{EA020E2C-0613-4874-A11A-F159393227D1}" presName="parentText" presStyleLbl="node1" presStyleIdx="1" presStyleCnt="3">
        <dgm:presLayoutVars>
          <dgm:chMax val="0"/>
          <dgm:bulletEnabled val="1"/>
        </dgm:presLayoutVars>
      </dgm:prSet>
      <dgm:spPr/>
    </dgm:pt>
    <dgm:pt modelId="{4CDFEFCD-A86C-408D-95D1-5AF2EEE10B90}" type="pres">
      <dgm:prSet presAssocID="{7EC0C950-EB67-462D-AFCE-36BB3F7936FE}" presName="spacer" presStyleCnt="0"/>
      <dgm:spPr/>
    </dgm:pt>
    <dgm:pt modelId="{A2F0D749-FE07-4CEC-AFD1-86664B399BB2}" type="pres">
      <dgm:prSet presAssocID="{ADFFB143-9F37-41C5-89B5-9B35B3215FDF}" presName="parentText" presStyleLbl="node1" presStyleIdx="2" presStyleCnt="3">
        <dgm:presLayoutVars>
          <dgm:chMax val="0"/>
          <dgm:bulletEnabled val="1"/>
        </dgm:presLayoutVars>
      </dgm:prSet>
      <dgm:spPr/>
    </dgm:pt>
  </dgm:ptLst>
  <dgm:cxnLst>
    <dgm:cxn modelId="{D45F0865-9337-45B3-87A6-EBC1641C7B91}" srcId="{346B26D0-569A-481C-BFA1-5D9FFBD90C26}" destId="{EA020E2C-0613-4874-A11A-F159393227D1}" srcOrd="1" destOrd="0" parTransId="{A4BB0592-EC80-40A7-B49D-C37572E3E58F}" sibTransId="{7EC0C950-EB67-462D-AFCE-36BB3F7936FE}"/>
    <dgm:cxn modelId="{7B70454B-1A72-4831-83D0-D0CE9F0A4962}" srcId="{346B26D0-569A-481C-BFA1-5D9FFBD90C26}" destId="{94812496-5B50-4392-A0A0-FAE72718B016}" srcOrd="0" destOrd="0" parTransId="{FA756BAB-0683-4589-B871-531F70C40430}" sibTransId="{92F52BA5-2A00-44B0-8447-E354DB7EBD53}"/>
    <dgm:cxn modelId="{0E1C0451-31B1-4A9D-A13F-95030E05F3F4}" type="presOf" srcId="{94812496-5B50-4392-A0A0-FAE72718B016}" destId="{5ABA7086-64AC-47D4-9061-46F5ADD6CABB}" srcOrd="0" destOrd="0" presId="urn:microsoft.com/office/officeart/2005/8/layout/vList2"/>
    <dgm:cxn modelId="{B9F7038F-B190-49BF-A25B-EC7D6A01BF08}" srcId="{346B26D0-569A-481C-BFA1-5D9FFBD90C26}" destId="{ADFFB143-9F37-41C5-89B5-9B35B3215FDF}" srcOrd="2" destOrd="0" parTransId="{C7DC148C-66E7-487D-BC77-9D05D983C55B}" sibTransId="{1170921A-4F21-4169-80E2-363F6D393B07}"/>
    <dgm:cxn modelId="{1E2F26A3-8629-4D4A-A449-469E4152A82C}" type="presOf" srcId="{346B26D0-569A-481C-BFA1-5D9FFBD90C26}" destId="{70C607EF-1D25-42C1-980E-D60AE64366E8}" srcOrd="0" destOrd="0" presId="urn:microsoft.com/office/officeart/2005/8/layout/vList2"/>
    <dgm:cxn modelId="{3D339BAA-D87E-4C91-9EF7-5692244A4B53}" type="presOf" srcId="{EA020E2C-0613-4874-A11A-F159393227D1}" destId="{73EA8214-1ED9-44A9-B93C-2B2F4199B4B8}" srcOrd="0" destOrd="0" presId="urn:microsoft.com/office/officeart/2005/8/layout/vList2"/>
    <dgm:cxn modelId="{2049CBEB-3978-49EF-AFA7-E5A5396CBC87}" type="presOf" srcId="{ADFFB143-9F37-41C5-89B5-9B35B3215FDF}" destId="{A2F0D749-FE07-4CEC-AFD1-86664B399BB2}" srcOrd="0" destOrd="0" presId="urn:microsoft.com/office/officeart/2005/8/layout/vList2"/>
    <dgm:cxn modelId="{33803DF6-0395-4D93-AE64-D580A4DB7BC9}" type="presParOf" srcId="{70C607EF-1D25-42C1-980E-D60AE64366E8}" destId="{5ABA7086-64AC-47D4-9061-46F5ADD6CABB}" srcOrd="0" destOrd="0" presId="urn:microsoft.com/office/officeart/2005/8/layout/vList2"/>
    <dgm:cxn modelId="{F030F376-969A-447E-A346-2C18823791CF}" type="presParOf" srcId="{70C607EF-1D25-42C1-980E-D60AE64366E8}" destId="{F16498A9-552D-4823-BA07-E45FD822C1EC}" srcOrd="1" destOrd="0" presId="urn:microsoft.com/office/officeart/2005/8/layout/vList2"/>
    <dgm:cxn modelId="{D248023C-C09E-466A-A2AD-28EBBF280DB2}" type="presParOf" srcId="{70C607EF-1D25-42C1-980E-D60AE64366E8}" destId="{73EA8214-1ED9-44A9-B93C-2B2F4199B4B8}" srcOrd="2" destOrd="0" presId="urn:microsoft.com/office/officeart/2005/8/layout/vList2"/>
    <dgm:cxn modelId="{4406F2DD-3401-49EE-8748-0D9FCBECE091}" type="presParOf" srcId="{70C607EF-1D25-42C1-980E-D60AE64366E8}" destId="{4CDFEFCD-A86C-408D-95D1-5AF2EEE10B90}" srcOrd="3" destOrd="0" presId="urn:microsoft.com/office/officeart/2005/8/layout/vList2"/>
    <dgm:cxn modelId="{B98B48CE-F21E-4F79-8CD9-A0B6B75D4926}" type="presParOf" srcId="{70C607EF-1D25-42C1-980E-D60AE64366E8}" destId="{A2F0D749-FE07-4CEC-AFD1-86664B399BB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C7346D7-F893-42EA-BC0D-F48A811EB04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C58C466F-273F-497E-9D24-631D8B40C9EE}">
      <dgm:prSet/>
      <dgm:spPr>
        <a:solidFill>
          <a:srgbClr val="CBD9D4"/>
        </a:solidFill>
      </dgm:spPr>
      <dgm:t>
        <a:bodyPr/>
        <a:lstStyle/>
        <a:p>
          <a:r>
            <a:rPr lang="da-DK" dirty="0">
              <a:solidFill>
                <a:schemeClr val="tx1"/>
              </a:solidFill>
            </a:rPr>
            <a:t>For solcellesystemer er solcellestrenges ledninger, solcellepanelers ledninger og solcellers jævnstrømshovedledninger samt solcellens forsyningsledning omfattet af kravet om specielle beskyttelsesforanstaltninger i landbrugets driftsbygninger og bygninger for husdyrhold.</a:t>
          </a:r>
        </a:p>
      </dgm:t>
    </dgm:pt>
    <dgm:pt modelId="{2BB883FE-A363-4288-A8D7-EC1FE50A7E14}" type="parTrans" cxnId="{603F8CF6-C29C-4726-B835-A77902DD7D22}">
      <dgm:prSet/>
      <dgm:spPr/>
      <dgm:t>
        <a:bodyPr/>
        <a:lstStyle/>
        <a:p>
          <a:endParaRPr lang="da-DK"/>
        </a:p>
      </dgm:t>
    </dgm:pt>
    <dgm:pt modelId="{9241B005-6288-4A81-B235-A734711CFF28}" type="sibTrans" cxnId="{603F8CF6-C29C-4726-B835-A77902DD7D22}">
      <dgm:prSet/>
      <dgm:spPr/>
      <dgm:t>
        <a:bodyPr/>
        <a:lstStyle/>
        <a:p>
          <a:endParaRPr lang="da-DK"/>
        </a:p>
      </dgm:t>
    </dgm:pt>
    <dgm:pt modelId="{4E0EDBD2-211B-43DB-ABD9-B574FAA5BF97}">
      <dgm:prSet/>
      <dgm:spPr>
        <a:solidFill>
          <a:srgbClr val="CBD9D4"/>
        </a:solidFill>
      </dgm:spPr>
      <dgm:t>
        <a:bodyPr/>
        <a:lstStyle/>
        <a:p>
          <a:r>
            <a:rPr lang="da-DK" dirty="0">
              <a:solidFill>
                <a:schemeClr val="tx1"/>
              </a:solidFill>
            </a:rPr>
            <a:t>For andre områder må det bero på en konkret vurdering, om forholdene erfaringsmæssigt eller forventeligt indebærer risiko for skadelig påvirkning fra dyr. </a:t>
          </a:r>
        </a:p>
      </dgm:t>
    </dgm:pt>
    <dgm:pt modelId="{A92EE4C6-EFC6-485F-A9A6-90E69E98284B}" type="parTrans" cxnId="{AC977421-FF67-4E64-81EB-AC33FF9F6066}">
      <dgm:prSet/>
      <dgm:spPr/>
      <dgm:t>
        <a:bodyPr/>
        <a:lstStyle/>
        <a:p>
          <a:endParaRPr lang="da-DK"/>
        </a:p>
      </dgm:t>
    </dgm:pt>
    <dgm:pt modelId="{6318A249-F21F-47B8-A673-ED486EC17246}" type="sibTrans" cxnId="{AC977421-FF67-4E64-81EB-AC33FF9F6066}">
      <dgm:prSet/>
      <dgm:spPr/>
      <dgm:t>
        <a:bodyPr/>
        <a:lstStyle/>
        <a:p>
          <a:endParaRPr lang="da-DK"/>
        </a:p>
      </dgm:t>
    </dgm:pt>
    <dgm:pt modelId="{48C6003E-990C-4BF9-93C9-C43E51118590}" type="pres">
      <dgm:prSet presAssocID="{4C7346D7-F893-42EA-BC0D-F48A811EB04F}" presName="linear" presStyleCnt="0">
        <dgm:presLayoutVars>
          <dgm:animLvl val="lvl"/>
          <dgm:resizeHandles val="exact"/>
        </dgm:presLayoutVars>
      </dgm:prSet>
      <dgm:spPr/>
    </dgm:pt>
    <dgm:pt modelId="{CE55B670-9F9B-4090-AAFA-8E0252489B17}" type="pres">
      <dgm:prSet presAssocID="{C58C466F-273F-497E-9D24-631D8B40C9EE}" presName="parentText" presStyleLbl="node1" presStyleIdx="0" presStyleCnt="2">
        <dgm:presLayoutVars>
          <dgm:chMax val="0"/>
          <dgm:bulletEnabled val="1"/>
        </dgm:presLayoutVars>
      </dgm:prSet>
      <dgm:spPr/>
    </dgm:pt>
    <dgm:pt modelId="{54EAA72F-91FD-4BA2-9F75-B5BF732727C1}" type="pres">
      <dgm:prSet presAssocID="{9241B005-6288-4A81-B235-A734711CFF28}" presName="spacer" presStyleCnt="0"/>
      <dgm:spPr/>
    </dgm:pt>
    <dgm:pt modelId="{301169FE-8FE4-4F33-B5D5-1BD23A152CCE}" type="pres">
      <dgm:prSet presAssocID="{4E0EDBD2-211B-43DB-ABD9-B574FAA5BF97}" presName="parentText" presStyleLbl="node1" presStyleIdx="1" presStyleCnt="2">
        <dgm:presLayoutVars>
          <dgm:chMax val="0"/>
          <dgm:bulletEnabled val="1"/>
        </dgm:presLayoutVars>
      </dgm:prSet>
      <dgm:spPr/>
    </dgm:pt>
  </dgm:ptLst>
  <dgm:cxnLst>
    <dgm:cxn modelId="{AC977421-FF67-4E64-81EB-AC33FF9F6066}" srcId="{4C7346D7-F893-42EA-BC0D-F48A811EB04F}" destId="{4E0EDBD2-211B-43DB-ABD9-B574FAA5BF97}" srcOrd="1" destOrd="0" parTransId="{A92EE4C6-EFC6-485F-A9A6-90E69E98284B}" sibTransId="{6318A249-F21F-47B8-A673-ED486EC17246}"/>
    <dgm:cxn modelId="{80B6CFB3-3CAA-48FB-BA90-8764C496AFED}" type="presOf" srcId="{4C7346D7-F893-42EA-BC0D-F48A811EB04F}" destId="{48C6003E-990C-4BF9-93C9-C43E51118590}" srcOrd="0" destOrd="0" presId="urn:microsoft.com/office/officeart/2005/8/layout/vList2"/>
    <dgm:cxn modelId="{6974FFB6-BD16-46F1-B92B-D672C7B979B6}" type="presOf" srcId="{4E0EDBD2-211B-43DB-ABD9-B574FAA5BF97}" destId="{301169FE-8FE4-4F33-B5D5-1BD23A152CCE}" srcOrd="0" destOrd="0" presId="urn:microsoft.com/office/officeart/2005/8/layout/vList2"/>
    <dgm:cxn modelId="{32A739C9-42AE-45E2-9638-30EF07025E3D}" type="presOf" srcId="{C58C466F-273F-497E-9D24-631D8B40C9EE}" destId="{CE55B670-9F9B-4090-AAFA-8E0252489B17}" srcOrd="0" destOrd="0" presId="urn:microsoft.com/office/officeart/2005/8/layout/vList2"/>
    <dgm:cxn modelId="{603F8CF6-C29C-4726-B835-A77902DD7D22}" srcId="{4C7346D7-F893-42EA-BC0D-F48A811EB04F}" destId="{C58C466F-273F-497E-9D24-631D8B40C9EE}" srcOrd="0" destOrd="0" parTransId="{2BB883FE-A363-4288-A8D7-EC1FE50A7E14}" sibTransId="{9241B005-6288-4A81-B235-A734711CFF28}"/>
    <dgm:cxn modelId="{91EC7D0E-C07D-46C4-A1B3-F9F17C81165D}" type="presParOf" srcId="{48C6003E-990C-4BF9-93C9-C43E51118590}" destId="{CE55B670-9F9B-4090-AAFA-8E0252489B17}" srcOrd="0" destOrd="0" presId="urn:microsoft.com/office/officeart/2005/8/layout/vList2"/>
    <dgm:cxn modelId="{717BBC7A-FB30-4D86-9687-693FCBA7663C}" type="presParOf" srcId="{48C6003E-990C-4BF9-93C9-C43E51118590}" destId="{54EAA72F-91FD-4BA2-9F75-B5BF732727C1}" srcOrd="1" destOrd="0" presId="urn:microsoft.com/office/officeart/2005/8/layout/vList2"/>
    <dgm:cxn modelId="{12EFAFC4-B9C8-4393-BE3E-2B3C487DCBA2}" type="presParOf" srcId="{48C6003E-990C-4BF9-93C9-C43E51118590}" destId="{301169FE-8FE4-4F33-B5D5-1BD23A152CC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A57446CE-8396-4286-A8D3-D4D93873DEE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18E231B4-D71E-4F50-A416-C8ECA7590BB1}">
      <dgm:prSet/>
      <dgm:spPr>
        <a:solidFill>
          <a:srgbClr val="CBD9D4"/>
        </a:solidFill>
      </dgm:spPr>
      <dgm:t>
        <a:bodyPr/>
        <a:lstStyle/>
        <a:p>
          <a:r>
            <a:rPr lang="da-DK" dirty="0">
              <a:solidFill>
                <a:schemeClr val="tx1"/>
              </a:solidFill>
            </a:rPr>
            <a:t>Solcellemodulerne vil ofte være påmonteret </a:t>
          </a:r>
          <a:r>
            <a:rPr lang="da-DK" dirty="0" err="1">
              <a:solidFill>
                <a:schemeClr val="tx1"/>
              </a:solidFill>
            </a:rPr>
            <a:t>færdigkonektionerede</a:t>
          </a:r>
          <a:r>
            <a:rPr lang="da-DK" dirty="0">
              <a:solidFill>
                <a:schemeClr val="tx1"/>
              </a:solidFill>
            </a:rPr>
            <a:t> ledninger med stik eller leveret af fabrikanten/importøren som en del af selve modulet (elektrisk materiel), til sammenkobling af modulerne til et panel. </a:t>
          </a:r>
        </a:p>
      </dgm:t>
    </dgm:pt>
    <dgm:pt modelId="{7A60D2AB-FD29-45E0-8A6D-638F56FBC470}" type="parTrans" cxnId="{56E2C726-EEFF-4DD7-93C4-B4B8C544888D}">
      <dgm:prSet/>
      <dgm:spPr/>
      <dgm:t>
        <a:bodyPr/>
        <a:lstStyle/>
        <a:p>
          <a:endParaRPr lang="da-DK"/>
        </a:p>
      </dgm:t>
    </dgm:pt>
    <dgm:pt modelId="{C01C6E8B-7A82-4FD5-B729-42AF03106DEE}" type="sibTrans" cxnId="{56E2C726-EEFF-4DD7-93C4-B4B8C544888D}">
      <dgm:prSet/>
      <dgm:spPr/>
      <dgm:t>
        <a:bodyPr/>
        <a:lstStyle/>
        <a:p>
          <a:endParaRPr lang="da-DK"/>
        </a:p>
      </dgm:t>
    </dgm:pt>
    <dgm:pt modelId="{F39097AE-87C2-4C45-9D32-5995F43000C6}">
      <dgm:prSet/>
      <dgm:spPr>
        <a:solidFill>
          <a:srgbClr val="CBD9D4"/>
        </a:solidFill>
      </dgm:spPr>
      <dgm:t>
        <a:bodyPr/>
        <a:lstStyle/>
        <a:p>
          <a:r>
            <a:rPr lang="da-DK" dirty="0">
              <a:solidFill>
                <a:schemeClr val="tx1"/>
              </a:solidFill>
            </a:rPr>
            <a:t>Når modulerne er sammenkoblet, vil de være omfattet af lavspændingsdirektivet, da spændingen overstiger 75 V DC. </a:t>
          </a:r>
        </a:p>
      </dgm:t>
    </dgm:pt>
    <dgm:pt modelId="{A844CED5-0F8E-4E30-8423-DA0FCD30FBCB}" type="parTrans" cxnId="{D7832C34-C096-4DCF-8368-611577AD4A5F}">
      <dgm:prSet/>
      <dgm:spPr/>
      <dgm:t>
        <a:bodyPr/>
        <a:lstStyle/>
        <a:p>
          <a:endParaRPr lang="da-DK"/>
        </a:p>
      </dgm:t>
    </dgm:pt>
    <dgm:pt modelId="{0AC23CDF-8A45-49F1-ADEA-36A6EFDB1F37}" type="sibTrans" cxnId="{D7832C34-C096-4DCF-8368-611577AD4A5F}">
      <dgm:prSet/>
      <dgm:spPr/>
      <dgm:t>
        <a:bodyPr/>
        <a:lstStyle/>
        <a:p>
          <a:endParaRPr lang="da-DK"/>
        </a:p>
      </dgm:t>
    </dgm:pt>
    <dgm:pt modelId="{1678ACA4-4627-4E20-9770-4846C890D0C9}">
      <dgm:prSet/>
      <dgm:spPr>
        <a:solidFill>
          <a:srgbClr val="CBD9D4"/>
        </a:solidFill>
      </dgm:spPr>
      <dgm:t>
        <a:bodyPr/>
        <a:lstStyle/>
        <a:p>
          <a:r>
            <a:rPr lang="da-DK" dirty="0">
              <a:solidFill>
                <a:schemeClr val="tx1"/>
              </a:solidFill>
            </a:rPr>
            <a:t>Direktivet stiller krav om, at elektrisk materiel ikke bringer sikkerheden for personer, husdyr eller ejendom i fare, hvis det er rigtigt installeret. </a:t>
          </a:r>
        </a:p>
      </dgm:t>
    </dgm:pt>
    <dgm:pt modelId="{4BD1ED22-4999-4F0C-AE8C-295EE7C98D28}" type="parTrans" cxnId="{CF778616-C9F3-4C86-B175-48C11B301395}">
      <dgm:prSet/>
      <dgm:spPr/>
      <dgm:t>
        <a:bodyPr/>
        <a:lstStyle/>
        <a:p>
          <a:endParaRPr lang="da-DK"/>
        </a:p>
      </dgm:t>
    </dgm:pt>
    <dgm:pt modelId="{F3D70CF7-F885-47D2-BD4F-F6D6122F2294}" type="sibTrans" cxnId="{CF778616-C9F3-4C86-B175-48C11B301395}">
      <dgm:prSet/>
      <dgm:spPr/>
      <dgm:t>
        <a:bodyPr/>
        <a:lstStyle/>
        <a:p>
          <a:endParaRPr lang="da-DK"/>
        </a:p>
      </dgm:t>
    </dgm:pt>
    <dgm:pt modelId="{D538421C-6EAA-422F-BB3B-0C83942406AD}" type="pres">
      <dgm:prSet presAssocID="{A57446CE-8396-4286-A8D3-D4D93873DEE7}" presName="linear" presStyleCnt="0">
        <dgm:presLayoutVars>
          <dgm:animLvl val="lvl"/>
          <dgm:resizeHandles val="exact"/>
        </dgm:presLayoutVars>
      </dgm:prSet>
      <dgm:spPr/>
    </dgm:pt>
    <dgm:pt modelId="{3CCF762A-CBAE-4846-8AD3-4DACECD6E557}" type="pres">
      <dgm:prSet presAssocID="{18E231B4-D71E-4F50-A416-C8ECA7590BB1}" presName="parentText" presStyleLbl="node1" presStyleIdx="0" presStyleCnt="3">
        <dgm:presLayoutVars>
          <dgm:chMax val="0"/>
          <dgm:bulletEnabled val="1"/>
        </dgm:presLayoutVars>
      </dgm:prSet>
      <dgm:spPr/>
    </dgm:pt>
    <dgm:pt modelId="{D8B2184A-548A-42E4-BBB3-0BDF411B0FF9}" type="pres">
      <dgm:prSet presAssocID="{C01C6E8B-7A82-4FD5-B729-42AF03106DEE}" presName="spacer" presStyleCnt="0"/>
      <dgm:spPr/>
    </dgm:pt>
    <dgm:pt modelId="{61C45CA4-03F4-40ED-9ABF-2F5E8A2F9B27}" type="pres">
      <dgm:prSet presAssocID="{F39097AE-87C2-4C45-9D32-5995F43000C6}" presName="parentText" presStyleLbl="node1" presStyleIdx="1" presStyleCnt="3">
        <dgm:presLayoutVars>
          <dgm:chMax val="0"/>
          <dgm:bulletEnabled val="1"/>
        </dgm:presLayoutVars>
      </dgm:prSet>
      <dgm:spPr/>
    </dgm:pt>
    <dgm:pt modelId="{A4756967-5F01-433F-8EB1-874B8EACDE5F}" type="pres">
      <dgm:prSet presAssocID="{0AC23CDF-8A45-49F1-ADEA-36A6EFDB1F37}" presName="spacer" presStyleCnt="0"/>
      <dgm:spPr/>
    </dgm:pt>
    <dgm:pt modelId="{403BB265-1C27-465B-9100-447C864C3C9B}" type="pres">
      <dgm:prSet presAssocID="{1678ACA4-4627-4E20-9770-4846C890D0C9}" presName="parentText" presStyleLbl="node1" presStyleIdx="2" presStyleCnt="3">
        <dgm:presLayoutVars>
          <dgm:chMax val="0"/>
          <dgm:bulletEnabled val="1"/>
        </dgm:presLayoutVars>
      </dgm:prSet>
      <dgm:spPr/>
    </dgm:pt>
  </dgm:ptLst>
  <dgm:cxnLst>
    <dgm:cxn modelId="{CF778616-C9F3-4C86-B175-48C11B301395}" srcId="{A57446CE-8396-4286-A8D3-D4D93873DEE7}" destId="{1678ACA4-4627-4E20-9770-4846C890D0C9}" srcOrd="2" destOrd="0" parTransId="{4BD1ED22-4999-4F0C-AE8C-295EE7C98D28}" sibTransId="{F3D70CF7-F885-47D2-BD4F-F6D6122F2294}"/>
    <dgm:cxn modelId="{56E2C726-EEFF-4DD7-93C4-B4B8C544888D}" srcId="{A57446CE-8396-4286-A8D3-D4D93873DEE7}" destId="{18E231B4-D71E-4F50-A416-C8ECA7590BB1}" srcOrd="0" destOrd="0" parTransId="{7A60D2AB-FD29-45E0-8A6D-638F56FBC470}" sibTransId="{C01C6E8B-7A82-4FD5-B729-42AF03106DEE}"/>
    <dgm:cxn modelId="{D7832C34-C096-4DCF-8368-611577AD4A5F}" srcId="{A57446CE-8396-4286-A8D3-D4D93873DEE7}" destId="{F39097AE-87C2-4C45-9D32-5995F43000C6}" srcOrd="1" destOrd="0" parTransId="{A844CED5-0F8E-4E30-8423-DA0FCD30FBCB}" sibTransId="{0AC23CDF-8A45-49F1-ADEA-36A6EFDB1F37}"/>
    <dgm:cxn modelId="{7F41A65B-A9F8-4F8D-8A09-0E2E9453D616}" type="presOf" srcId="{18E231B4-D71E-4F50-A416-C8ECA7590BB1}" destId="{3CCF762A-CBAE-4846-8AD3-4DACECD6E557}" srcOrd="0" destOrd="0" presId="urn:microsoft.com/office/officeart/2005/8/layout/vList2"/>
    <dgm:cxn modelId="{8C94986F-2E85-451B-BA40-91F5F4862E46}" type="presOf" srcId="{A57446CE-8396-4286-A8D3-D4D93873DEE7}" destId="{D538421C-6EAA-422F-BB3B-0C83942406AD}" srcOrd="0" destOrd="0" presId="urn:microsoft.com/office/officeart/2005/8/layout/vList2"/>
    <dgm:cxn modelId="{D942DB93-EFD5-4058-BFB0-59507E9A2147}" type="presOf" srcId="{1678ACA4-4627-4E20-9770-4846C890D0C9}" destId="{403BB265-1C27-465B-9100-447C864C3C9B}" srcOrd="0" destOrd="0" presId="urn:microsoft.com/office/officeart/2005/8/layout/vList2"/>
    <dgm:cxn modelId="{C248F8DE-77C1-488A-9772-877E69B232F0}" type="presOf" srcId="{F39097AE-87C2-4C45-9D32-5995F43000C6}" destId="{61C45CA4-03F4-40ED-9ABF-2F5E8A2F9B27}" srcOrd="0" destOrd="0" presId="urn:microsoft.com/office/officeart/2005/8/layout/vList2"/>
    <dgm:cxn modelId="{35347C83-D7B3-4301-BB11-B2C46DBBA8AB}" type="presParOf" srcId="{D538421C-6EAA-422F-BB3B-0C83942406AD}" destId="{3CCF762A-CBAE-4846-8AD3-4DACECD6E557}" srcOrd="0" destOrd="0" presId="urn:microsoft.com/office/officeart/2005/8/layout/vList2"/>
    <dgm:cxn modelId="{3C87E43F-DA6A-4E7A-A6C0-00B2F72BC0AA}" type="presParOf" srcId="{D538421C-6EAA-422F-BB3B-0C83942406AD}" destId="{D8B2184A-548A-42E4-BBB3-0BDF411B0FF9}" srcOrd="1" destOrd="0" presId="urn:microsoft.com/office/officeart/2005/8/layout/vList2"/>
    <dgm:cxn modelId="{7E770BBF-1116-4CC3-AE3F-5A7C1F39567B}" type="presParOf" srcId="{D538421C-6EAA-422F-BB3B-0C83942406AD}" destId="{61C45CA4-03F4-40ED-9ABF-2F5E8A2F9B27}" srcOrd="2" destOrd="0" presId="urn:microsoft.com/office/officeart/2005/8/layout/vList2"/>
    <dgm:cxn modelId="{54E90F06-001A-4FE1-A7FE-3263F03A934D}" type="presParOf" srcId="{D538421C-6EAA-422F-BB3B-0C83942406AD}" destId="{A4756967-5F01-433F-8EB1-874B8EACDE5F}" srcOrd="3" destOrd="0" presId="urn:microsoft.com/office/officeart/2005/8/layout/vList2"/>
    <dgm:cxn modelId="{76E856FB-E264-4B51-ABFB-4CB70D59BBD9}" type="presParOf" srcId="{D538421C-6EAA-422F-BB3B-0C83942406AD}" destId="{403BB265-1C27-465B-9100-447C864C3C9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1EA9B68-BDB6-496B-857B-1649DF50AB2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6B032BA6-F899-4DB7-A00E-DED846C071C0}">
      <dgm:prSet/>
      <dgm:spPr>
        <a:solidFill>
          <a:srgbClr val="CBD9D4"/>
        </a:solidFill>
      </dgm:spPr>
      <dgm:t>
        <a:bodyPr/>
        <a:lstStyle/>
        <a:p>
          <a:r>
            <a:rPr lang="da-DK" dirty="0">
              <a:solidFill>
                <a:schemeClr val="tx1"/>
              </a:solidFill>
            </a:rPr>
            <a:t>Det skal således fremgå af fabrikantens vejledning, om solcellemodulerne må monteres, hvor der kan være særlige risici.</a:t>
          </a:r>
        </a:p>
      </dgm:t>
    </dgm:pt>
    <dgm:pt modelId="{480629A9-4F94-4B19-8DC9-B2D3D6804FC8}" type="parTrans" cxnId="{E7F811BD-EAF7-48F8-AE89-23DC188439F4}">
      <dgm:prSet/>
      <dgm:spPr/>
      <dgm:t>
        <a:bodyPr/>
        <a:lstStyle/>
        <a:p>
          <a:endParaRPr lang="da-DK"/>
        </a:p>
      </dgm:t>
    </dgm:pt>
    <dgm:pt modelId="{52E653CF-847F-480E-AFE7-39C785F73638}" type="sibTrans" cxnId="{E7F811BD-EAF7-48F8-AE89-23DC188439F4}">
      <dgm:prSet/>
      <dgm:spPr/>
      <dgm:t>
        <a:bodyPr/>
        <a:lstStyle/>
        <a:p>
          <a:endParaRPr lang="da-DK"/>
        </a:p>
      </dgm:t>
    </dgm:pt>
    <dgm:pt modelId="{1EFF0397-E929-45D2-96BB-F3405E0D08F3}">
      <dgm:prSet/>
      <dgm:spPr>
        <a:solidFill>
          <a:srgbClr val="CBD9D4"/>
        </a:solidFill>
      </dgm:spPr>
      <dgm:t>
        <a:bodyPr/>
        <a:lstStyle/>
        <a:p>
          <a:r>
            <a:rPr lang="da-DK" dirty="0">
              <a:solidFill>
                <a:schemeClr val="tx1"/>
              </a:solidFill>
            </a:rPr>
            <a:t>Vær også opmærksom på eventuelle fugt- eller vandpåvirkninger.</a:t>
          </a:r>
        </a:p>
      </dgm:t>
    </dgm:pt>
    <dgm:pt modelId="{923DBA70-3739-487C-B18D-1AD9E81B75F4}" type="parTrans" cxnId="{1E2BB3FC-BDAC-4F65-AD2A-9E58625B886E}">
      <dgm:prSet/>
      <dgm:spPr/>
      <dgm:t>
        <a:bodyPr/>
        <a:lstStyle/>
        <a:p>
          <a:endParaRPr lang="da-DK"/>
        </a:p>
      </dgm:t>
    </dgm:pt>
    <dgm:pt modelId="{90EE3231-5E07-4138-AEB9-8AC23140E45A}" type="sibTrans" cxnId="{1E2BB3FC-BDAC-4F65-AD2A-9E58625B886E}">
      <dgm:prSet/>
      <dgm:spPr/>
      <dgm:t>
        <a:bodyPr/>
        <a:lstStyle/>
        <a:p>
          <a:endParaRPr lang="da-DK"/>
        </a:p>
      </dgm:t>
    </dgm:pt>
    <dgm:pt modelId="{7C60D9E2-ECE1-4D6D-B054-38E703D1720B}" type="pres">
      <dgm:prSet presAssocID="{11EA9B68-BDB6-496B-857B-1649DF50AB21}" presName="linear" presStyleCnt="0">
        <dgm:presLayoutVars>
          <dgm:animLvl val="lvl"/>
          <dgm:resizeHandles val="exact"/>
        </dgm:presLayoutVars>
      </dgm:prSet>
      <dgm:spPr/>
    </dgm:pt>
    <dgm:pt modelId="{52A85878-5092-42B1-8CE7-C263E850ACBE}" type="pres">
      <dgm:prSet presAssocID="{6B032BA6-F899-4DB7-A00E-DED846C071C0}" presName="parentText" presStyleLbl="node1" presStyleIdx="0" presStyleCnt="2">
        <dgm:presLayoutVars>
          <dgm:chMax val="0"/>
          <dgm:bulletEnabled val="1"/>
        </dgm:presLayoutVars>
      </dgm:prSet>
      <dgm:spPr/>
    </dgm:pt>
    <dgm:pt modelId="{8BB44891-4298-4081-A032-27611467E17C}" type="pres">
      <dgm:prSet presAssocID="{52E653CF-847F-480E-AFE7-39C785F73638}" presName="spacer" presStyleCnt="0"/>
      <dgm:spPr/>
    </dgm:pt>
    <dgm:pt modelId="{496EDFA6-CDE9-4F3B-A698-CDC68EC058EC}" type="pres">
      <dgm:prSet presAssocID="{1EFF0397-E929-45D2-96BB-F3405E0D08F3}" presName="parentText" presStyleLbl="node1" presStyleIdx="1" presStyleCnt="2">
        <dgm:presLayoutVars>
          <dgm:chMax val="0"/>
          <dgm:bulletEnabled val="1"/>
        </dgm:presLayoutVars>
      </dgm:prSet>
      <dgm:spPr/>
    </dgm:pt>
  </dgm:ptLst>
  <dgm:cxnLst>
    <dgm:cxn modelId="{E7F811BD-EAF7-48F8-AE89-23DC188439F4}" srcId="{11EA9B68-BDB6-496B-857B-1649DF50AB21}" destId="{6B032BA6-F899-4DB7-A00E-DED846C071C0}" srcOrd="0" destOrd="0" parTransId="{480629A9-4F94-4B19-8DC9-B2D3D6804FC8}" sibTransId="{52E653CF-847F-480E-AFE7-39C785F73638}"/>
    <dgm:cxn modelId="{4D3D42BE-8715-40AC-B142-E6874EF61ABD}" type="presOf" srcId="{6B032BA6-F899-4DB7-A00E-DED846C071C0}" destId="{52A85878-5092-42B1-8CE7-C263E850ACBE}" srcOrd="0" destOrd="0" presId="urn:microsoft.com/office/officeart/2005/8/layout/vList2"/>
    <dgm:cxn modelId="{BC125EC6-FBE4-41D9-BE8F-AEDE7898A05C}" type="presOf" srcId="{1EFF0397-E929-45D2-96BB-F3405E0D08F3}" destId="{496EDFA6-CDE9-4F3B-A698-CDC68EC058EC}" srcOrd="0" destOrd="0" presId="urn:microsoft.com/office/officeart/2005/8/layout/vList2"/>
    <dgm:cxn modelId="{F79E78D5-B7F9-4828-9F9E-6D9C1688D960}" type="presOf" srcId="{11EA9B68-BDB6-496B-857B-1649DF50AB21}" destId="{7C60D9E2-ECE1-4D6D-B054-38E703D1720B}" srcOrd="0" destOrd="0" presId="urn:microsoft.com/office/officeart/2005/8/layout/vList2"/>
    <dgm:cxn modelId="{1E2BB3FC-BDAC-4F65-AD2A-9E58625B886E}" srcId="{11EA9B68-BDB6-496B-857B-1649DF50AB21}" destId="{1EFF0397-E929-45D2-96BB-F3405E0D08F3}" srcOrd="1" destOrd="0" parTransId="{923DBA70-3739-487C-B18D-1AD9E81B75F4}" sibTransId="{90EE3231-5E07-4138-AEB9-8AC23140E45A}"/>
    <dgm:cxn modelId="{B4F8DDD2-BC48-4472-AD71-BB6082A9EA89}" type="presParOf" srcId="{7C60D9E2-ECE1-4D6D-B054-38E703D1720B}" destId="{52A85878-5092-42B1-8CE7-C263E850ACBE}" srcOrd="0" destOrd="0" presId="urn:microsoft.com/office/officeart/2005/8/layout/vList2"/>
    <dgm:cxn modelId="{4F8640F5-5E49-4926-BDA7-02CA8DF37EBF}" type="presParOf" srcId="{7C60D9E2-ECE1-4D6D-B054-38E703D1720B}" destId="{8BB44891-4298-4081-A032-27611467E17C}" srcOrd="1" destOrd="0" presId="urn:microsoft.com/office/officeart/2005/8/layout/vList2"/>
    <dgm:cxn modelId="{B20092FE-A8B6-4AA5-90FD-67E409F10B0E}" type="presParOf" srcId="{7C60D9E2-ECE1-4D6D-B054-38E703D1720B}" destId="{496EDFA6-CDE9-4F3B-A698-CDC68EC058E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9988767-3A01-4D56-B75F-68DAF9874F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9999B66B-AA23-4F0D-B566-FCAFB2F5D332}">
      <dgm:prSet/>
      <dgm:spPr>
        <a:solidFill>
          <a:srgbClr val="CBD9D4"/>
        </a:solidFill>
      </dgm:spPr>
      <dgm:t>
        <a:bodyPr/>
        <a:lstStyle/>
        <a:p>
          <a:r>
            <a:rPr lang="da-DK" dirty="0">
              <a:solidFill>
                <a:schemeClr val="tx1"/>
              </a:solidFill>
            </a:rPr>
            <a:t>Der skal forefindes midler til at adskille </a:t>
          </a:r>
          <a:r>
            <a:rPr lang="da-DK" dirty="0" err="1">
              <a:solidFill>
                <a:schemeClr val="tx1"/>
              </a:solidFill>
            </a:rPr>
            <a:t>solcelleinverteren</a:t>
          </a:r>
          <a:r>
            <a:rPr lang="da-DK" dirty="0">
              <a:solidFill>
                <a:schemeClr val="tx1"/>
              </a:solidFill>
            </a:rPr>
            <a:t> fra jævnstrømssiden og vekselstrømssiden jf.DS/HD 60364 712.537.2.101. </a:t>
          </a:r>
        </a:p>
      </dgm:t>
    </dgm:pt>
    <dgm:pt modelId="{F79AAC13-6807-4E68-B84F-75CA1A0182C0}" type="parTrans" cxnId="{B3F87BDA-CB48-4BA0-88BE-116BDC1208C8}">
      <dgm:prSet/>
      <dgm:spPr/>
      <dgm:t>
        <a:bodyPr/>
        <a:lstStyle/>
        <a:p>
          <a:endParaRPr lang="da-DK"/>
        </a:p>
      </dgm:t>
    </dgm:pt>
    <dgm:pt modelId="{0EAB8196-AB15-485E-9A1C-A4BE583DAB09}" type="sibTrans" cxnId="{B3F87BDA-CB48-4BA0-88BE-116BDC1208C8}">
      <dgm:prSet/>
      <dgm:spPr/>
      <dgm:t>
        <a:bodyPr/>
        <a:lstStyle/>
        <a:p>
          <a:endParaRPr lang="da-DK"/>
        </a:p>
      </dgm:t>
    </dgm:pt>
    <dgm:pt modelId="{F93EC168-5EFC-4044-8ECC-8A21A6C3DC32}">
      <dgm:prSet/>
      <dgm:spPr>
        <a:solidFill>
          <a:srgbClr val="CBD9D4"/>
        </a:solidFill>
      </dgm:spPr>
      <dgm:t>
        <a:bodyPr/>
        <a:lstStyle/>
        <a:p>
          <a:r>
            <a:rPr lang="da-DK" dirty="0">
              <a:solidFill>
                <a:schemeClr val="tx1"/>
              </a:solidFill>
            </a:rPr>
            <a:t>Adskilleren på jævnstrømssiden skal være egnet til at adskille jævnstrømskredse. </a:t>
          </a:r>
        </a:p>
      </dgm:t>
    </dgm:pt>
    <dgm:pt modelId="{4F178A30-464D-4B81-80F2-119E039AA497}" type="parTrans" cxnId="{709D15A8-0679-47EC-920C-1443AEA267B9}">
      <dgm:prSet/>
      <dgm:spPr/>
      <dgm:t>
        <a:bodyPr/>
        <a:lstStyle/>
        <a:p>
          <a:endParaRPr lang="da-DK"/>
        </a:p>
      </dgm:t>
    </dgm:pt>
    <dgm:pt modelId="{12BA657C-BE28-43EC-96C6-015328785942}" type="sibTrans" cxnId="{709D15A8-0679-47EC-920C-1443AEA267B9}">
      <dgm:prSet/>
      <dgm:spPr/>
      <dgm:t>
        <a:bodyPr/>
        <a:lstStyle/>
        <a:p>
          <a:endParaRPr lang="da-DK"/>
        </a:p>
      </dgm:t>
    </dgm:pt>
    <dgm:pt modelId="{177D1435-8B25-4583-97F4-6B68D44D7A66}">
      <dgm:prSet/>
      <dgm:spPr>
        <a:solidFill>
          <a:srgbClr val="CBD9D4"/>
        </a:solidFill>
      </dgm:spPr>
      <dgm:t>
        <a:bodyPr/>
        <a:lstStyle/>
        <a:p>
          <a:r>
            <a:rPr lang="da-DK" dirty="0">
              <a:solidFill>
                <a:schemeClr val="tx1"/>
              </a:solidFill>
            </a:rPr>
            <a:t>Det kan fx være en egnet adskiller indbygget i </a:t>
          </a:r>
          <a:r>
            <a:rPr lang="da-DK" dirty="0" err="1">
              <a:solidFill>
                <a:schemeClr val="tx1"/>
              </a:solidFill>
            </a:rPr>
            <a:t>inverteren</a:t>
          </a:r>
          <a:r>
            <a:rPr lang="da-DK" dirty="0">
              <a:solidFill>
                <a:schemeClr val="tx1"/>
              </a:solidFill>
            </a:rPr>
            <a:t> eller et jævnstrømsstik. </a:t>
          </a:r>
        </a:p>
      </dgm:t>
    </dgm:pt>
    <dgm:pt modelId="{91F16AED-1CB9-4DDD-9AE9-A422C2701F46}" type="parTrans" cxnId="{A61CF156-7DBC-4AF0-86F0-8CF5B80B734F}">
      <dgm:prSet/>
      <dgm:spPr/>
      <dgm:t>
        <a:bodyPr/>
        <a:lstStyle/>
        <a:p>
          <a:endParaRPr lang="da-DK"/>
        </a:p>
      </dgm:t>
    </dgm:pt>
    <dgm:pt modelId="{1E28DBEE-8AED-489D-8CBA-C56BEC37BEDF}" type="sibTrans" cxnId="{A61CF156-7DBC-4AF0-86F0-8CF5B80B734F}">
      <dgm:prSet/>
      <dgm:spPr/>
      <dgm:t>
        <a:bodyPr/>
        <a:lstStyle/>
        <a:p>
          <a:endParaRPr lang="da-DK"/>
        </a:p>
      </dgm:t>
    </dgm:pt>
    <dgm:pt modelId="{FF50411C-E221-4FF4-92DD-BADEE376D7E8}">
      <dgm:prSet/>
      <dgm:spPr>
        <a:solidFill>
          <a:srgbClr val="CBD9D4"/>
        </a:solidFill>
      </dgm:spPr>
      <dgm:t>
        <a:bodyPr/>
        <a:lstStyle/>
        <a:p>
          <a:r>
            <a:rPr lang="da-DK" dirty="0">
              <a:solidFill>
                <a:schemeClr val="tx1"/>
              </a:solidFill>
            </a:rPr>
            <a:t>Se i øvrigt DS/HD 60364 712.537. </a:t>
          </a:r>
        </a:p>
      </dgm:t>
    </dgm:pt>
    <dgm:pt modelId="{ED2918DD-8BE7-41F3-BE6C-F1C3DCF19C6A}" type="parTrans" cxnId="{37C9434E-BF4D-4251-B1F9-9FEC6615AF3F}">
      <dgm:prSet/>
      <dgm:spPr/>
      <dgm:t>
        <a:bodyPr/>
        <a:lstStyle/>
        <a:p>
          <a:endParaRPr lang="da-DK"/>
        </a:p>
      </dgm:t>
    </dgm:pt>
    <dgm:pt modelId="{0AB0EA73-12E8-417E-B4C0-80775780E94A}" type="sibTrans" cxnId="{37C9434E-BF4D-4251-B1F9-9FEC6615AF3F}">
      <dgm:prSet/>
      <dgm:spPr/>
      <dgm:t>
        <a:bodyPr/>
        <a:lstStyle/>
        <a:p>
          <a:endParaRPr lang="da-DK"/>
        </a:p>
      </dgm:t>
    </dgm:pt>
    <dgm:pt modelId="{899EAC67-49A6-41AA-8208-F57B47C99388}">
      <dgm:prSet/>
      <dgm:spPr>
        <a:solidFill>
          <a:srgbClr val="CBD9D4"/>
        </a:solidFill>
      </dgm:spPr>
      <dgm:t>
        <a:bodyPr/>
        <a:lstStyle/>
        <a:p>
          <a:r>
            <a:rPr lang="da-DK" dirty="0">
              <a:solidFill>
                <a:schemeClr val="tx1"/>
              </a:solidFill>
            </a:rPr>
            <a:t>Adskiller funktionen medvirker til, at elektrisk arbejde på </a:t>
          </a:r>
          <a:r>
            <a:rPr lang="da-DK" dirty="0" err="1">
              <a:solidFill>
                <a:schemeClr val="tx1"/>
              </a:solidFill>
            </a:rPr>
            <a:t>inverteren</a:t>
          </a:r>
          <a:r>
            <a:rPr lang="da-DK" dirty="0">
              <a:solidFill>
                <a:schemeClr val="tx1"/>
              </a:solidFill>
            </a:rPr>
            <a:t> kan udføres sikkerhedsmæssigt forsvarligt. </a:t>
          </a:r>
        </a:p>
      </dgm:t>
    </dgm:pt>
    <dgm:pt modelId="{9714A65F-182C-4D84-9956-DB8AE6BE52C2}" type="parTrans" cxnId="{08B914EE-6C4B-4BE3-A328-A708FA14EEDD}">
      <dgm:prSet/>
      <dgm:spPr/>
      <dgm:t>
        <a:bodyPr/>
        <a:lstStyle/>
        <a:p>
          <a:endParaRPr lang="da-DK"/>
        </a:p>
      </dgm:t>
    </dgm:pt>
    <dgm:pt modelId="{F8E0B918-F45B-4D8A-A478-B5A4FA32D332}" type="sibTrans" cxnId="{08B914EE-6C4B-4BE3-A328-A708FA14EEDD}">
      <dgm:prSet/>
      <dgm:spPr/>
      <dgm:t>
        <a:bodyPr/>
        <a:lstStyle/>
        <a:p>
          <a:endParaRPr lang="da-DK"/>
        </a:p>
      </dgm:t>
    </dgm:pt>
    <dgm:pt modelId="{91D1296B-6CD1-4316-B0A2-F15D3FF91E34}">
      <dgm:prSet/>
      <dgm:spPr>
        <a:solidFill>
          <a:srgbClr val="CBD9D4"/>
        </a:solidFill>
      </dgm:spPr>
      <dgm:t>
        <a:bodyPr/>
        <a:lstStyle/>
        <a:p>
          <a:r>
            <a:rPr lang="da-DK" dirty="0">
              <a:solidFill>
                <a:schemeClr val="tx1"/>
              </a:solidFill>
            </a:rPr>
            <a:t>På AC-siden kan adskilleren udgøres af fejlstrøms- eller gruppeafbryderen, hvis den er egnet. </a:t>
          </a:r>
        </a:p>
      </dgm:t>
    </dgm:pt>
    <dgm:pt modelId="{B94FB12E-2DCE-434B-AFF1-40B7E339489C}" type="parTrans" cxnId="{95669FF9-20A0-4008-9DB5-3AFFB3FFB935}">
      <dgm:prSet/>
      <dgm:spPr/>
      <dgm:t>
        <a:bodyPr/>
        <a:lstStyle/>
        <a:p>
          <a:endParaRPr lang="da-DK"/>
        </a:p>
      </dgm:t>
    </dgm:pt>
    <dgm:pt modelId="{16FD677C-5F5D-4B9C-9BCA-F1672E89BFDE}" type="sibTrans" cxnId="{95669FF9-20A0-4008-9DB5-3AFFB3FFB935}">
      <dgm:prSet/>
      <dgm:spPr/>
      <dgm:t>
        <a:bodyPr/>
        <a:lstStyle/>
        <a:p>
          <a:endParaRPr lang="da-DK"/>
        </a:p>
      </dgm:t>
    </dgm:pt>
    <dgm:pt modelId="{0FEA59B4-0151-49D7-950A-EF608F60454C}" type="pres">
      <dgm:prSet presAssocID="{E9988767-3A01-4D56-B75F-68DAF9874FA5}" presName="linear" presStyleCnt="0">
        <dgm:presLayoutVars>
          <dgm:animLvl val="lvl"/>
          <dgm:resizeHandles val="exact"/>
        </dgm:presLayoutVars>
      </dgm:prSet>
      <dgm:spPr/>
    </dgm:pt>
    <dgm:pt modelId="{3031DB8F-E29B-4766-A1C2-4D3DC9E15EAB}" type="pres">
      <dgm:prSet presAssocID="{9999B66B-AA23-4F0D-B566-FCAFB2F5D332}" presName="parentText" presStyleLbl="node1" presStyleIdx="0" presStyleCnt="6">
        <dgm:presLayoutVars>
          <dgm:chMax val="0"/>
          <dgm:bulletEnabled val="1"/>
        </dgm:presLayoutVars>
      </dgm:prSet>
      <dgm:spPr/>
    </dgm:pt>
    <dgm:pt modelId="{B6E3915D-F50D-44DE-BB0A-B4C23422703D}" type="pres">
      <dgm:prSet presAssocID="{0EAB8196-AB15-485E-9A1C-A4BE583DAB09}" presName="spacer" presStyleCnt="0"/>
      <dgm:spPr/>
    </dgm:pt>
    <dgm:pt modelId="{F5183783-22D6-4C72-BD17-AF22584C7A25}" type="pres">
      <dgm:prSet presAssocID="{F93EC168-5EFC-4044-8ECC-8A21A6C3DC32}" presName="parentText" presStyleLbl="node1" presStyleIdx="1" presStyleCnt="6">
        <dgm:presLayoutVars>
          <dgm:chMax val="0"/>
          <dgm:bulletEnabled val="1"/>
        </dgm:presLayoutVars>
      </dgm:prSet>
      <dgm:spPr/>
    </dgm:pt>
    <dgm:pt modelId="{B387DC64-1BA6-4D12-9989-89B5F25E05E2}" type="pres">
      <dgm:prSet presAssocID="{12BA657C-BE28-43EC-96C6-015328785942}" presName="spacer" presStyleCnt="0"/>
      <dgm:spPr/>
    </dgm:pt>
    <dgm:pt modelId="{EAE6BD19-F94D-426C-A1F7-FF9D614EFBCB}" type="pres">
      <dgm:prSet presAssocID="{177D1435-8B25-4583-97F4-6B68D44D7A66}" presName="parentText" presStyleLbl="node1" presStyleIdx="2" presStyleCnt="6">
        <dgm:presLayoutVars>
          <dgm:chMax val="0"/>
          <dgm:bulletEnabled val="1"/>
        </dgm:presLayoutVars>
      </dgm:prSet>
      <dgm:spPr/>
    </dgm:pt>
    <dgm:pt modelId="{89B381F5-B488-43DF-AC9B-0D8EE161F60A}" type="pres">
      <dgm:prSet presAssocID="{1E28DBEE-8AED-489D-8CBA-C56BEC37BEDF}" presName="spacer" presStyleCnt="0"/>
      <dgm:spPr/>
    </dgm:pt>
    <dgm:pt modelId="{66C86B02-FD0F-4081-AE3E-90613F96EBB6}" type="pres">
      <dgm:prSet presAssocID="{FF50411C-E221-4FF4-92DD-BADEE376D7E8}" presName="parentText" presStyleLbl="node1" presStyleIdx="3" presStyleCnt="6">
        <dgm:presLayoutVars>
          <dgm:chMax val="0"/>
          <dgm:bulletEnabled val="1"/>
        </dgm:presLayoutVars>
      </dgm:prSet>
      <dgm:spPr/>
    </dgm:pt>
    <dgm:pt modelId="{64BB1C25-27BE-44BE-84E0-7AA661829196}" type="pres">
      <dgm:prSet presAssocID="{0AB0EA73-12E8-417E-B4C0-80775780E94A}" presName="spacer" presStyleCnt="0"/>
      <dgm:spPr/>
    </dgm:pt>
    <dgm:pt modelId="{910A7BEC-CD83-46AB-849E-E9CA5840B4FA}" type="pres">
      <dgm:prSet presAssocID="{899EAC67-49A6-41AA-8208-F57B47C99388}" presName="parentText" presStyleLbl="node1" presStyleIdx="4" presStyleCnt="6">
        <dgm:presLayoutVars>
          <dgm:chMax val="0"/>
          <dgm:bulletEnabled val="1"/>
        </dgm:presLayoutVars>
      </dgm:prSet>
      <dgm:spPr/>
    </dgm:pt>
    <dgm:pt modelId="{A3E0A857-0478-4620-B99E-F388579491B2}" type="pres">
      <dgm:prSet presAssocID="{F8E0B918-F45B-4D8A-A478-B5A4FA32D332}" presName="spacer" presStyleCnt="0"/>
      <dgm:spPr/>
    </dgm:pt>
    <dgm:pt modelId="{DDF0A2E1-8379-4767-9E8E-42FD5649CFC3}" type="pres">
      <dgm:prSet presAssocID="{91D1296B-6CD1-4316-B0A2-F15D3FF91E34}" presName="parentText" presStyleLbl="node1" presStyleIdx="5" presStyleCnt="6">
        <dgm:presLayoutVars>
          <dgm:chMax val="0"/>
          <dgm:bulletEnabled val="1"/>
        </dgm:presLayoutVars>
      </dgm:prSet>
      <dgm:spPr/>
    </dgm:pt>
  </dgm:ptLst>
  <dgm:cxnLst>
    <dgm:cxn modelId="{4467DE08-AE8D-4BA5-873E-FCD4642B65FB}" type="presOf" srcId="{FF50411C-E221-4FF4-92DD-BADEE376D7E8}" destId="{66C86B02-FD0F-4081-AE3E-90613F96EBB6}" srcOrd="0" destOrd="0" presId="urn:microsoft.com/office/officeart/2005/8/layout/vList2"/>
    <dgm:cxn modelId="{C39BD632-520B-4C16-9213-4F5F192260C0}" type="presOf" srcId="{E9988767-3A01-4D56-B75F-68DAF9874FA5}" destId="{0FEA59B4-0151-49D7-950A-EF608F60454C}" srcOrd="0" destOrd="0" presId="urn:microsoft.com/office/officeart/2005/8/layout/vList2"/>
    <dgm:cxn modelId="{37C9434E-BF4D-4251-B1F9-9FEC6615AF3F}" srcId="{E9988767-3A01-4D56-B75F-68DAF9874FA5}" destId="{FF50411C-E221-4FF4-92DD-BADEE376D7E8}" srcOrd="3" destOrd="0" parTransId="{ED2918DD-8BE7-41F3-BE6C-F1C3DCF19C6A}" sibTransId="{0AB0EA73-12E8-417E-B4C0-80775780E94A}"/>
    <dgm:cxn modelId="{C5F6B752-4D37-445B-B7ED-7ABB30B59134}" type="presOf" srcId="{9999B66B-AA23-4F0D-B566-FCAFB2F5D332}" destId="{3031DB8F-E29B-4766-A1C2-4D3DC9E15EAB}" srcOrd="0" destOrd="0" presId="urn:microsoft.com/office/officeart/2005/8/layout/vList2"/>
    <dgm:cxn modelId="{A61CF156-7DBC-4AF0-86F0-8CF5B80B734F}" srcId="{E9988767-3A01-4D56-B75F-68DAF9874FA5}" destId="{177D1435-8B25-4583-97F4-6B68D44D7A66}" srcOrd="2" destOrd="0" parTransId="{91F16AED-1CB9-4DDD-9AE9-A422C2701F46}" sibTransId="{1E28DBEE-8AED-489D-8CBA-C56BEC37BEDF}"/>
    <dgm:cxn modelId="{CE05B290-32AC-484F-9520-A91838E6231C}" type="presOf" srcId="{177D1435-8B25-4583-97F4-6B68D44D7A66}" destId="{EAE6BD19-F94D-426C-A1F7-FF9D614EFBCB}" srcOrd="0" destOrd="0" presId="urn:microsoft.com/office/officeart/2005/8/layout/vList2"/>
    <dgm:cxn modelId="{709D15A8-0679-47EC-920C-1443AEA267B9}" srcId="{E9988767-3A01-4D56-B75F-68DAF9874FA5}" destId="{F93EC168-5EFC-4044-8ECC-8A21A6C3DC32}" srcOrd="1" destOrd="0" parTransId="{4F178A30-464D-4B81-80F2-119E039AA497}" sibTransId="{12BA657C-BE28-43EC-96C6-015328785942}"/>
    <dgm:cxn modelId="{1FD0ACAE-1881-4E3B-A2B2-CC86975E741B}" type="presOf" srcId="{899EAC67-49A6-41AA-8208-F57B47C99388}" destId="{910A7BEC-CD83-46AB-849E-E9CA5840B4FA}" srcOrd="0" destOrd="0" presId="urn:microsoft.com/office/officeart/2005/8/layout/vList2"/>
    <dgm:cxn modelId="{B3F87BDA-CB48-4BA0-88BE-116BDC1208C8}" srcId="{E9988767-3A01-4D56-B75F-68DAF9874FA5}" destId="{9999B66B-AA23-4F0D-B566-FCAFB2F5D332}" srcOrd="0" destOrd="0" parTransId="{F79AAC13-6807-4E68-B84F-75CA1A0182C0}" sibTransId="{0EAB8196-AB15-485E-9A1C-A4BE583DAB09}"/>
    <dgm:cxn modelId="{A006B3E1-4F15-47BB-9BAD-78325BBB6A40}" type="presOf" srcId="{F93EC168-5EFC-4044-8ECC-8A21A6C3DC32}" destId="{F5183783-22D6-4C72-BD17-AF22584C7A25}" srcOrd="0" destOrd="0" presId="urn:microsoft.com/office/officeart/2005/8/layout/vList2"/>
    <dgm:cxn modelId="{08B914EE-6C4B-4BE3-A328-A708FA14EEDD}" srcId="{E9988767-3A01-4D56-B75F-68DAF9874FA5}" destId="{899EAC67-49A6-41AA-8208-F57B47C99388}" srcOrd="4" destOrd="0" parTransId="{9714A65F-182C-4D84-9956-DB8AE6BE52C2}" sibTransId="{F8E0B918-F45B-4D8A-A478-B5A4FA32D332}"/>
    <dgm:cxn modelId="{8075EAF2-29ED-4BFC-BA10-5CB48E6342D9}" type="presOf" srcId="{91D1296B-6CD1-4316-B0A2-F15D3FF91E34}" destId="{DDF0A2E1-8379-4767-9E8E-42FD5649CFC3}" srcOrd="0" destOrd="0" presId="urn:microsoft.com/office/officeart/2005/8/layout/vList2"/>
    <dgm:cxn modelId="{95669FF9-20A0-4008-9DB5-3AFFB3FFB935}" srcId="{E9988767-3A01-4D56-B75F-68DAF9874FA5}" destId="{91D1296B-6CD1-4316-B0A2-F15D3FF91E34}" srcOrd="5" destOrd="0" parTransId="{B94FB12E-2DCE-434B-AFF1-40B7E339489C}" sibTransId="{16FD677C-5F5D-4B9C-9BCA-F1672E89BFDE}"/>
    <dgm:cxn modelId="{CA159B00-4A93-430B-93DA-45ABE5E62FC6}" type="presParOf" srcId="{0FEA59B4-0151-49D7-950A-EF608F60454C}" destId="{3031DB8F-E29B-4766-A1C2-4D3DC9E15EAB}" srcOrd="0" destOrd="0" presId="urn:microsoft.com/office/officeart/2005/8/layout/vList2"/>
    <dgm:cxn modelId="{7B43CFB5-E0DE-4E9D-B8F1-4FC6843A7D70}" type="presParOf" srcId="{0FEA59B4-0151-49D7-950A-EF608F60454C}" destId="{B6E3915D-F50D-44DE-BB0A-B4C23422703D}" srcOrd="1" destOrd="0" presId="urn:microsoft.com/office/officeart/2005/8/layout/vList2"/>
    <dgm:cxn modelId="{18010994-DE80-448F-A928-064754EF8473}" type="presParOf" srcId="{0FEA59B4-0151-49D7-950A-EF608F60454C}" destId="{F5183783-22D6-4C72-BD17-AF22584C7A25}" srcOrd="2" destOrd="0" presId="urn:microsoft.com/office/officeart/2005/8/layout/vList2"/>
    <dgm:cxn modelId="{A9B04E75-A2C8-407F-B189-BD0B43C0F4D7}" type="presParOf" srcId="{0FEA59B4-0151-49D7-950A-EF608F60454C}" destId="{B387DC64-1BA6-4D12-9989-89B5F25E05E2}" srcOrd="3" destOrd="0" presId="urn:microsoft.com/office/officeart/2005/8/layout/vList2"/>
    <dgm:cxn modelId="{05D8DC20-3D94-4191-B8BD-E1074AB5A120}" type="presParOf" srcId="{0FEA59B4-0151-49D7-950A-EF608F60454C}" destId="{EAE6BD19-F94D-426C-A1F7-FF9D614EFBCB}" srcOrd="4" destOrd="0" presId="urn:microsoft.com/office/officeart/2005/8/layout/vList2"/>
    <dgm:cxn modelId="{C196558C-4266-45FE-BD02-1860C30AB94C}" type="presParOf" srcId="{0FEA59B4-0151-49D7-950A-EF608F60454C}" destId="{89B381F5-B488-43DF-AC9B-0D8EE161F60A}" srcOrd="5" destOrd="0" presId="urn:microsoft.com/office/officeart/2005/8/layout/vList2"/>
    <dgm:cxn modelId="{69D5B134-44DC-4194-B888-70FF953F1765}" type="presParOf" srcId="{0FEA59B4-0151-49D7-950A-EF608F60454C}" destId="{66C86B02-FD0F-4081-AE3E-90613F96EBB6}" srcOrd="6" destOrd="0" presId="urn:microsoft.com/office/officeart/2005/8/layout/vList2"/>
    <dgm:cxn modelId="{934AADAA-DE76-4E1D-A2C6-822A658F4109}" type="presParOf" srcId="{0FEA59B4-0151-49D7-950A-EF608F60454C}" destId="{64BB1C25-27BE-44BE-84E0-7AA661829196}" srcOrd="7" destOrd="0" presId="urn:microsoft.com/office/officeart/2005/8/layout/vList2"/>
    <dgm:cxn modelId="{AB1B116C-066C-445A-83C9-1774DA8BC080}" type="presParOf" srcId="{0FEA59B4-0151-49D7-950A-EF608F60454C}" destId="{910A7BEC-CD83-46AB-849E-E9CA5840B4FA}" srcOrd="8" destOrd="0" presId="urn:microsoft.com/office/officeart/2005/8/layout/vList2"/>
    <dgm:cxn modelId="{47D9968B-73B9-4D44-A6C7-D059D5B2329E}" type="presParOf" srcId="{0FEA59B4-0151-49D7-950A-EF608F60454C}" destId="{A3E0A857-0478-4620-B99E-F388579491B2}" srcOrd="9" destOrd="0" presId="urn:microsoft.com/office/officeart/2005/8/layout/vList2"/>
    <dgm:cxn modelId="{1E2783D4-DB45-4308-AD01-20936D288798}" type="presParOf" srcId="{0FEA59B4-0151-49D7-950A-EF608F60454C}" destId="{DDF0A2E1-8379-4767-9E8E-42FD5649CFC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B380B55-A25D-427E-A7BA-C665D14E0FE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4F1AF1BB-77EA-4343-A8E2-CC93B4685C8F}">
      <dgm:prSet/>
      <dgm:spPr>
        <a:solidFill>
          <a:srgbClr val="CBD9D4"/>
        </a:solidFill>
      </dgm:spPr>
      <dgm:t>
        <a:bodyPr/>
        <a:lstStyle/>
        <a:p>
          <a:r>
            <a:rPr lang="da-DK" dirty="0">
              <a:solidFill>
                <a:schemeClr val="tx1"/>
              </a:solidFill>
            </a:rPr>
            <a:t>Dog er der ikke noget, der hindrer, at et solcelleanlæg tilsluttes i en undertavle. </a:t>
          </a:r>
        </a:p>
      </dgm:t>
    </dgm:pt>
    <dgm:pt modelId="{EBA5AE96-0470-464C-9F7E-B215CEDDB763}" type="parTrans" cxnId="{B5628FDE-D280-4940-AB83-099F27F960F2}">
      <dgm:prSet/>
      <dgm:spPr/>
      <dgm:t>
        <a:bodyPr/>
        <a:lstStyle/>
        <a:p>
          <a:endParaRPr lang="da-DK"/>
        </a:p>
      </dgm:t>
    </dgm:pt>
    <dgm:pt modelId="{1E516698-A930-43ED-B24E-60E87C564A33}" type="sibTrans" cxnId="{B5628FDE-D280-4940-AB83-099F27F960F2}">
      <dgm:prSet/>
      <dgm:spPr/>
      <dgm:t>
        <a:bodyPr/>
        <a:lstStyle/>
        <a:p>
          <a:endParaRPr lang="da-DK"/>
        </a:p>
      </dgm:t>
    </dgm:pt>
    <dgm:pt modelId="{986840B7-D11F-46AE-9855-33A7F669568E}">
      <dgm:prSet/>
      <dgm:spPr>
        <a:solidFill>
          <a:srgbClr val="CBD9D4"/>
        </a:solidFill>
      </dgm:spPr>
      <dgm:t>
        <a:bodyPr/>
        <a:lstStyle/>
        <a:p>
          <a:r>
            <a:rPr lang="da-DK" dirty="0">
              <a:solidFill>
                <a:schemeClr val="tx1"/>
              </a:solidFill>
            </a:rPr>
            <a:t>Vær opmærksom på de særlige forhold, der gør sig gældende for et solcelleanlæg, samt eventuelle særlige forhold omkring undertavlen</a:t>
          </a:r>
          <a:r>
            <a:rPr lang="da-DK" dirty="0"/>
            <a:t>. </a:t>
          </a:r>
        </a:p>
      </dgm:t>
    </dgm:pt>
    <dgm:pt modelId="{3B5074A0-76BF-43BE-87AA-BFFA83922554}" type="parTrans" cxnId="{28DCB041-01D6-4D41-9B29-A28EB9D0F1E0}">
      <dgm:prSet/>
      <dgm:spPr/>
      <dgm:t>
        <a:bodyPr/>
        <a:lstStyle/>
        <a:p>
          <a:endParaRPr lang="da-DK"/>
        </a:p>
      </dgm:t>
    </dgm:pt>
    <dgm:pt modelId="{8A3522C1-615C-4C51-BE2D-8D7C4299AF25}" type="sibTrans" cxnId="{28DCB041-01D6-4D41-9B29-A28EB9D0F1E0}">
      <dgm:prSet/>
      <dgm:spPr/>
      <dgm:t>
        <a:bodyPr/>
        <a:lstStyle/>
        <a:p>
          <a:endParaRPr lang="da-DK"/>
        </a:p>
      </dgm:t>
    </dgm:pt>
    <dgm:pt modelId="{CA3EE213-7406-4634-9849-4169B2BC9973}">
      <dgm:prSet/>
      <dgm:spPr>
        <a:solidFill>
          <a:srgbClr val="CBD9D4"/>
        </a:solidFill>
      </dgm:spPr>
      <dgm:t>
        <a:bodyPr/>
        <a:lstStyle/>
        <a:p>
          <a:r>
            <a:rPr lang="da-DK" dirty="0">
              <a:solidFill>
                <a:schemeClr val="tx1"/>
              </a:solidFill>
            </a:rPr>
            <a:t>Dette indebærer, at en fejlstrømsafbryder, der installeres for at beskytte </a:t>
          </a:r>
          <a:r>
            <a:rPr lang="da-DK" dirty="0" err="1">
              <a:solidFill>
                <a:schemeClr val="tx1"/>
              </a:solidFill>
            </a:rPr>
            <a:t>solcelleinverteren</a:t>
          </a:r>
          <a:r>
            <a:rPr lang="da-DK" dirty="0">
              <a:solidFill>
                <a:schemeClr val="tx1"/>
              </a:solidFill>
            </a:rPr>
            <a:t>, ikke kan anvendes til at beskytte andet udstyr eller dele af installationen. </a:t>
          </a:r>
        </a:p>
      </dgm:t>
    </dgm:pt>
    <dgm:pt modelId="{28B07AC9-91D8-458B-8CE5-12B08523E591}" type="parTrans" cxnId="{FF9D8285-045D-404B-A3BB-53D51A96D0FA}">
      <dgm:prSet/>
      <dgm:spPr/>
      <dgm:t>
        <a:bodyPr/>
        <a:lstStyle/>
        <a:p>
          <a:endParaRPr lang="da-DK"/>
        </a:p>
      </dgm:t>
    </dgm:pt>
    <dgm:pt modelId="{A897CE21-1D85-45FE-A97C-99C9D527BD6F}" type="sibTrans" cxnId="{FF9D8285-045D-404B-A3BB-53D51A96D0FA}">
      <dgm:prSet/>
      <dgm:spPr/>
      <dgm:t>
        <a:bodyPr/>
        <a:lstStyle/>
        <a:p>
          <a:endParaRPr lang="da-DK"/>
        </a:p>
      </dgm:t>
    </dgm:pt>
    <dgm:pt modelId="{EA055BD3-383F-4C7A-B21A-9F5BEB0EA24D}">
      <dgm:prSet/>
      <dgm:spPr>
        <a:solidFill>
          <a:srgbClr val="CBD9D4"/>
        </a:solidFill>
      </dgm:spPr>
      <dgm:t>
        <a:bodyPr/>
        <a:lstStyle/>
        <a:p>
          <a:r>
            <a:rPr lang="da-DK" dirty="0">
              <a:solidFill>
                <a:schemeClr val="tx1"/>
              </a:solidFill>
            </a:rPr>
            <a:t>Det indebærer desuden, at en inverter ikke må tilsluttes en installation via en stikprop. For at </a:t>
          </a:r>
          <a:r>
            <a:rPr lang="da-DK" dirty="0" err="1">
              <a:solidFill>
                <a:schemeClr val="tx1"/>
              </a:solidFill>
            </a:rPr>
            <a:t>inverteren</a:t>
          </a:r>
          <a:r>
            <a:rPr lang="da-DK" dirty="0">
              <a:solidFill>
                <a:schemeClr val="tx1"/>
              </a:solidFill>
            </a:rPr>
            <a:t> kan levere energien fra solcellerne ud på nettet, hæver den sin udgangsspænding</a:t>
          </a:r>
          <a:r>
            <a:rPr lang="da-DK" dirty="0"/>
            <a:t>.</a:t>
          </a:r>
        </a:p>
      </dgm:t>
    </dgm:pt>
    <dgm:pt modelId="{9BDBFA2F-CCDA-4991-A109-9644146DF09F}" type="parTrans" cxnId="{6CA3C3E2-D8D2-4359-9B73-17945BDA08D7}">
      <dgm:prSet/>
      <dgm:spPr/>
      <dgm:t>
        <a:bodyPr/>
        <a:lstStyle/>
        <a:p>
          <a:endParaRPr lang="da-DK"/>
        </a:p>
      </dgm:t>
    </dgm:pt>
    <dgm:pt modelId="{111B5F19-54FF-43B2-86E3-E50396356E2F}" type="sibTrans" cxnId="{6CA3C3E2-D8D2-4359-9B73-17945BDA08D7}">
      <dgm:prSet/>
      <dgm:spPr/>
      <dgm:t>
        <a:bodyPr/>
        <a:lstStyle/>
        <a:p>
          <a:endParaRPr lang="da-DK"/>
        </a:p>
      </dgm:t>
    </dgm:pt>
    <dgm:pt modelId="{CB4DB44F-4D2F-4D3C-86A5-DE273A659FD1}" type="pres">
      <dgm:prSet presAssocID="{AB380B55-A25D-427E-A7BA-C665D14E0FE6}" presName="linear" presStyleCnt="0">
        <dgm:presLayoutVars>
          <dgm:animLvl val="lvl"/>
          <dgm:resizeHandles val="exact"/>
        </dgm:presLayoutVars>
      </dgm:prSet>
      <dgm:spPr/>
    </dgm:pt>
    <dgm:pt modelId="{EBF70D5F-15F2-4E99-AE81-5353C2CD67C9}" type="pres">
      <dgm:prSet presAssocID="{4F1AF1BB-77EA-4343-A8E2-CC93B4685C8F}" presName="parentText" presStyleLbl="node1" presStyleIdx="0" presStyleCnt="4">
        <dgm:presLayoutVars>
          <dgm:chMax val="0"/>
          <dgm:bulletEnabled val="1"/>
        </dgm:presLayoutVars>
      </dgm:prSet>
      <dgm:spPr/>
    </dgm:pt>
    <dgm:pt modelId="{7892F2D1-34E9-4C89-AA9E-4EE9952302E1}" type="pres">
      <dgm:prSet presAssocID="{1E516698-A930-43ED-B24E-60E87C564A33}" presName="spacer" presStyleCnt="0"/>
      <dgm:spPr/>
    </dgm:pt>
    <dgm:pt modelId="{A388A589-A55F-40FA-89E6-EF400D1AE5CF}" type="pres">
      <dgm:prSet presAssocID="{986840B7-D11F-46AE-9855-33A7F669568E}" presName="parentText" presStyleLbl="node1" presStyleIdx="1" presStyleCnt="4">
        <dgm:presLayoutVars>
          <dgm:chMax val="0"/>
          <dgm:bulletEnabled val="1"/>
        </dgm:presLayoutVars>
      </dgm:prSet>
      <dgm:spPr/>
    </dgm:pt>
    <dgm:pt modelId="{9BB5BBBA-7076-444E-BC0B-29503209A232}" type="pres">
      <dgm:prSet presAssocID="{8A3522C1-615C-4C51-BE2D-8D7C4299AF25}" presName="spacer" presStyleCnt="0"/>
      <dgm:spPr/>
    </dgm:pt>
    <dgm:pt modelId="{C5A5B966-B224-42CD-90A2-824D0B150412}" type="pres">
      <dgm:prSet presAssocID="{CA3EE213-7406-4634-9849-4169B2BC9973}" presName="parentText" presStyleLbl="node1" presStyleIdx="2" presStyleCnt="4">
        <dgm:presLayoutVars>
          <dgm:chMax val="0"/>
          <dgm:bulletEnabled val="1"/>
        </dgm:presLayoutVars>
      </dgm:prSet>
      <dgm:spPr/>
    </dgm:pt>
    <dgm:pt modelId="{A3A01F82-BDE1-47AA-91ED-ACAA5F7554FF}" type="pres">
      <dgm:prSet presAssocID="{A897CE21-1D85-45FE-A97C-99C9D527BD6F}" presName="spacer" presStyleCnt="0"/>
      <dgm:spPr/>
    </dgm:pt>
    <dgm:pt modelId="{DF5D0CDF-DF37-463D-80B1-74425A55F53A}" type="pres">
      <dgm:prSet presAssocID="{EA055BD3-383F-4C7A-B21A-9F5BEB0EA24D}" presName="parentText" presStyleLbl="node1" presStyleIdx="3" presStyleCnt="4">
        <dgm:presLayoutVars>
          <dgm:chMax val="0"/>
          <dgm:bulletEnabled val="1"/>
        </dgm:presLayoutVars>
      </dgm:prSet>
      <dgm:spPr/>
    </dgm:pt>
  </dgm:ptLst>
  <dgm:cxnLst>
    <dgm:cxn modelId="{7A8EA10A-A513-4400-BFA9-6395C543F97C}" type="presOf" srcId="{CA3EE213-7406-4634-9849-4169B2BC9973}" destId="{C5A5B966-B224-42CD-90A2-824D0B150412}" srcOrd="0" destOrd="0" presId="urn:microsoft.com/office/officeart/2005/8/layout/vList2"/>
    <dgm:cxn modelId="{28DCB041-01D6-4D41-9B29-A28EB9D0F1E0}" srcId="{AB380B55-A25D-427E-A7BA-C665D14E0FE6}" destId="{986840B7-D11F-46AE-9855-33A7F669568E}" srcOrd="1" destOrd="0" parTransId="{3B5074A0-76BF-43BE-87AA-BFFA83922554}" sibTransId="{8A3522C1-615C-4C51-BE2D-8D7C4299AF25}"/>
    <dgm:cxn modelId="{A7084E84-9A33-4BD0-AEFA-AA00FAD40C29}" type="presOf" srcId="{986840B7-D11F-46AE-9855-33A7F669568E}" destId="{A388A589-A55F-40FA-89E6-EF400D1AE5CF}" srcOrd="0" destOrd="0" presId="urn:microsoft.com/office/officeart/2005/8/layout/vList2"/>
    <dgm:cxn modelId="{FF9D8285-045D-404B-A3BB-53D51A96D0FA}" srcId="{AB380B55-A25D-427E-A7BA-C665D14E0FE6}" destId="{CA3EE213-7406-4634-9849-4169B2BC9973}" srcOrd="2" destOrd="0" parTransId="{28B07AC9-91D8-458B-8CE5-12B08523E591}" sibTransId="{A897CE21-1D85-45FE-A97C-99C9D527BD6F}"/>
    <dgm:cxn modelId="{A678BA8B-0F63-415A-B5F7-FF9DF7853194}" type="presOf" srcId="{AB380B55-A25D-427E-A7BA-C665D14E0FE6}" destId="{CB4DB44F-4D2F-4D3C-86A5-DE273A659FD1}" srcOrd="0" destOrd="0" presId="urn:microsoft.com/office/officeart/2005/8/layout/vList2"/>
    <dgm:cxn modelId="{488AD495-F777-412C-B22E-919C64A4C560}" type="presOf" srcId="{4F1AF1BB-77EA-4343-A8E2-CC93B4685C8F}" destId="{EBF70D5F-15F2-4E99-AE81-5353C2CD67C9}" srcOrd="0" destOrd="0" presId="urn:microsoft.com/office/officeart/2005/8/layout/vList2"/>
    <dgm:cxn modelId="{E66EA5C4-4D6D-40F8-8A1E-01B6D5CFE8B8}" type="presOf" srcId="{EA055BD3-383F-4C7A-B21A-9F5BEB0EA24D}" destId="{DF5D0CDF-DF37-463D-80B1-74425A55F53A}" srcOrd="0" destOrd="0" presId="urn:microsoft.com/office/officeart/2005/8/layout/vList2"/>
    <dgm:cxn modelId="{B5628FDE-D280-4940-AB83-099F27F960F2}" srcId="{AB380B55-A25D-427E-A7BA-C665D14E0FE6}" destId="{4F1AF1BB-77EA-4343-A8E2-CC93B4685C8F}" srcOrd="0" destOrd="0" parTransId="{EBA5AE96-0470-464C-9F7E-B215CEDDB763}" sibTransId="{1E516698-A930-43ED-B24E-60E87C564A33}"/>
    <dgm:cxn modelId="{6CA3C3E2-D8D2-4359-9B73-17945BDA08D7}" srcId="{AB380B55-A25D-427E-A7BA-C665D14E0FE6}" destId="{EA055BD3-383F-4C7A-B21A-9F5BEB0EA24D}" srcOrd="3" destOrd="0" parTransId="{9BDBFA2F-CCDA-4991-A109-9644146DF09F}" sibTransId="{111B5F19-54FF-43B2-86E3-E50396356E2F}"/>
    <dgm:cxn modelId="{564D605C-8F54-44CB-990C-B7E05290FAC4}" type="presParOf" srcId="{CB4DB44F-4D2F-4D3C-86A5-DE273A659FD1}" destId="{EBF70D5F-15F2-4E99-AE81-5353C2CD67C9}" srcOrd="0" destOrd="0" presId="urn:microsoft.com/office/officeart/2005/8/layout/vList2"/>
    <dgm:cxn modelId="{655A49FF-9914-436A-A1C8-04EB7641F023}" type="presParOf" srcId="{CB4DB44F-4D2F-4D3C-86A5-DE273A659FD1}" destId="{7892F2D1-34E9-4C89-AA9E-4EE9952302E1}" srcOrd="1" destOrd="0" presId="urn:microsoft.com/office/officeart/2005/8/layout/vList2"/>
    <dgm:cxn modelId="{91DA880D-ED1E-4112-9E1F-3529D897FFF2}" type="presParOf" srcId="{CB4DB44F-4D2F-4D3C-86A5-DE273A659FD1}" destId="{A388A589-A55F-40FA-89E6-EF400D1AE5CF}" srcOrd="2" destOrd="0" presId="urn:microsoft.com/office/officeart/2005/8/layout/vList2"/>
    <dgm:cxn modelId="{2131CDEA-D931-4304-8CEB-40A05DB94FF7}" type="presParOf" srcId="{CB4DB44F-4D2F-4D3C-86A5-DE273A659FD1}" destId="{9BB5BBBA-7076-444E-BC0B-29503209A232}" srcOrd="3" destOrd="0" presId="urn:microsoft.com/office/officeart/2005/8/layout/vList2"/>
    <dgm:cxn modelId="{34D45FA3-664F-49C0-92FD-75A0FE236AB2}" type="presParOf" srcId="{CB4DB44F-4D2F-4D3C-86A5-DE273A659FD1}" destId="{C5A5B966-B224-42CD-90A2-824D0B150412}" srcOrd="4" destOrd="0" presId="urn:microsoft.com/office/officeart/2005/8/layout/vList2"/>
    <dgm:cxn modelId="{ACA05A66-624B-4574-94BE-0E8F59D2CF9F}" type="presParOf" srcId="{CB4DB44F-4D2F-4D3C-86A5-DE273A659FD1}" destId="{A3A01F82-BDE1-47AA-91ED-ACAA5F7554FF}" srcOrd="5" destOrd="0" presId="urn:microsoft.com/office/officeart/2005/8/layout/vList2"/>
    <dgm:cxn modelId="{E77491D8-8FE4-4C5D-8E8C-C0A2D9C3E688}" type="presParOf" srcId="{CB4DB44F-4D2F-4D3C-86A5-DE273A659FD1}" destId="{DF5D0CDF-DF37-463D-80B1-74425A55F53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D48DE71-3109-44FA-8030-DFC7FBDD106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da-DK"/>
        </a:p>
      </dgm:t>
    </dgm:pt>
    <dgm:pt modelId="{89F56F02-C7C1-45E6-8F45-7F202E0C7C39}">
      <dgm:prSet/>
      <dgm:spPr>
        <a:solidFill>
          <a:srgbClr val="CBD9D4"/>
        </a:solidFill>
      </dgm:spPr>
      <dgm:t>
        <a:bodyPr/>
        <a:lstStyle/>
        <a:p>
          <a:r>
            <a:rPr lang="da-DK" dirty="0">
              <a:solidFill>
                <a:schemeClr val="tx1"/>
              </a:solidFill>
            </a:rPr>
            <a:t>Kabler skal vælges og installeres på en sådan måde, at risikoen for jordfejl og kortslutninger minimeres. </a:t>
          </a:r>
        </a:p>
      </dgm:t>
    </dgm:pt>
    <dgm:pt modelId="{EC75FB65-0DFD-41A8-8CBE-1A152A49E1FA}" type="parTrans" cxnId="{D9B6EB8C-47BF-4B85-AFBD-39394A03DF2A}">
      <dgm:prSet/>
      <dgm:spPr/>
      <dgm:t>
        <a:bodyPr/>
        <a:lstStyle/>
        <a:p>
          <a:endParaRPr lang="da-DK"/>
        </a:p>
      </dgm:t>
    </dgm:pt>
    <dgm:pt modelId="{636B52CD-1C19-4320-80B5-20A27FECE391}" type="sibTrans" cxnId="{D9B6EB8C-47BF-4B85-AFBD-39394A03DF2A}">
      <dgm:prSet/>
      <dgm:spPr/>
      <dgm:t>
        <a:bodyPr/>
        <a:lstStyle/>
        <a:p>
          <a:endParaRPr lang="da-DK"/>
        </a:p>
      </dgm:t>
    </dgm:pt>
    <dgm:pt modelId="{BAFAECC7-4DC5-4894-B4BF-7870B70F8FCE}">
      <dgm:prSet/>
      <dgm:spPr>
        <a:solidFill>
          <a:srgbClr val="CBD9D4"/>
        </a:solidFill>
      </dgm:spPr>
      <dgm:t>
        <a:bodyPr/>
        <a:lstStyle/>
        <a:p>
          <a:r>
            <a:rPr lang="da-DK" dirty="0">
              <a:solidFill>
                <a:schemeClr val="tx1"/>
              </a:solidFill>
            </a:rPr>
            <a:t>Dette kan fx opnås ved at forstærke beskyttelsen af kablerne mod ydre påvirkninger ved anvendelse af supplerende beskyttelse, hvis det skønnes nødvendigt. </a:t>
          </a:r>
        </a:p>
      </dgm:t>
    </dgm:pt>
    <dgm:pt modelId="{2F9CF110-AA40-4EAA-9A60-8822B3637B19}" type="parTrans" cxnId="{DB2D91E4-50A0-4786-ADD0-54CD7E44DED0}">
      <dgm:prSet/>
      <dgm:spPr/>
      <dgm:t>
        <a:bodyPr/>
        <a:lstStyle/>
        <a:p>
          <a:endParaRPr lang="da-DK"/>
        </a:p>
      </dgm:t>
    </dgm:pt>
    <dgm:pt modelId="{D4646BC9-5445-46BE-9B41-66608D1F63F0}" type="sibTrans" cxnId="{DB2D91E4-50A0-4786-ADD0-54CD7E44DED0}">
      <dgm:prSet/>
      <dgm:spPr/>
      <dgm:t>
        <a:bodyPr/>
        <a:lstStyle/>
        <a:p>
          <a:endParaRPr lang="da-DK"/>
        </a:p>
      </dgm:t>
    </dgm:pt>
    <dgm:pt modelId="{9431F971-ED85-4775-970C-B58AADF48132}">
      <dgm:prSet/>
      <dgm:spPr>
        <a:solidFill>
          <a:srgbClr val="CBD9D4"/>
        </a:solidFill>
      </dgm:spPr>
      <dgm:t>
        <a:bodyPr/>
        <a:lstStyle/>
        <a:p>
          <a:r>
            <a:rPr lang="da-DK" dirty="0">
              <a:solidFill>
                <a:schemeClr val="tx1"/>
              </a:solidFill>
            </a:rPr>
            <a:t>Alternativt kan kablerne ved deres placering være fornødent beskyttet. </a:t>
          </a:r>
        </a:p>
      </dgm:t>
    </dgm:pt>
    <dgm:pt modelId="{5E6A753B-D80A-4F2D-B6E2-BFE2D1A12415}" type="parTrans" cxnId="{5E992557-1335-4C89-B7F8-7C00A6F8782C}">
      <dgm:prSet/>
      <dgm:spPr/>
      <dgm:t>
        <a:bodyPr/>
        <a:lstStyle/>
        <a:p>
          <a:endParaRPr lang="da-DK"/>
        </a:p>
      </dgm:t>
    </dgm:pt>
    <dgm:pt modelId="{DA675D96-A1C8-4859-A71F-1CC60AB521EE}" type="sibTrans" cxnId="{5E992557-1335-4C89-B7F8-7C00A6F8782C}">
      <dgm:prSet/>
      <dgm:spPr/>
      <dgm:t>
        <a:bodyPr/>
        <a:lstStyle/>
        <a:p>
          <a:endParaRPr lang="da-DK"/>
        </a:p>
      </dgm:t>
    </dgm:pt>
    <dgm:pt modelId="{A0A54AC4-91BE-460F-8164-B259CADEC3F4}">
      <dgm:prSet/>
      <dgm:spPr>
        <a:solidFill>
          <a:srgbClr val="CBD9D4"/>
        </a:solidFill>
      </dgm:spPr>
      <dgm:t>
        <a:bodyPr/>
        <a:lstStyle/>
        <a:p>
          <a:r>
            <a:rPr lang="da-DK" dirty="0">
              <a:solidFill>
                <a:schemeClr val="tx1"/>
              </a:solidFill>
            </a:rPr>
            <a:t>Ledningssystemer skal kunne modstå de forventede ydre påvirkninger som fx temperatur og mekaniske påvirkninger. </a:t>
          </a:r>
        </a:p>
      </dgm:t>
    </dgm:pt>
    <dgm:pt modelId="{384D9AE8-CE34-497A-8502-042315405ABC}" type="parTrans" cxnId="{98D5669F-6613-4684-A2FE-A53B04658D10}">
      <dgm:prSet/>
      <dgm:spPr/>
      <dgm:t>
        <a:bodyPr/>
        <a:lstStyle/>
        <a:p>
          <a:endParaRPr lang="da-DK"/>
        </a:p>
      </dgm:t>
    </dgm:pt>
    <dgm:pt modelId="{BF575D16-9655-43C5-98C7-3278539D7597}" type="sibTrans" cxnId="{98D5669F-6613-4684-A2FE-A53B04658D10}">
      <dgm:prSet/>
      <dgm:spPr/>
      <dgm:t>
        <a:bodyPr/>
        <a:lstStyle/>
        <a:p>
          <a:endParaRPr lang="da-DK"/>
        </a:p>
      </dgm:t>
    </dgm:pt>
    <dgm:pt modelId="{AC843536-7C51-4015-B6C1-99F33C397E03}" type="pres">
      <dgm:prSet presAssocID="{0D48DE71-3109-44FA-8030-DFC7FBDD106F}" presName="linear" presStyleCnt="0">
        <dgm:presLayoutVars>
          <dgm:animLvl val="lvl"/>
          <dgm:resizeHandles val="exact"/>
        </dgm:presLayoutVars>
      </dgm:prSet>
      <dgm:spPr/>
    </dgm:pt>
    <dgm:pt modelId="{4452353D-744B-4CA3-B0BF-8BB81C241C24}" type="pres">
      <dgm:prSet presAssocID="{89F56F02-C7C1-45E6-8F45-7F202E0C7C39}" presName="parentText" presStyleLbl="node1" presStyleIdx="0" presStyleCnt="4" custLinFactY="6337" custLinFactNeighborX="25000" custLinFactNeighborY="100000">
        <dgm:presLayoutVars>
          <dgm:chMax val="0"/>
          <dgm:bulletEnabled val="1"/>
        </dgm:presLayoutVars>
      </dgm:prSet>
      <dgm:spPr/>
    </dgm:pt>
    <dgm:pt modelId="{BFB1B856-6038-4635-BC49-8C311E836EC0}" type="pres">
      <dgm:prSet presAssocID="{636B52CD-1C19-4320-80B5-20A27FECE391}" presName="spacer" presStyleCnt="0"/>
      <dgm:spPr/>
    </dgm:pt>
    <dgm:pt modelId="{15EBCBEC-30F7-45A4-9141-67F79670FEDA}" type="pres">
      <dgm:prSet presAssocID="{BAFAECC7-4DC5-4894-B4BF-7870B70F8FCE}" presName="parentText" presStyleLbl="node1" presStyleIdx="1" presStyleCnt="4" custLinFactY="6337" custLinFactNeighborX="25000" custLinFactNeighborY="100000">
        <dgm:presLayoutVars>
          <dgm:chMax val="0"/>
          <dgm:bulletEnabled val="1"/>
        </dgm:presLayoutVars>
      </dgm:prSet>
      <dgm:spPr/>
    </dgm:pt>
    <dgm:pt modelId="{7BB4BCC8-4DF7-445D-A793-7046F2AF9F54}" type="pres">
      <dgm:prSet presAssocID="{D4646BC9-5445-46BE-9B41-66608D1F63F0}" presName="spacer" presStyleCnt="0"/>
      <dgm:spPr/>
    </dgm:pt>
    <dgm:pt modelId="{3D340B09-C741-412A-ADAD-8AF28F5814AB}" type="pres">
      <dgm:prSet presAssocID="{9431F971-ED85-4775-970C-B58AADF48132}" presName="parentText" presStyleLbl="node1" presStyleIdx="2" presStyleCnt="4" custLinFactY="6337" custLinFactNeighborX="25000" custLinFactNeighborY="100000">
        <dgm:presLayoutVars>
          <dgm:chMax val="0"/>
          <dgm:bulletEnabled val="1"/>
        </dgm:presLayoutVars>
      </dgm:prSet>
      <dgm:spPr/>
    </dgm:pt>
    <dgm:pt modelId="{A4A6889B-DE88-43BB-A377-2A25260935B9}" type="pres">
      <dgm:prSet presAssocID="{DA675D96-A1C8-4859-A71F-1CC60AB521EE}" presName="spacer" presStyleCnt="0"/>
      <dgm:spPr/>
    </dgm:pt>
    <dgm:pt modelId="{75EBCDB9-22AA-4746-9254-7142FF085380}" type="pres">
      <dgm:prSet presAssocID="{A0A54AC4-91BE-460F-8164-B259CADEC3F4}" presName="parentText" presStyleLbl="node1" presStyleIdx="3" presStyleCnt="4" custLinFactY="6337" custLinFactNeighborX="25000" custLinFactNeighborY="100000">
        <dgm:presLayoutVars>
          <dgm:chMax val="0"/>
          <dgm:bulletEnabled val="1"/>
        </dgm:presLayoutVars>
      </dgm:prSet>
      <dgm:spPr/>
    </dgm:pt>
  </dgm:ptLst>
  <dgm:cxnLst>
    <dgm:cxn modelId="{4C6EC020-5955-4395-9A93-9C2892C69C04}" type="presOf" srcId="{0D48DE71-3109-44FA-8030-DFC7FBDD106F}" destId="{AC843536-7C51-4015-B6C1-99F33C397E03}" srcOrd="0" destOrd="0" presId="urn:microsoft.com/office/officeart/2005/8/layout/vList2"/>
    <dgm:cxn modelId="{C21C6034-B4B2-42D4-A64F-9683FE29114C}" type="presOf" srcId="{89F56F02-C7C1-45E6-8F45-7F202E0C7C39}" destId="{4452353D-744B-4CA3-B0BF-8BB81C241C24}" srcOrd="0" destOrd="0" presId="urn:microsoft.com/office/officeart/2005/8/layout/vList2"/>
    <dgm:cxn modelId="{5E992557-1335-4C89-B7F8-7C00A6F8782C}" srcId="{0D48DE71-3109-44FA-8030-DFC7FBDD106F}" destId="{9431F971-ED85-4775-970C-B58AADF48132}" srcOrd="2" destOrd="0" parTransId="{5E6A753B-D80A-4F2D-B6E2-BFE2D1A12415}" sibTransId="{DA675D96-A1C8-4859-A71F-1CC60AB521EE}"/>
    <dgm:cxn modelId="{AFC6FF8B-77CE-4A28-A9B6-BEC521DA5F78}" type="presOf" srcId="{A0A54AC4-91BE-460F-8164-B259CADEC3F4}" destId="{75EBCDB9-22AA-4746-9254-7142FF085380}" srcOrd="0" destOrd="0" presId="urn:microsoft.com/office/officeart/2005/8/layout/vList2"/>
    <dgm:cxn modelId="{D9B6EB8C-47BF-4B85-AFBD-39394A03DF2A}" srcId="{0D48DE71-3109-44FA-8030-DFC7FBDD106F}" destId="{89F56F02-C7C1-45E6-8F45-7F202E0C7C39}" srcOrd="0" destOrd="0" parTransId="{EC75FB65-0DFD-41A8-8CBE-1A152A49E1FA}" sibTransId="{636B52CD-1C19-4320-80B5-20A27FECE391}"/>
    <dgm:cxn modelId="{98D5669F-6613-4684-A2FE-A53B04658D10}" srcId="{0D48DE71-3109-44FA-8030-DFC7FBDD106F}" destId="{A0A54AC4-91BE-460F-8164-B259CADEC3F4}" srcOrd="3" destOrd="0" parTransId="{384D9AE8-CE34-497A-8502-042315405ABC}" sibTransId="{BF575D16-9655-43C5-98C7-3278539D7597}"/>
    <dgm:cxn modelId="{FF20A2AE-413E-47F0-AE9C-D9131E517F44}" type="presOf" srcId="{9431F971-ED85-4775-970C-B58AADF48132}" destId="{3D340B09-C741-412A-ADAD-8AF28F5814AB}" srcOrd="0" destOrd="0" presId="urn:microsoft.com/office/officeart/2005/8/layout/vList2"/>
    <dgm:cxn modelId="{FDD9A3C5-BD51-465F-B7AE-DF85A977F0C4}" type="presOf" srcId="{BAFAECC7-4DC5-4894-B4BF-7870B70F8FCE}" destId="{15EBCBEC-30F7-45A4-9141-67F79670FEDA}" srcOrd="0" destOrd="0" presId="urn:microsoft.com/office/officeart/2005/8/layout/vList2"/>
    <dgm:cxn modelId="{DB2D91E4-50A0-4786-ADD0-54CD7E44DED0}" srcId="{0D48DE71-3109-44FA-8030-DFC7FBDD106F}" destId="{BAFAECC7-4DC5-4894-B4BF-7870B70F8FCE}" srcOrd="1" destOrd="0" parTransId="{2F9CF110-AA40-4EAA-9A60-8822B3637B19}" sibTransId="{D4646BC9-5445-46BE-9B41-66608D1F63F0}"/>
    <dgm:cxn modelId="{6D527030-5A6B-438D-AA26-BDD35C577EB4}" type="presParOf" srcId="{AC843536-7C51-4015-B6C1-99F33C397E03}" destId="{4452353D-744B-4CA3-B0BF-8BB81C241C24}" srcOrd="0" destOrd="0" presId="urn:microsoft.com/office/officeart/2005/8/layout/vList2"/>
    <dgm:cxn modelId="{843A6DB6-2AB6-49D9-A1EF-0F35AB16C3B4}" type="presParOf" srcId="{AC843536-7C51-4015-B6C1-99F33C397E03}" destId="{BFB1B856-6038-4635-BC49-8C311E836EC0}" srcOrd="1" destOrd="0" presId="urn:microsoft.com/office/officeart/2005/8/layout/vList2"/>
    <dgm:cxn modelId="{BFDBFBE9-D043-45B1-AFE7-ED1AC694F10B}" type="presParOf" srcId="{AC843536-7C51-4015-B6C1-99F33C397E03}" destId="{15EBCBEC-30F7-45A4-9141-67F79670FEDA}" srcOrd="2" destOrd="0" presId="urn:microsoft.com/office/officeart/2005/8/layout/vList2"/>
    <dgm:cxn modelId="{4AA4A442-6961-4CED-81F1-5B260E86E4EC}" type="presParOf" srcId="{AC843536-7C51-4015-B6C1-99F33C397E03}" destId="{7BB4BCC8-4DF7-445D-A793-7046F2AF9F54}" srcOrd="3" destOrd="0" presId="urn:microsoft.com/office/officeart/2005/8/layout/vList2"/>
    <dgm:cxn modelId="{B4F3BD8D-06B1-4094-AB7B-2D083BC7BEC3}" type="presParOf" srcId="{AC843536-7C51-4015-B6C1-99F33C397E03}" destId="{3D340B09-C741-412A-ADAD-8AF28F5814AB}" srcOrd="4" destOrd="0" presId="urn:microsoft.com/office/officeart/2005/8/layout/vList2"/>
    <dgm:cxn modelId="{CFC60E0F-827E-4FDD-8BB8-7544AF675F02}" type="presParOf" srcId="{AC843536-7C51-4015-B6C1-99F33C397E03}" destId="{A4A6889B-DE88-43BB-A377-2A25260935B9}" srcOrd="5" destOrd="0" presId="urn:microsoft.com/office/officeart/2005/8/layout/vList2"/>
    <dgm:cxn modelId="{16002481-5298-4B29-B164-64414DB720E4}" type="presParOf" srcId="{AC843536-7C51-4015-B6C1-99F33C397E03}" destId="{75EBCDB9-22AA-4746-9254-7142FF085380}"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75DED0F-4751-4BA2-9DA8-03B33CB4FB9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8E503F19-ECF3-45D3-B98B-5DAA650ED904}">
      <dgm:prSet/>
      <dgm:spPr/>
      <dgm:t>
        <a:bodyPr/>
        <a:lstStyle/>
        <a:p>
          <a:r>
            <a:rPr lang="da-DK"/>
            <a:t>Når vi arbejder med projektering af solcelleanlæg er det altafgørende for anlægets effektivitet at vi ved hvornår vi forbruger strøm – og hvor meget.</a:t>
          </a:r>
          <a:endParaRPr lang="en-US"/>
        </a:p>
      </dgm:t>
    </dgm:pt>
    <dgm:pt modelId="{A48A43AD-3571-48F6-B7FE-7F6D9423F87D}" type="parTrans" cxnId="{35743CAF-6364-4409-B0CC-8A1B2EB7A28C}">
      <dgm:prSet/>
      <dgm:spPr/>
      <dgm:t>
        <a:bodyPr/>
        <a:lstStyle/>
        <a:p>
          <a:endParaRPr lang="en-US"/>
        </a:p>
      </dgm:t>
    </dgm:pt>
    <dgm:pt modelId="{E3593D02-4B24-4580-A76B-55BD484DE604}" type="sibTrans" cxnId="{35743CAF-6364-4409-B0CC-8A1B2EB7A28C}">
      <dgm:prSet/>
      <dgm:spPr/>
      <dgm:t>
        <a:bodyPr/>
        <a:lstStyle/>
        <a:p>
          <a:endParaRPr lang="en-US"/>
        </a:p>
      </dgm:t>
    </dgm:pt>
    <dgm:pt modelId="{479BBE6D-640C-4E79-BB52-B0810D3ED40C}">
      <dgm:prSet/>
      <dgm:spPr/>
      <dgm:t>
        <a:bodyPr/>
        <a:lstStyle/>
        <a:p>
          <a:r>
            <a:rPr lang="da-DK"/>
            <a:t>Heldigvis holder vores forsyningsselskaber øje med det og kan levere de data til os.</a:t>
          </a:r>
          <a:endParaRPr lang="en-US"/>
        </a:p>
      </dgm:t>
    </dgm:pt>
    <dgm:pt modelId="{3D84C9BE-09B4-4C3F-9B21-E37CD3299668}" type="parTrans" cxnId="{6CF31EA0-5BFA-438D-845F-396CEAE36723}">
      <dgm:prSet/>
      <dgm:spPr/>
      <dgm:t>
        <a:bodyPr/>
        <a:lstStyle/>
        <a:p>
          <a:endParaRPr lang="en-US"/>
        </a:p>
      </dgm:t>
    </dgm:pt>
    <dgm:pt modelId="{F838C634-F27C-4B1C-B774-98646E721B8E}" type="sibTrans" cxnId="{6CF31EA0-5BFA-438D-845F-396CEAE36723}">
      <dgm:prSet/>
      <dgm:spPr/>
      <dgm:t>
        <a:bodyPr/>
        <a:lstStyle/>
        <a:p>
          <a:endParaRPr lang="en-US"/>
        </a:p>
      </dgm:t>
    </dgm:pt>
    <dgm:pt modelId="{9A6EC3E5-8AF1-4AF5-819B-B48D22984824}">
      <dgm:prSet/>
      <dgm:spPr/>
      <dgm:t>
        <a:bodyPr/>
        <a:lstStyle/>
        <a:p>
          <a:r>
            <a:rPr lang="da-DK"/>
            <a:t>Næste gang skal vi bruge historiske data til beregne på forskellige setups med solceller og evt. batteriløsninger.</a:t>
          </a:r>
          <a:endParaRPr lang="en-US"/>
        </a:p>
      </dgm:t>
    </dgm:pt>
    <dgm:pt modelId="{43FC6742-A275-4319-93F1-AF2E47E0808D}" type="parTrans" cxnId="{CF6ABEE2-5C9F-4F27-81BB-4E312849534E}">
      <dgm:prSet/>
      <dgm:spPr/>
      <dgm:t>
        <a:bodyPr/>
        <a:lstStyle/>
        <a:p>
          <a:endParaRPr lang="en-US"/>
        </a:p>
      </dgm:t>
    </dgm:pt>
    <dgm:pt modelId="{D4D7F000-E34C-4958-9F24-B40013D5B89E}" type="sibTrans" cxnId="{CF6ABEE2-5C9F-4F27-81BB-4E312849534E}">
      <dgm:prSet/>
      <dgm:spPr/>
      <dgm:t>
        <a:bodyPr/>
        <a:lstStyle/>
        <a:p>
          <a:endParaRPr lang="en-US"/>
        </a:p>
      </dgm:t>
    </dgm:pt>
    <dgm:pt modelId="{6431E784-7E18-434D-B369-D674CB3A622F}" type="pres">
      <dgm:prSet presAssocID="{175DED0F-4751-4BA2-9DA8-03B33CB4FB98}" presName="root" presStyleCnt="0">
        <dgm:presLayoutVars>
          <dgm:dir/>
          <dgm:resizeHandles val="exact"/>
        </dgm:presLayoutVars>
      </dgm:prSet>
      <dgm:spPr/>
    </dgm:pt>
    <dgm:pt modelId="{8BAFB444-DB15-4C59-B4C1-CF543B0E0C15}" type="pres">
      <dgm:prSet presAssocID="{8E503F19-ECF3-45D3-B98B-5DAA650ED904}" presName="compNode" presStyleCnt="0"/>
      <dgm:spPr/>
    </dgm:pt>
    <dgm:pt modelId="{DFD389B3-75A5-4882-92A9-9619201B6CB0}" type="pres">
      <dgm:prSet presAssocID="{8E503F19-ECF3-45D3-B98B-5DAA650ED904}" presName="bgRect" presStyleLbl="bgShp" presStyleIdx="0" presStyleCnt="3"/>
      <dgm:spPr/>
    </dgm:pt>
    <dgm:pt modelId="{EF042DEE-CFE9-4B8C-8155-EF037441AE2D}" type="pres">
      <dgm:prSet presAssocID="{8E503F19-ECF3-45D3-B98B-5DAA650ED90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4ECEE76E-996F-49AA-BC3C-8547ACE5F956}" type="pres">
      <dgm:prSet presAssocID="{8E503F19-ECF3-45D3-B98B-5DAA650ED904}" presName="spaceRect" presStyleCnt="0"/>
      <dgm:spPr/>
    </dgm:pt>
    <dgm:pt modelId="{02661EE1-44DC-418C-8931-59798634DB08}" type="pres">
      <dgm:prSet presAssocID="{8E503F19-ECF3-45D3-B98B-5DAA650ED904}" presName="parTx" presStyleLbl="revTx" presStyleIdx="0" presStyleCnt="3">
        <dgm:presLayoutVars>
          <dgm:chMax val="0"/>
          <dgm:chPref val="0"/>
        </dgm:presLayoutVars>
      </dgm:prSet>
      <dgm:spPr/>
    </dgm:pt>
    <dgm:pt modelId="{BC6D9256-863A-4D66-B63C-D12C5BC35EBE}" type="pres">
      <dgm:prSet presAssocID="{E3593D02-4B24-4580-A76B-55BD484DE604}" presName="sibTrans" presStyleCnt="0"/>
      <dgm:spPr/>
    </dgm:pt>
    <dgm:pt modelId="{CFB8F8F7-5038-4027-BC5B-518D2F473941}" type="pres">
      <dgm:prSet presAssocID="{479BBE6D-640C-4E79-BB52-B0810D3ED40C}" presName="compNode" presStyleCnt="0"/>
      <dgm:spPr/>
    </dgm:pt>
    <dgm:pt modelId="{C2465C89-7ABB-431F-8104-4C9FB36482A6}" type="pres">
      <dgm:prSet presAssocID="{479BBE6D-640C-4E79-BB52-B0810D3ED40C}" presName="bgRect" presStyleLbl="bgShp" presStyleIdx="1" presStyleCnt="3"/>
      <dgm:spPr/>
    </dgm:pt>
    <dgm:pt modelId="{ECA42FD8-D008-4EBD-9B6C-96F1187EFB9D}" type="pres">
      <dgm:prSet presAssocID="{479BBE6D-640C-4E79-BB52-B0810D3ED40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base"/>
        </a:ext>
      </dgm:extLst>
    </dgm:pt>
    <dgm:pt modelId="{E2C33154-57D3-41C4-9F31-849620DA85AE}" type="pres">
      <dgm:prSet presAssocID="{479BBE6D-640C-4E79-BB52-B0810D3ED40C}" presName="spaceRect" presStyleCnt="0"/>
      <dgm:spPr/>
    </dgm:pt>
    <dgm:pt modelId="{6E587C1F-443F-4D67-ACD2-DAFF37CA0B97}" type="pres">
      <dgm:prSet presAssocID="{479BBE6D-640C-4E79-BB52-B0810D3ED40C}" presName="parTx" presStyleLbl="revTx" presStyleIdx="1" presStyleCnt="3">
        <dgm:presLayoutVars>
          <dgm:chMax val="0"/>
          <dgm:chPref val="0"/>
        </dgm:presLayoutVars>
      </dgm:prSet>
      <dgm:spPr/>
    </dgm:pt>
    <dgm:pt modelId="{B60CF037-1DC0-4D4D-999B-C27EFD381003}" type="pres">
      <dgm:prSet presAssocID="{F838C634-F27C-4B1C-B774-98646E721B8E}" presName="sibTrans" presStyleCnt="0"/>
      <dgm:spPr/>
    </dgm:pt>
    <dgm:pt modelId="{5AF10A8C-B03A-4601-9FA1-DB1561B9AF5A}" type="pres">
      <dgm:prSet presAssocID="{9A6EC3E5-8AF1-4AF5-819B-B48D22984824}" presName="compNode" presStyleCnt="0"/>
      <dgm:spPr/>
    </dgm:pt>
    <dgm:pt modelId="{A41FA1DC-0A3E-4786-821C-0C56F2E54019}" type="pres">
      <dgm:prSet presAssocID="{9A6EC3E5-8AF1-4AF5-819B-B48D22984824}" presName="bgRect" presStyleLbl="bgShp" presStyleIdx="2" presStyleCnt="3"/>
      <dgm:spPr/>
    </dgm:pt>
    <dgm:pt modelId="{6320B8E7-37AB-4CD8-8E8B-EE6B32463322}" type="pres">
      <dgm:prSet presAssocID="{9A6EC3E5-8AF1-4AF5-819B-B48D2298482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lar system"/>
        </a:ext>
      </dgm:extLst>
    </dgm:pt>
    <dgm:pt modelId="{D352F21E-09A3-484A-B229-35DBC71998B7}" type="pres">
      <dgm:prSet presAssocID="{9A6EC3E5-8AF1-4AF5-819B-B48D22984824}" presName="spaceRect" presStyleCnt="0"/>
      <dgm:spPr/>
    </dgm:pt>
    <dgm:pt modelId="{92431239-2A46-4FFF-AD40-121076B061F2}" type="pres">
      <dgm:prSet presAssocID="{9A6EC3E5-8AF1-4AF5-819B-B48D22984824}" presName="parTx" presStyleLbl="revTx" presStyleIdx="2" presStyleCnt="3">
        <dgm:presLayoutVars>
          <dgm:chMax val="0"/>
          <dgm:chPref val="0"/>
        </dgm:presLayoutVars>
      </dgm:prSet>
      <dgm:spPr/>
    </dgm:pt>
  </dgm:ptLst>
  <dgm:cxnLst>
    <dgm:cxn modelId="{77E14284-9071-4D68-A901-2D244D82ACFC}" type="presOf" srcId="{8E503F19-ECF3-45D3-B98B-5DAA650ED904}" destId="{02661EE1-44DC-418C-8931-59798634DB08}" srcOrd="0" destOrd="0" presId="urn:microsoft.com/office/officeart/2018/2/layout/IconVerticalSolidList"/>
    <dgm:cxn modelId="{9FAB4285-F16C-472A-B950-95FA7357F4DA}" type="presOf" srcId="{479BBE6D-640C-4E79-BB52-B0810D3ED40C}" destId="{6E587C1F-443F-4D67-ACD2-DAFF37CA0B97}" srcOrd="0" destOrd="0" presId="urn:microsoft.com/office/officeart/2018/2/layout/IconVerticalSolidList"/>
    <dgm:cxn modelId="{6CF31EA0-5BFA-438D-845F-396CEAE36723}" srcId="{175DED0F-4751-4BA2-9DA8-03B33CB4FB98}" destId="{479BBE6D-640C-4E79-BB52-B0810D3ED40C}" srcOrd="1" destOrd="0" parTransId="{3D84C9BE-09B4-4C3F-9B21-E37CD3299668}" sibTransId="{F838C634-F27C-4B1C-B774-98646E721B8E}"/>
    <dgm:cxn modelId="{35743CAF-6364-4409-B0CC-8A1B2EB7A28C}" srcId="{175DED0F-4751-4BA2-9DA8-03B33CB4FB98}" destId="{8E503F19-ECF3-45D3-B98B-5DAA650ED904}" srcOrd="0" destOrd="0" parTransId="{A48A43AD-3571-48F6-B7FE-7F6D9423F87D}" sibTransId="{E3593D02-4B24-4580-A76B-55BD484DE604}"/>
    <dgm:cxn modelId="{5F44CFBA-DB34-4C7A-AA70-4628F295D8E8}" type="presOf" srcId="{175DED0F-4751-4BA2-9DA8-03B33CB4FB98}" destId="{6431E784-7E18-434D-B369-D674CB3A622F}" srcOrd="0" destOrd="0" presId="urn:microsoft.com/office/officeart/2018/2/layout/IconVerticalSolidList"/>
    <dgm:cxn modelId="{CF6ABEE2-5C9F-4F27-81BB-4E312849534E}" srcId="{175DED0F-4751-4BA2-9DA8-03B33CB4FB98}" destId="{9A6EC3E5-8AF1-4AF5-819B-B48D22984824}" srcOrd="2" destOrd="0" parTransId="{43FC6742-A275-4319-93F1-AF2E47E0808D}" sibTransId="{D4D7F000-E34C-4958-9F24-B40013D5B89E}"/>
    <dgm:cxn modelId="{C219CBE9-92B1-4E8B-9431-9B0E7D31DB36}" type="presOf" srcId="{9A6EC3E5-8AF1-4AF5-819B-B48D22984824}" destId="{92431239-2A46-4FFF-AD40-121076B061F2}" srcOrd="0" destOrd="0" presId="urn:microsoft.com/office/officeart/2018/2/layout/IconVerticalSolidList"/>
    <dgm:cxn modelId="{D2D2525F-A6A4-4374-9109-66FC95D6717A}" type="presParOf" srcId="{6431E784-7E18-434D-B369-D674CB3A622F}" destId="{8BAFB444-DB15-4C59-B4C1-CF543B0E0C15}" srcOrd="0" destOrd="0" presId="urn:microsoft.com/office/officeart/2018/2/layout/IconVerticalSolidList"/>
    <dgm:cxn modelId="{C02855D9-F9E7-41D0-91AF-157C5B868FAF}" type="presParOf" srcId="{8BAFB444-DB15-4C59-B4C1-CF543B0E0C15}" destId="{DFD389B3-75A5-4882-92A9-9619201B6CB0}" srcOrd="0" destOrd="0" presId="urn:microsoft.com/office/officeart/2018/2/layout/IconVerticalSolidList"/>
    <dgm:cxn modelId="{EAA22CC2-20C5-4EB9-9881-8266B814CB96}" type="presParOf" srcId="{8BAFB444-DB15-4C59-B4C1-CF543B0E0C15}" destId="{EF042DEE-CFE9-4B8C-8155-EF037441AE2D}" srcOrd="1" destOrd="0" presId="urn:microsoft.com/office/officeart/2018/2/layout/IconVerticalSolidList"/>
    <dgm:cxn modelId="{477D8B3C-F588-4218-B38F-8230D95D1A7E}" type="presParOf" srcId="{8BAFB444-DB15-4C59-B4C1-CF543B0E0C15}" destId="{4ECEE76E-996F-49AA-BC3C-8547ACE5F956}" srcOrd="2" destOrd="0" presId="urn:microsoft.com/office/officeart/2018/2/layout/IconVerticalSolidList"/>
    <dgm:cxn modelId="{77E9C74F-FC7F-4D00-9E41-006E8D5CB5AA}" type="presParOf" srcId="{8BAFB444-DB15-4C59-B4C1-CF543B0E0C15}" destId="{02661EE1-44DC-418C-8931-59798634DB08}" srcOrd="3" destOrd="0" presId="urn:microsoft.com/office/officeart/2018/2/layout/IconVerticalSolidList"/>
    <dgm:cxn modelId="{1E214E00-731F-4224-A027-C734E8B4EE1B}" type="presParOf" srcId="{6431E784-7E18-434D-B369-D674CB3A622F}" destId="{BC6D9256-863A-4D66-B63C-D12C5BC35EBE}" srcOrd="1" destOrd="0" presId="urn:microsoft.com/office/officeart/2018/2/layout/IconVerticalSolidList"/>
    <dgm:cxn modelId="{82E6BF35-1F74-488D-8BCD-4CCFCB661D1A}" type="presParOf" srcId="{6431E784-7E18-434D-B369-D674CB3A622F}" destId="{CFB8F8F7-5038-4027-BC5B-518D2F473941}" srcOrd="2" destOrd="0" presId="urn:microsoft.com/office/officeart/2018/2/layout/IconVerticalSolidList"/>
    <dgm:cxn modelId="{6ABFF7B4-48F4-452F-A3AA-68ED1D3CCB31}" type="presParOf" srcId="{CFB8F8F7-5038-4027-BC5B-518D2F473941}" destId="{C2465C89-7ABB-431F-8104-4C9FB36482A6}" srcOrd="0" destOrd="0" presId="urn:microsoft.com/office/officeart/2018/2/layout/IconVerticalSolidList"/>
    <dgm:cxn modelId="{D2FAD90D-FFD6-4374-90CA-0CC72432EEAF}" type="presParOf" srcId="{CFB8F8F7-5038-4027-BC5B-518D2F473941}" destId="{ECA42FD8-D008-4EBD-9B6C-96F1187EFB9D}" srcOrd="1" destOrd="0" presId="urn:microsoft.com/office/officeart/2018/2/layout/IconVerticalSolidList"/>
    <dgm:cxn modelId="{C17E93C6-FBBE-4833-90EC-CE04B80A50DC}" type="presParOf" srcId="{CFB8F8F7-5038-4027-BC5B-518D2F473941}" destId="{E2C33154-57D3-41C4-9F31-849620DA85AE}" srcOrd="2" destOrd="0" presId="urn:microsoft.com/office/officeart/2018/2/layout/IconVerticalSolidList"/>
    <dgm:cxn modelId="{AC21F1C4-8FB7-4830-8C0C-2AF712BC0A1C}" type="presParOf" srcId="{CFB8F8F7-5038-4027-BC5B-518D2F473941}" destId="{6E587C1F-443F-4D67-ACD2-DAFF37CA0B97}" srcOrd="3" destOrd="0" presId="urn:microsoft.com/office/officeart/2018/2/layout/IconVerticalSolidList"/>
    <dgm:cxn modelId="{729DD15A-6E06-4590-A611-D6A81187478C}" type="presParOf" srcId="{6431E784-7E18-434D-B369-D674CB3A622F}" destId="{B60CF037-1DC0-4D4D-999B-C27EFD381003}" srcOrd="3" destOrd="0" presId="urn:microsoft.com/office/officeart/2018/2/layout/IconVerticalSolidList"/>
    <dgm:cxn modelId="{82FFF1D1-C675-4B3E-8E94-A679308FCC45}" type="presParOf" srcId="{6431E784-7E18-434D-B369-D674CB3A622F}" destId="{5AF10A8C-B03A-4601-9FA1-DB1561B9AF5A}" srcOrd="4" destOrd="0" presId="urn:microsoft.com/office/officeart/2018/2/layout/IconVerticalSolidList"/>
    <dgm:cxn modelId="{5295BD38-3602-4777-991E-9F2A4EB47788}" type="presParOf" srcId="{5AF10A8C-B03A-4601-9FA1-DB1561B9AF5A}" destId="{A41FA1DC-0A3E-4786-821C-0C56F2E54019}" srcOrd="0" destOrd="0" presId="urn:microsoft.com/office/officeart/2018/2/layout/IconVerticalSolidList"/>
    <dgm:cxn modelId="{EA123C1D-B0E7-403D-A059-78AF9362DBDB}" type="presParOf" srcId="{5AF10A8C-B03A-4601-9FA1-DB1561B9AF5A}" destId="{6320B8E7-37AB-4CD8-8E8B-EE6B32463322}" srcOrd="1" destOrd="0" presId="urn:microsoft.com/office/officeart/2018/2/layout/IconVerticalSolidList"/>
    <dgm:cxn modelId="{D2592C08-7BF9-49BE-94FA-0F5B7360E706}" type="presParOf" srcId="{5AF10A8C-B03A-4601-9FA1-DB1561B9AF5A}" destId="{D352F21E-09A3-484A-B229-35DBC71998B7}" srcOrd="2" destOrd="0" presId="urn:microsoft.com/office/officeart/2018/2/layout/IconVerticalSolidList"/>
    <dgm:cxn modelId="{F29D4526-A58D-4FA7-A7C5-330E265361B9}" type="presParOf" srcId="{5AF10A8C-B03A-4601-9FA1-DB1561B9AF5A}" destId="{92431239-2A46-4FFF-AD40-121076B061F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28B42-C9B7-4C8E-82C6-1D14ABFBD0EA}">
      <dsp:nvSpPr>
        <dsp:cNvPr id="0" name=""/>
        <dsp:cNvSpPr/>
      </dsp:nvSpPr>
      <dsp:spPr>
        <a:xfrm>
          <a:off x="0" y="1913"/>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9C96B6-0F83-4574-9BDE-33478D5056E0}">
      <dsp:nvSpPr>
        <dsp:cNvPr id="0" name=""/>
        <dsp:cNvSpPr/>
      </dsp:nvSpPr>
      <dsp:spPr>
        <a:xfrm>
          <a:off x="293442" y="220176"/>
          <a:ext cx="533531" cy="53353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6A476D-74CB-4B3F-B341-6DFE0B72FA12}">
      <dsp:nvSpPr>
        <dsp:cNvPr id="0" name=""/>
        <dsp:cNvSpPr/>
      </dsp:nvSpPr>
      <dsp:spPr>
        <a:xfrm>
          <a:off x="1120416" y="1913"/>
          <a:ext cx="9555108" cy="970057"/>
        </a:xfrm>
        <a:prstGeom prst="rect">
          <a:avLst/>
        </a:prstGeom>
        <a:solidFill>
          <a:srgbClr val="CBD9D4"/>
        </a:solid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dirty="0"/>
            <a:t>En solcelle er et anlæg, der hjælper med at producere elektricitet ved hjælp af den såkaldte fotoelektriske effekt. </a:t>
          </a:r>
          <a:endParaRPr lang="en-US" sz="2200" kern="1200" dirty="0"/>
        </a:p>
      </dsp:txBody>
      <dsp:txXfrm>
        <a:off x="1120416" y="1913"/>
        <a:ext cx="9555108" cy="970057"/>
      </dsp:txXfrm>
    </dsp:sp>
    <dsp:sp modelId="{5009DAE2-B337-4804-9046-543F30AA58C0}">
      <dsp:nvSpPr>
        <dsp:cNvPr id="0" name=""/>
        <dsp:cNvSpPr/>
      </dsp:nvSpPr>
      <dsp:spPr>
        <a:xfrm>
          <a:off x="0" y="1214485"/>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14794D-DBB1-410A-A0B7-B030337D7F38}">
      <dsp:nvSpPr>
        <dsp:cNvPr id="0" name=""/>
        <dsp:cNvSpPr/>
      </dsp:nvSpPr>
      <dsp:spPr>
        <a:xfrm>
          <a:off x="293442" y="1432748"/>
          <a:ext cx="533531" cy="53353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2DB0736-EFA8-4F12-8E21-5B2BE41BFCD1}">
      <dsp:nvSpPr>
        <dsp:cNvPr id="0" name=""/>
        <dsp:cNvSpPr/>
      </dsp:nvSpPr>
      <dsp:spPr>
        <a:xfrm>
          <a:off x="1120416" y="1214485"/>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Solceller producerer el i modsætning til solfangere, der bruger solens varme til at skabe varmt vand eller luft.</a:t>
          </a:r>
          <a:endParaRPr lang="en-US" sz="2200" kern="1200"/>
        </a:p>
      </dsp:txBody>
      <dsp:txXfrm>
        <a:off x="1120416" y="1214485"/>
        <a:ext cx="9555108" cy="970057"/>
      </dsp:txXfrm>
    </dsp:sp>
    <dsp:sp modelId="{6A9A70DC-E51C-4AED-B454-EC1FF6F84313}">
      <dsp:nvSpPr>
        <dsp:cNvPr id="0" name=""/>
        <dsp:cNvSpPr/>
      </dsp:nvSpPr>
      <dsp:spPr>
        <a:xfrm>
          <a:off x="0" y="2427057"/>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941D86-EA1A-4291-9886-D9E93A3FC80D}">
      <dsp:nvSpPr>
        <dsp:cNvPr id="0" name=""/>
        <dsp:cNvSpPr/>
      </dsp:nvSpPr>
      <dsp:spPr>
        <a:xfrm>
          <a:off x="293442" y="2645320"/>
          <a:ext cx="533531" cy="53353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594AB1-0EFF-4708-B085-432E582D957A}">
      <dsp:nvSpPr>
        <dsp:cNvPr id="0" name=""/>
        <dsp:cNvSpPr/>
      </dsp:nvSpPr>
      <dsp:spPr>
        <a:xfrm>
          <a:off x="1120416" y="2427057"/>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På den måde skaber solceller strøm ud fra solens lys – også når det er overskyet. </a:t>
          </a:r>
          <a:endParaRPr lang="en-US" sz="2200" kern="1200"/>
        </a:p>
      </dsp:txBody>
      <dsp:txXfrm>
        <a:off x="1120416" y="2427057"/>
        <a:ext cx="9555108" cy="970057"/>
      </dsp:txXfrm>
    </dsp:sp>
    <dsp:sp modelId="{C9C47EC0-7337-43C3-B1BA-05CCF05B043B}">
      <dsp:nvSpPr>
        <dsp:cNvPr id="0" name=""/>
        <dsp:cNvSpPr/>
      </dsp:nvSpPr>
      <dsp:spPr>
        <a:xfrm>
          <a:off x="0" y="3639628"/>
          <a:ext cx="10675525" cy="9700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95BD9E-BC5F-4B01-921B-1F503BF21D69}">
      <dsp:nvSpPr>
        <dsp:cNvPr id="0" name=""/>
        <dsp:cNvSpPr/>
      </dsp:nvSpPr>
      <dsp:spPr>
        <a:xfrm>
          <a:off x="293442" y="3857891"/>
          <a:ext cx="533531" cy="53353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D5791E-A9B3-4D1A-B037-5C612B54CB53}">
      <dsp:nvSpPr>
        <dsp:cNvPr id="0" name=""/>
        <dsp:cNvSpPr/>
      </dsp:nvSpPr>
      <dsp:spPr>
        <a:xfrm>
          <a:off x="1120416" y="3639628"/>
          <a:ext cx="9555108" cy="9700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664" tIns="102664" rIns="102664" bIns="102664" numCol="1" spcCol="1270" anchor="ctr" anchorCtr="0">
          <a:noAutofit/>
        </a:bodyPr>
        <a:lstStyle/>
        <a:p>
          <a:pPr marL="0" lvl="0" indent="0" algn="l" defTabSz="977900">
            <a:lnSpc>
              <a:spcPct val="90000"/>
            </a:lnSpc>
            <a:spcBef>
              <a:spcPct val="0"/>
            </a:spcBef>
            <a:spcAft>
              <a:spcPct val="35000"/>
            </a:spcAft>
            <a:buNone/>
          </a:pPr>
          <a:r>
            <a:rPr lang="da-DK" sz="2200" kern="1200"/>
            <a:t>Du har højst sandsynligt også set dem på græsarealer og på hustage.</a:t>
          </a:r>
          <a:endParaRPr lang="en-US" sz="2200" kern="1200"/>
        </a:p>
      </dsp:txBody>
      <dsp:txXfrm>
        <a:off x="1120416" y="3639628"/>
        <a:ext cx="9555108" cy="9700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1D755B-6A29-4BDF-8597-2D172002E3BB}">
      <dsp:nvSpPr>
        <dsp:cNvPr id="0" name=""/>
        <dsp:cNvSpPr/>
      </dsp:nvSpPr>
      <dsp:spPr>
        <a:xfrm>
          <a:off x="0" y="3602"/>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0AB0E9-9A06-4D2F-ADCF-2DEEFBD489FA}">
      <dsp:nvSpPr>
        <dsp:cNvPr id="0" name=""/>
        <dsp:cNvSpPr/>
      </dsp:nvSpPr>
      <dsp:spPr>
        <a:xfrm>
          <a:off x="232138" y="176267"/>
          <a:ext cx="422069" cy="42206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4FEDEF-3BA4-4FD3-AB1E-198EE2CA8CE8}">
      <dsp:nvSpPr>
        <dsp:cNvPr id="0" name=""/>
        <dsp:cNvSpPr/>
      </dsp:nvSpPr>
      <dsp:spPr>
        <a:xfrm>
          <a:off x="886345" y="3602"/>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844550">
            <a:lnSpc>
              <a:spcPct val="90000"/>
            </a:lnSpc>
            <a:spcBef>
              <a:spcPct val="0"/>
            </a:spcBef>
            <a:spcAft>
              <a:spcPct val="35000"/>
            </a:spcAft>
            <a:buNone/>
          </a:pPr>
          <a:r>
            <a:rPr lang="da-DK" sz="1900" kern="1200"/>
            <a:t>Solceller producerer jævnstrøm, som kan bruge som en erstatning/supplement til nuværende strømanlæg.</a:t>
          </a:r>
          <a:endParaRPr lang="en-US" sz="1900" kern="1200"/>
        </a:p>
      </dsp:txBody>
      <dsp:txXfrm>
        <a:off x="886345" y="3602"/>
        <a:ext cx="9789179" cy="767399"/>
      </dsp:txXfrm>
    </dsp:sp>
    <dsp:sp modelId="{42BB85F6-D9AA-4034-871C-BC424C7A8AD8}">
      <dsp:nvSpPr>
        <dsp:cNvPr id="0" name=""/>
        <dsp:cNvSpPr/>
      </dsp:nvSpPr>
      <dsp:spPr>
        <a:xfrm>
          <a:off x="0" y="962851"/>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299BBA-0899-48ED-B150-1EE4D3A85AFC}">
      <dsp:nvSpPr>
        <dsp:cNvPr id="0" name=""/>
        <dsp:cNvSpPr/>
      </dsp:nvSpPr>
      <dsp:spPr>
        <a:xfrm>
          <a:off x="232138" y="1135516"/>
          <a:ext cx="422069" cy="42206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71AB9AC-4911-48B1-AF65-A4E46CC92FAA}">
      <dsp:nvSpPr>
        <dsp:cNvPr id="0" name=""/>
        <dsp:cNvSpPr/>
      </dsp:nvSpPr>
      <dsp:spPr>
        <a:xfrm>
          <a:off x="886345" y="962851"/>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844550">
            <a:lnSpc>
              <a:spcPct val="90000"/>
            </a:lnSpc>
            <a:spcBef>
              <a:spcPct val="0"/>
            </a:spcBef>
            <a:spcAft>
              <a:spcPct val="35000"/>
            </a:spcAft>
            <a:buNone/>
          </a:pPr>
          <a:r>
            <a:rPr lang="da-DK" sz="1900" kern="1200"/>
            <a:t>Gennem en inverter kan jævnstrømmen omdannes til vekselstrøm og kobles ind i det offentlige net.</a:t>
          </a:r>
          <a:endParaRPr lang="en-US" sz="1900" kern="1200"/>
        </a:p>
      </dsp:txBody>
      <dsp:txXfrm>
        <a:off x="886345" y="962851"/>
        <a:ext cx="9789179" cy="767399"/>
      </dsp:txXfrm>
    </dsp:sp>
    <dsp:sp modelId="{4534098A-C235-435E-83D1-F5C9B76A723D}">
      <dsp:nvSpPr>
        <dsp:cNvPr id="0" name=""/>
        <dsp:cNvSpPr/>
      </dsp:nvSpPr>
      <dsp:spPr>
        <a:xfrm>
          <a:off x="0" y="1922100"/>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43D560-83DE-4786-B722-E9440EFDF4CC}">
      <dsp:nvSpPr>
        <dsp:cNvPr id="0" name=""/>
        <dsp:cNvSpPr/>
      </dsp:nvSpPr>
      <dsp:spPr>
        <a:xfrm>
          <a:off x="232138" y="2094765"/>
          <a:ext cx="422069" cy="42206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985278-D304-4DC2-AEC1-B675F98D9269}">
      <dsp:nvSpPr>
        <dsp:cNvPr id="0" name=""/>
        <dsp:cNvSpPr/>
      </dsp:nvSpPr>
      <dsp:spPr>
        <a:xfrm>
          <a:off x="886345" y="1922100"/>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844550">
            <a:lnSpc>
              <a:spcPct val="90000"/>
            </a:lnSpc>
            <a:spcBef>
              <a:spcPct val="0"/>
            </a:spcBef>
            <a:spcAft>
              <a:spcPct val="35000"/>
            </a:spcAft>
            <a:buNone/>
          </a:pPr>
          <a:r>
            <a:rPr lang="da-DK" sz="1900" kern="1200"/>
            <a:t>De virker helt uden bevægelige dele, og der er tale om en driftssikker teknologi. </a:t>
          </a:r>
          <a:endParaRPr lang="en-US" sz="1900" kern="1200"/>
        </a:p>
      </dsp:txBody>
      <dsp:txXfrm>
        <a:off x="886345" y="1922100"/>
        <a:ext cx="9789179" cy="767399"/>
      </dsp:txXfrm>
    </dsp:sp>
    <dsp:sp modelId="{55A032A2-7130-423D-8754-79399AF13C74}">
      <dsp:nvSpPr>
        <dsp:cNvPr id="0" name=""/>
        <dsp:cNvSpPr/>
      </dsp:nvSpPr>
      <dsp:spPr>
        <a:xfrm>
          <a:off x="0" y="2881349"/>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DE6808-63CA-47D4-8E42-637C6190D6FF}">
      <dsp:nvSpPr>
        <dsp:cNvPr id="0" name=""/>
        <dsp:cNvSpPr/>
      </dsp:nvSpPr>
      <dsp:spPr>
        <a:xfrm>
          <a:off x="232138" y="3054014"/>
          <a:ext cx="422069" cy="42206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4591653-EB78-46CE-B256-57420B18DF7D}">
      <dsp:nvSpPr>
        <dsp:cNvPr id="0" name=""/>
        <dsp:cNvSpPr/>
      </dsp:nvSpPr>
      <dsp:spPr>
        <a:xfrm>
          <a:off x="886345" y="2881349"/>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844550">
            <a:lnSpc>
              <a:spcPct val="90000"/>
            </a:lnSpc>
            <a:spcBef>
              <a:spcPct val="0"/>
            </a:spcBef>
            <a:spcAft>
              <a:spcPct val="35000"/>
            </a:spcAft>
            <a:buNone/>
          </a:pPr>
          <a:r>
            <a:rPr lang="da-DK" sz="1900" kern="1200"/>
            <a:t>Metoden er en effektiv og en vedvarende kilde til elektricitet, som både er energi-klima- og økonomivenlig. </a:t>
          </a:r>
          <a:endParaRPr lang="en-US" sz="1900" kern="1200"/>
        </a:p>
      </dsp:txBody>
      <dsp:txXfrm>
        <a:off x="886345" y="2881349"/>
        <a:ext cx="9789179" cy="767399"/>
      </dsp:txXfrm>
    </dsp:sp>
    <dsp:sp modelId="{46343DD9-6154-4500-B287-3F915B4F48C0}">
      <dsp:nvSpPr>
        <dsp:cNvPr id="0" name=""/>
        <dsp:cNvSpPr/>
      </dsp:nvSpPr>
      <dsp:spPr>
        <a:xfrm>
          <a:off x="0" y="3840598"/>
          <a:ext cx="10675525" cy="76739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61D48-77CD-4C37-9A1D-0BC0AAFB80F8}">
      <dsp:nvSpPr>
        <dsp:cNvPr id="0" name=""/>
        <dsp:cNvSpPr/>
      </dsp:nvSpPr>
      <dsp:spPr>
        <a:xfrm>
          <a:off x="232138" y="4013262"/>
          <a:ext cx="422069" cy="42206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08997B-B62E-4629-81CA-9FC5DD3DD04E}">
      <dsp:nvSpPr>
        <dsp:cNvPr id="0" name=""/>
        <dsp:cNvSpPr/>
      </dsp:nvSpPr>
      <dsp:spPr>
        <a:xfrm>
          <a:off x="886345" y="3840598"/>
          <a:ext cx="9789179" cy="767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16" tIns="81216" rIns="81216" bIns="81216" numCol="1" spcCol="1270" anchor="ctr" anchorCtr="0">
          <a:noAutofit/>
        </a:bodyPr>
        <a:lstStyle/>
        <a:p>
          <a:pPr marL="0" lvl="0" indent="0" algn="l" defTabSz="844550">
            <a:lnSpc>
              <a:spcPct val="90000"/>
            </a:lnSpc>
            <a:spcBef>
              <a:spcPct val="0"/>
            </a:spcBef>
            <a:spcAft>
              <a:spcPct val="35000"/>
            </a:spcAft>
            <a:buNone/>
          </a:pPr>
          <a:r>
            <a:rPr lang="da-DK" sz="1900" kern="1200" dirty="0"/>
            <a:t>Med solcelleanlæg støttes den grønne omstilling.</a:t>
          </a:r>
          <a:endParaRPr lang="en-US" sz="1900" kern="1200" dirty="0"/>
        </a:p>
      </dsp:txBody>
      <dsp:txXfrm>
        <a:off x="886345" y="3840598"/>
        <a:ext cx="9789179" cy="767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E5AA3D-F7FE-4C40-BAE3-F71358292F59}">
      <dsp:nvSpPr>
        <dsp:cNvPr id="0" name=""/>
        <dsp:cNvSpPr/>
      </dsp:nvSpPr>
      <dsp:spPr>
        <a:xfrm>
          <a:off x="0" y="74938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E8541-C1AF-4CCC-909E-7ACEE1828BA7}">
      <dsp:nvSpPr>
        <dsp:cNvPr id="0" name=""/>
        <dsp:cNvSpPr/>
      </dsp:nvSpPr>
      <dsp:spPr>
        <a:xfrm>
          <a:off x="418502" y="1060667"/>
          <a:ext cx="760914" cy="7609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343404B-A902-42EF-A6CE-915777080DF2}">
      <dsp:nvSpPr>
        <dsp:cNvPr id="0" name=""/>
        <dsp:cNvSpPr/>
      </dsp:nvSpPr>
      <dsp:spPr>
        <a:xfrm>
          <a:off x="1597919" y="74938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1022350">
            <a:lnSpc>
              <a:spcPct val="90000"/>
            </a:lnSpc>
            <a:spcBef>
              <a:spcPct val="0"/>
            </a:spcBef>
            <a:spcAft>
              <a:spcPct val="35000"/>
            </a:spcAft>
            <a:buNone/>
          </a:pPr>
          <a:r>
            <a:rPr lang="da-DK" sz="2300" b="0" i="0" kern="1200"/>
            <a:t>Ved at opsamle elektronerne på solcellens forsidekontakter kan de ledes gennem en ledning, tilbage til bagsiden og atter tilføres energi fra sollyset. </a:t>
          </a:r>
          <a:endParaRPr lang="en-US" sz="2300" kern="1200"/>
        </a:p>
      </dsp:txBody>
      <dsp:txXfrm>
        <a:off x="1597919" y="749384"/>
        <a:ext cx="9077605" cy="1383480"/>
      </dsp:txXfrm>
    </dsp:sp>
    <dsp:sp modelId="{DCBF8374-3C63-4205-B9CA-FDA1DEA647BE}">
      <dsp:nvSpPr>
        <dsp:cNvPr id="0" name=""/>
        <dsp:cNvSpPr/>
      </dsp:nvSpPr>
      <dsp:spPr>
        <a:xfrm>
          <a:off x="0" y="2478734"/>
          <a:ext cx="10675525" cy="138348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D7D5F3-5A6B-4A1C-9AC2-8C26C81A76CE}">
      <dsp:nvSpPr>
        <dsp:cNvPr id="0" name=""/>
        <dsp:cNvSpPr/>
      </dsp:nvSpPr>
      <dsp:spPr>
        <a:xfrm>
          <a:off x="418502" y="2790017"/>
          <a:ext cx="760914" cy="7609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7B91855-7F31-4329-9F98-74A7924308B2}">
      <dsp:nvSpPr>
        <dsp:cNvPr id="0" name=""/>
        <dsp:cNvSpPr/>
      </dsp:nvSpPr>
      <dsp:spPr>
        <a:xfrm>
          <a:off x="1597919" y="2478734"/>
          <a:ext cx="9077605" cy="1383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418" tIns="146418" rIns="146418" bIns="146418" numCol="1" spcCol="1270" anchor="ctr" anchorCtr="0">
          <a:noAutofit/>
        </a:bodyPr>
        <a:lstStyle/>
        <a:p>
          <a:pPr marL="0" lvl="0" indent="0" algn="l" defTabSz="1022350">
            <a:lnSpc>
              <a:spcPct val="90000"/>
            </a:lnSpc>
            <a:spcBef>
              <a:spcPct val="0"/>
            </a:spcBef>
            <a:spcAft>
              <a:spcPct val="35000"/>
            </a:spcAft>
            <a:buNone/>
          </a:pPr>
          <a:r>
            <a:rPr lang="da-DK" sz="2300" b="0" i="0" kern="1200" dirty="0"/>
            <a:t>Der findes to hovedtyper af solceller, nemlig krystallinske og tyndfilm. Der eksisterer en lang række varianter af disse på markedet og endnu flere under udvikling.</a:t>
          </a:r>
          <a:endParaRPr lang="en-US" sz="2300" kern="1200" dirty="0"/>
        </a:p>
      </dsp:txBody>
      <dsp:txXfrm>
        <a:off x="1597919" y="2478734"/>
        <a:ext cx="9077605" cy="13834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9C3B2-F313-4E43-8DF2-905CA54C02F2}">
      <dsp:nvSpPr>
        <dsp:cNvPr id="0" name=""/>
        <dsp:cNvSpPr/>
      </dsp:nvSpPr>
      <dsp:spPr>
        <a:xfrm>
          <a:off x="0" y="99608"/>
          <a:ext cx="4419599" cy="8353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0" i="0" kern="1200" dirty="0">
              <a:solidFill>
                <a:schemeClr val="tx1"/>
              </a:solidFill>
            </a:rPr>
            <a:t>Hvad har betydning for ydeevnen:</a:t>
          </a:r>
          <a:endParaRPr lang="da-DK" sz="2100" kern="1200" dirty="0">
            <a:solidFill>
              <a:schemeClr val="tx1"/>
            </a:solidFill>
          </a:endParaRPr>
        </a:p>
      </dsp:txBody>
      <dsp:txXfrm>
        <a:off x="40780" y="140388"/>
        <a:ext cx="4338039" cy="753819"/>
      </dsp:txXfrm>
    </dsp:sp>
    <dsp:sp modelId="{C42A7D12-A7A2-4960-9CFB-8D5ABDCFC96F}">
      <dsp:nvSpPr>
        <dsp:cNvPr id="0" name=""/>
        <dsp:cNvSpPr/>
      </dsp:nvSpPr>
      <dsp:spPr>
        <a:xfrm>
          <a:off x="0" y="995468"/>
          <a:ext cx="4419599" cy="8353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0" i="0" kern="1200" dirty="0">
              <a:solidFill>
                <a:schemeClr val="tx1"/>
              </a:solidFill>
            </a:rPr>
            <a:t>Hældning (optimal: 38 grader i Danmark)</a:t>
          </a:r>
          <a:endParaRPr lang="da-DK" sz="2100" kern="1200" dirty="0">
            <a:solidFill>
              <a:schemeClr val="tx1"/>
            </a:solidFill>
          </a:endParaRPr>
        </a:p>
      </dsp:txBody>
      <dsp:txXfrm>
        <a:off x="40780" y="1036248"/>
        <a:ext cx="4338039" cy="753819"/>
      </dsp:txXfrm>
    </dsp:sp>
    <dsp:sp modelId="{329BA6D2-454F-462B-A041-BCF174A5B0EF}">
      <dsp:nvSpPr>
        <dsp:cNvPr id="0" name=""/>
        <dsp:cNvSpPr/>
      </dsp:nvSpPr>
      <dsp:spPr>
        <a:xfrm>
          <a:off x="0" y="1891328"/>
          <a:ext cx="4419599" cy="8353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R</a:t>
          </a:r>
          <a:r>
            <a:rPr lang="da-DK" sz="2100" b="0" i="0" kern="1200" dirty="0">
              <a:solidFill>
                <a:schemeClr val="tx1"/>
              </a:solidFill>
            </a:rPr>
            <a:t>etning i forhold til syd (optimal: stik syd)</a:t>
          </a:r>
          <a:endParaRPr lang="da-DK" sz="2100" kern="1200" dirty="0">
            <a:solidFill>
              <a:schemeClr val="tx1"/>
            </a:solidFill>
          </a:endParaRPr>
        </a:p>
      </dsp:txBody>
      <dsp:txXfrm>
        <a:off x="40780" y="1932108"/>
        <a:ext cx="4338039" cy="753819"/>
      </dsp:txXfrm>
    </dsp:sp>
    <dsp:sp modelId="{C5CC411C-47F9-404E-AAAA-4E1323B1841E}">
      <dsp:nvSpPr>
        <dsp:cNvPr id="0" name=""/>
        <dsp:cNvSpPr/>
      </dsp:nvSpPr>
      <dsp:spPr>
        <a:xfrm>
          <a:off x="0" y="2787188"/>
          <a:ext cx="4419599" cy="8353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0" i="0" kern="1200" dirty="0">
              <a:solidFill>
                <a:schemeClr val="tx1"/>
              </a:solidFill>
            </a:rPr>
            <a:t>Skygge på anlægget (bør ikke forekomme)</a:t>
          </a:r>
          <a:endParaRPr lang="da-DK" sz="2100" kern="1200" dirty="0">
            <a:solidFill>
              <a:schemeClr val="tx1"/>
            </a:solidFill>
          </a:endParaRPr>
        </a:p>
      </dsp:txBody>
      <dsp:txXfrm>
        <a:off x="40780" y="2827968"/>
        <a:ext cx="4338039" cy="753819"/>
      </dsp:txXfrm>
    </dsp:sp>
    <dsp:sp modelId="{91F00024-BA0E-4CD3-8EF9-00B209D07577}">
      <dsp:nvSpPr>
        <dsp:cNvPr id="0" name=""/>
        <dsp:cNvSpPr/>
      </dsp:nvSpPr>
      <dsp:spPr>
        <a:xfrm>
          <a:off x="0" y="3683049"/>
          <a:ext cx="4419599" cy="8353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b="0" i="0" kern="1200" dirty="0">
              <a:solidFill>
                <a:schemeClr val="tx1"/>
              </a:solidFill>
            </a:rPr>
            <a:t>Placering på jordkloden og antal solskinstime</a:t>
          </a:r>
          <a:endParaRPr lang="da-DK" sz="2100" kern="1200" dirty="0">
            <a:solidFill>
              <a:schemeClr val="tx1"/>
            </a:solidFill>
          </a:endParaRPr>
        </a:p>
      </dsp:txBody>
      <dsp:txXfrm>
        <a:off x="40780" y="3723829"/>
        <a:ext cx="4338039" cy="7538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6D0ADE-1AA1-40B6-B745-29CB7989E5BA}">
      <dsp:nvSpPr>
        <dsp:cNvPr id="0" name=""/>
        <dsp:cNvSpPr/>
      </dsp:nvSpPr>
      <dsp:spPr>
        <a:xfrm>
          <a:off x="0" y="40017"/>
          <a:ext cx="10180458"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b="0" i="0" kern="1200" dirty="0" err="1">
              <a:solidFill>
                <a:schemeClr val="tx1"/>
              </a:solidFill>
            </a:rPr>
            <a:t>Blocking</a:t>
          </a:r>
          <a:r>
            <a:rPr lang="da-DK" sz="1900" b="0" i="0" kern="1200" dirty="0">
              <a:solidFill>
                <a:schemeClr val="tx1"/>
              </a:solidFill>
            </a:rPr>
            <a:t> dioder er nødvendige i </a:t>
          </a:r>
          <a:r>
            <a:rPr lang="da-DK" sz="1900" b="0" i="0" kern="1200" dirty="0" err="1">
              <a:solidFill>
                <a:schemeClr val="tx1"/>
              </a:solidFill>
            </a:rPr>
            <a:t>Off</a:t>
          </a:r>
          <a:r>
            <a:rPr lang="da-DK" sz="1900" b="0" i="0" kern="1200" dirty="0">
              <a:solidFill>
                <a:schemeClr val="tx1"/>
              </a:solidFill>
            </a:rPr>
            <a:t> Grid batteri installationer og ikke i On Grid installationer på villa tage, som sender overskudsstrømmen ud på nettet.</a:t>
          </a:r>
          <a:endParaRPr lang="da-DK" sz="1900" kern="1200" dirty="0">
            <a:solidFill>
              <a:schemeClr val="tx1"/>
            </a:solidFill>
          </a:endParaRPr>
        </a:p>
      </dsp:txBody>
      <dsp:txXfrm>
        <a:off x="50732" y="90749"/>
        <a:ext cx="10078994" cy="937788"/>
      </dsp:txXfrm>
    </dsp:sp>
    <dsp:sp modelId="{9AB95D1E-BEBD-4AE1-9241-94C2F5C7E584}">
      <dsp:nvSpPr>
        <dsp:cNvPr id="0" name=""/>
        <dsp:cNvSpPr/>
      </dsp:nvSpPr>
      <dsp:spPr>
        <a:xfrm>
          <a:off x="0" y="1133990"/>
          <a:ext cx="10180458"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b="0" i="0" kern="1200" dirty="0">
              <a:solidFill>
                <a:schemeClr val="tx1"/>
              </a:solidFill>
            </a:rPr>
            <a:t>Når solen skinner og spændingen over solcelle panelerne er højere end batteri spændingen vil der blive ladet på batteriet. </a:t>
          </a:r>
          <a:endParaRPr lang="da-DK" sz="1900" kern="1200" dirty="0">
            <a:solidFill>
              <a:schemeClr val="tx1"/>
            </a:solidFill>
          </a:endParaRPr>
        </a:p>
      </dsp:txBody>
      <dsp:txXfrm>
        <a:off x="50732" y="1184722"/>
        <a:ext cx="10078994" cy="937788"/>
      </dsp:txXfrm>
    </dsp:sp>
    <dsp:sp modelId="{140A6C91-C37B-44A1-8726-C07D401A3EE2}">
      <dsp:nvSpPr>
        <dsp:cNvPr id="0" name=""/>
        <dsp:cNvSpPr/>
      </dsp:nvSpPr>
      <dsp:spPr>
        <a:xfrm>
          <a:off x="0" y="2227962"/>
          <a:ext cx="10180458"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b="0" i="0" kern="1200" dirty="0">
              <a:solidFill>
                <a:schemeClr val="tx1"/>
              </a:solidFill>
            </a:rPr>
            <a:t>Når det bliver mørkt og solcellerne stopper med at producere, så vil strømmen begynde at sive tilbage til panelerne og dermed aflade dit batteri.</a:t>
          </a:r>
          <a:endParaRPr lang="da-DK" sz="1900" kern="1200" dirty="0">
            <a:solidFill>
              <a:schemeClr val="tx1"/>
            </a:solidFill>
          </a:endParaRPr>
        </a:p>
      </dsp:txBody>
      <dsp:txXfrm>
        <a:off x="50732" y="2278694"/>
        <a:ext cx="10078994" cy="937788"/>
      </dsp:txXfrm>
    </dsp:sp>
    <dsp:sp modelId="{18CCE19A-A7BD-42CE-8856-D8AF09F7FC49}">
      <dsp:nvSpPr>
        <dsp:cNvPr id="0" name=""/>
        <dsp:cNvSpPr/>
      </dsp:nvSpPr>
      <dsp:spPr>
        <a:xfrm>
          <a:off x="0" y="3321934"/>
          <a:ext cx="10180458"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b="0" i="0" kern="1200" dirty="0">
              <a:solidFill>
                <a:schemeClr val="tx1"/>
              </a:solidFill>
            </a:rPr>
            <a:t>Dette vil en </a:t>
          </a:r>
          <a:r>
            <a:rPr lang="da-DK" sz="1900" b="0" i="0" kern="1200" dirty="0" err="1">
              <a:solidFill>
                <a:schemeClr val="tx1"/>
              </a:solidFill>
            </a:rPr>
            <a:t>Blocking</a:t>
          </a:r>
          <a:r>
            <a:rPr lang="da-DK" sz="1900" b="0" i="0" kern="1200" dirty="0">
              <a:solidFill>
                <a:schemeClr val="tx1"/>
              </a:solidFill>
            </a:rPr>
            <a:t> Diode forhindre. Derfor er en </a:t>
          </a:r>
          <a:r>
            <a:rPr lang="da-DK" sz="1900" b="0" i="0" kern="1200" dirty="0" err="1">
              <a:solidFill>
                <a:schemeClr val="tx1"/>
              </a:solidFill>
            </a:rPr>
            <a:t>blocking</a:t>
          </a:r>
          <a:r>
            <a:rPr lang="da-DK" sz="1900" b="0" i="0" kern="1200" dirty="0">
              <a:solidFill>
                <a:schemeClr val="tx1"/>
              </a:solidFill>
            </a:rPr>
            <a:t> diode vigtig i alle </a:t>
          </a:r>
          <a:r>
            <a:rPr lang="da-DK" sz="1900" b="0" i="0" kern="1200" dirty="0" err="1">
              <a:solidFill>
                <a:schemeClr val="tx1"/>
              </a:solidFill>
            </a:rPr>
            <a:t>Off</a:t>
          </a:r>
          <a:r>
            <a:rPr lang="da-DK" sz="1900" b="0" i="0" kern="1200" dirty="0">
              <a:solidFill>
                <a:schemeClr val="tx1"/>
              </a:solidFill>
            </a:rPr>
            <a:t> Grid systemer, hvor der lades på et batteri (On Grid hybrid systemer på hustage med batteri, håndteres i </a:t>
          </a:r>
          <a:r>
            <a:rPr lang="da-DK" sz="1900" b="0" i="0" kern="1200" dirty="0" err="1">
              <a:solidFill>
                <a:schemeClr val="tx1"/>
              </a:solidFill>
            </a:rPr>
            <a:t>inverteren</a:t>
          </a:r>
          <a:r>
            <a:rPr lang="da-DK" sz="1900" b="0" i="0" kern="1200" dirty="0">
              <a:solidFill>
                <a:schemeClr val="tx1"/>
              </a:solidFill>
            </a:rPr>
            <a:t>).</a:t>
          </a:r>
          <a:endParaRPr lang="da-DK" sz="1900" kern="1200" dirty="0">
            <a:solidFill>
              <a:schemeClr val="tx1"/>
            </a:solidFill>
          </a:endParaRPr>
        </a:p>
      </dsp:txBody>
      <dsp:txXfrm>
        <a:off x="50732" y="3372666"/>
        <a:ext cx="10078994" cy="9377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8F9D1D-E7D4-4F10-BC71-574528DB9386}">
      <dsp:nvSpPr>
        <dsp:cNvPr id="0" name=""/>
        <dsp:cNvSpPr/>
      </dsp:nvSpPr>
      <dsp:spPr>
        <a:xfrm>
          <a:off x="0" y="306741"/>
          <a:ext cx="10180458" cy="7150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err="1">
              <a:solidFill>
                <a:schemeClr val="tx1"/>
              </a:solidFill>
            </a:rPr>
            <a:t>ByPass</a:t>
          </a:r>
          <a:r>
            <a:rPr lang="da-DK" sz="1800" kern="1200" dirty="0">
              <a:solidFill>
                <a:schemeClr val="tx1"/>
              </a:solidFill>
            </a:rPr>
            <a:t> Dioder har en helt anden funktion. </a:t>
          </a:r>
        </a:p>
      </dsp:txBody>
      <dsp:txXfrm>
        <a:off x="34906" y="341647"/>
        <a:ext cx="10110646" cy="645240"/>
      </dsp:txXfrm>
    </dsp:sp>
    <dsp:sp modelId="{CC68B87F-EFA0-4CC1-941D-9C51B8F950AC}">
      <dsp:nvSpPr>
        <dsp:cNvPr id="0" name=""/>
        <dsp:cNvSpPr/>
      </dsp:nvSpPr>
      <dsp:spPr>
        <a:xfrm>
          <a:off x="0" y="1073634"/>
          <a:ext cx="10180458" cy="7150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 skal sørge for at hvis der skygges på et solcellepanel i din serie forbunden række af solcellepaneler, så er det kun serie forbundene solceller der rammes af dette.</a:t>
          </a:r>
        </a:p>
      </dsp:txBody>
      <dsp:txXfrm>
        <a:off x="34906" y="1108540"/>
        <a:ext cx="10110646" cy="645240"/>
      </dsp:txXfrm>
    </dsp:sp>
    <dsp:sp modelId="{E881A7B8-D63A-480D-ABC1-CEE69F1EA787}">
      <dsp:nvSpPr>
        <dsp:cNvPr id="0" name=""/>
        <dsp:cNvSpPr/>
      </dsp:nvSpPr>
      <dsp:spPr>
        <a:xfrm>
          <a:off x="0" y="1840527"/>
          <a:ext cx="10180458" cy="7150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Det gælder til gengæld for både On Grid og </a:t>
          </a:r>
          <a:r>
            <a:rPr lang="da-DK" sz="1800" kern="1200" dirty="0" err="1">
              <a:solidFill>
                <a:schemeClr val="tx1"/>
              </a:solidFill>
            </a:rPr>
            <a:t>Off</a:t>
          </a:r>
          <a:r>
            <a:rPr lang="da-DK" sz="1800" kern="1200" dirty="0">
              <a:solidFill>
                <a:schemeClr val="tx1"/>
              </a:solidFill>
            </a:rPr>
            <a:t> Grid solceller. </a:t>
          </a:r>
          <a:r>
            <a:rPr lang="da-DK" sz="1800" kern="1200" dirty="0" err="1">
              <a:solidFill>
                <a:schemeClr val="tx1"/>
              </a:solidFill>
            </a:rPr>
            <a:t>ByPass</a:t>
          </a:r>
          <a:r>
            <a:rPr lang="da-DK" sz="1800" kern="1200" dirty="0">
              <a:solidFill>
                <a:schemeClr val="tx1"/>
              </a:solidFill>
            </a:rPr>
            <a:t> dioder er næsten altid indbygget i solcellerne fra fabrikken.</a:t>
          </a:r>
        </a:p>
      </dsp:txBody>
      <dsp:txXfrm>
        <a:off x="34906" y="1875433"/>
        <a:ext cx="10110646" cy="6452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7778A-2566-4417-A3E4-658354BE5BD4}">
      <dsp:nvSpPr>
        <dsp:cNvPr id="0" name=""/>
        <dsp:cNvSpPr/>
      </dsp:nvSpPr>
      <dsp:spPr>
        <a:xfrm>
          <a:off x="0" y="133844"/>
          <a:ext cx="10180458" cy="9348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tx1"/>
              </a:solidFill>
            </a:rPr>
            <a:t>Årsagen til </a:t>
          </a:r>
          <a:r>
            <a:rPr lang="da-DK" sz="1700" kern="1200" dirty="0" err="1">
              <a:solidFill>
                <a:schemeClr val="tx1"/>
              </a:solidFill>
            </a:rPr>
            <a:t>ByPass</a:t>
          </a:r>
          <a:r>
            <a:rPr lang="da-DK" sz="1700" kern="1200" dirty="0">
              <a:solidFill>
                <a:schemeClr val="tx1"/>
              </a:solidFill>
            </a:rPr>
            <a:t> Dioder er at hvis du har 2 solpaneler i serie forbindelse (se i diagrammet herover) og du får skygge på panel nr. 1, så stiger panel nr. 1’s modstand kraftigt og dermed bliver strømmen fra panel nr. 2 afsat som effekt i panel nr. 1. </a:t>
          </a:r>
        </a:p>
      </dsp:txBody>
      <dsp:txXfrm>
        <a:off x="45635" y="179479"/>
        <a:ext cx="10089188" cy="843560"/>
      </dsp:txXfrm>
    </dsp:sp>
    <dsp:sp modelId="{86083562-712D-4314-8CCE-04131B25DB12}">
      <dsp:nvSpPr>
        <dsp:cNvPr id="0" name=""/>
        <dsp:cNvSpPr/>
      </dsp:nvSpPr>
      <dsp:spPr>
        <a:xfrm>
          <a:off x="0" y="1117634"/>
          <a:ext cx="10180458" cy="9348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err="1">
              <a:solidFill>
                <a:schemeClr val="tx1"/>
              </a:solidFill>
            </a:rPr>
            <a:t>ByPass</a:t>
          </a:r>
          <a:r>
            <a:rPr lang="da-DK" sz="1700" kern="1200" dirty="0">
              <a:solidFill>
                <a:schemeClr val="tx1"/>
              </a:solidFill>
            </a:rPr>
            <a:t> Dioden sørger for at den strøm der produceres på Panel nr. 2 kan ledes udenom panel nr. 1 i stedet for at forsvinde i panel nr. 1.</a:t>
          </a:r>
        </a:p>
      </dsp:txBody>
      <dsp:txXfrm>
        <a:off x="45635" y="1163269"/>
        <a:ext cx="10089188" cy="843560"/>
      </dsp:txXfrm>
    </dsp:sp>
    <dsp:sp modelId="{461B6D1E-2E9D-4FE3-8A03-37DE1C1DB736}">
      <dsp:nvSpPr>
        <dsp:cNvPr id="0" name=""/>
        <dsp:cNvSpPr/>
      </dsp:nvSpPr>
      <dsp:spPr>
        <a:xfrm>
          <a:off x="0" y="2101424"/>
          <a:ext cx="10180458" cy="9348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a-DK" sz="1700" kern="1200" dirty="0">
              <a:solidFill>
                <a:schemeClr val="tx1"/>
              </a:solidFill>
            </a:rPr>
            <a:t>Det er meget normalt at der er flere </a:t>
          </a:r>
          <a:r>
            <a:rPr lang="da-DK" sz="1700" kern="1200" dirty="0" err="1">
              <a:solidFill>
                <a:schemeClr val="tx1"/>
              </a:solidFill>
            </a:rPr>
            <a:t>ByPass</a:t>
          </a:r>
          <a:r>
            <a:rPr lang="da-DK" sz="1700" kern="1200" dirty="0">
              <a:solidFill>
                <a:schemeClr val="tx1"/>
              </a:solidFill>
            </a:rPr>
            <a:t> Dioder i hvert solcelle panel.</a:t>
          </a:r>
        </a:p>
      </dsp:txBody>
      <dsp:txXfrm>
        <a:off x="45635" y="2147059"/>
        <a:ext cx="10089188" cy="8435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1694A5-DA6C-40C3-9D0D-BA2BEB5845E3}">
      <dsp:nvSpPr>
        <dsp:cNvPr id="0" name=""/>
        <dsp:cNvSpPr/>
      </dsp:nvSpPr>
      <dsp:spPr>
        <a:xfrm>
          <a:off x="0" y="156599"/>
          <a:ext cx="10675525" cy="210600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a-DK" sz="3000" kern="1200" dirty="0">
              <a:solidFill>
                <a:schemeClr val="tx1"/>
              </a:solidFill>
            </a:rPr>
            <a:t>DC-kablerne (jævnstrømskabler) skal oplægges ud fra bestemmelserne i DS/HD 60364 del 5-52 valg og installation af elektrisk materiel - ledningssystemer eller fabrikantens anvisninger. </a:t>
          </a:r>
        </a:p>
      </dsp:txBody>
      <dsp:txXfrm>
        <a:off x="102806" y="259405"/>
        <a:ext cx="10469913" cy="1900388"/>
      </dsp:txXfrm>
    </dsp:sp>
    <dsp:sp modelId="{F9C4D43B-6B34-4153-ACD1-4380F9168914}">
      <dsp:nvSpPr>
        <dsp:cNvPr id="0" name=""/>
        <dsp:cNvSpPr/>
      </dsp:nvSpPr>
      <dsp:spPr>
        <a:xfrm>
          <a:off x="0" y="2349000"/>
          <a:ext cx="10675525" cy="210600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da-DK" sz="3000" kern="1200" dirty="0">
              <a:solidFill>
                <a:schemeClr val="tx1"/>
              </a:solidFill>
            </a:rPr>
            <a:t>Opmærksomhed på at solcelleinstallationer også går ind under særlige områder eller installationer og der er yderligere krav i del 712 samt på fabrikantens anvisninger omkring anvendelse af materiellet. </a:t>
          </a:r>
        </a:p>
      </dsp:txBody>
      <dsp:txXfrm>
        <a:off x="102806" y="2451806"/>
        <a:ext cx="10469913" cy="190038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0AB96-5DDF-449C-8AA3-C32AA9B7619F}">
      <dsp:nvSpPr>
        <dsp:cNvPr id="0" name=""/>
        <dsp:cNvSpPr/>
      </dsp:nvSpPr>
      <dsp:spPr>
        <a:xfrm>
          <a:off x="0" y="43897"/>
          <a:ext cx="10675525" cy="222446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a-DK" sz="2600" kern="1200" dirty="0">
              <a:solidFill>
                <a:schemeClr val="tx1"/>
              </a:solidFill>
            </a:rPr>
            <a:t>Solcellestrenges ledninger, solcellepanelers ledninger og solcellers jævnstrømshovedledninger skal vælges og installeres på en sådan måde, at risikoen for jordfejl og kortslutninger minimeres. </a:t>
          </a:r>
        </a:p>
      </dsp:txBody>
      <dsp:txXfrm>
        <a:off x="108589" y="152486"/>
        <a:ext cx="10458347" cy="2007284"/>
      </dsp:txXfrm>
    </dsp:sp>
    <dsp:sp modelId="{CBE92E1D-7E76-4B18-BC2D-18436DDB4095}">
      <dsp:nvSpPr>
        <dsp:cNvPr id="0" name=""/>
        <dsp:cNvSpPr/>
      </dsp:nvSpPr>
      <dsp:spPr>
        <a:xfrm>
          <a:off x="0" y="2343240"/>
          <a:ext cx="10675525" cy="222446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a-DK" sz="2600" kern="1200" dirty="0">
              <a:solidFill>
                <a:schemeClr val="tx1"/>
              </a:solidFill>
            </a:rPr>
            <a:t>Dette kan fx opnås ved at forstærke beskyttelsen af ledningerne mod ydre påvirkninger ved anvendelse af ledninger, som ud over grundisolation er forsynet med ekstra isolation (kappe), eller ved ledningernes placering og fiksering. </a:t>
          </a:r>
        </a:p>
      </dsp:txBody>
      <dsp:txXfrm>
        <a:off x="108589" y="2451829"/>
        <a:ext cx="10458347" cy="20072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D5DBE-387B-4FD1-B956-A7A93BBF5AF3}">
      <dsp:nvSpPr>
        <dsp:cNvPr id="0" name=""/>
        <dsp:cNvSpPr/>
      </dsp:nvSpPr>
      <dsp:spPr>
        <a:xfrm>
          <a:off x="0" y="944"/>
          <a:ext cx="10675525" cy="14847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Ledningssystemer skal kunne modstå de forventede ydre påvirkninger som fx vind, isdannelse, temperatur og solbestråling. </a:t>
          </a:r>
        </a:p>
      </dsp:txBody>
      <dsp:txXfrm>
        <a:off x="72479" y="73423"/>
        <a:ext cx="10530567" cy="1339772"/>
      </dsp:txXfrm>
    </dsp:sp>
    <dsp:sp modelId="{5CFF7D9D-DD3A-4FCF-8F99-E63924CF00B0}">
      <dsp:nvSpPr>
        <dsp:cNvPr id="0" name=""/>
        <dsp:cNvSpPr/>
      </dsp:nvSpPr>
      <dsp:spPr>
        <a:xfrm>
          <a:off x="0" y="1563434"/>
          <a:ext cx="10675525" cy="14847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Forbindelsesledningerne mellem de enkelte solcellepaneler skal udføres efter fabrikantens vejledning. </a:t>
          </a:r>
        </a:p>
      </dsp:txBody>
      <dsp:txXfrm>
        <a:off x="72479" y="1635913"/>
        <a:ext cx="10530567" cy="1339772"/>
      </dsp:txXfrm>
    </dsp:sp>
    <dsp:sp modelId="{7F603F2E-EBC1-46C4-AE2E-AC241F9EAF4C}">
      <dsp:nvSpPr>
        <dsp:cNvPr id="0" name=""/>
        <dsp:cNvSpPr/>
      </dsp:nvSpPr>
      <dsp:spPr>
        <a:xfrm>
          <a:off x="0" y="3125925"/>
          <a:ext cx="10675525" cy="148473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da-DK" sz="2700" kern="1200" dirty="0">
              <a:solidFill>
                <a:schemeClr val="tx1"/>
              </a:solidFill>
            </a:rPr>
            <a:t>Vær opmærksom på, at eventuel overskydende ledning placeres således, at det fx ikke slides i stykker i forbindelse med vindpåvirkning.</a:t>
          </a:r>
        </a:p>
      </dsp:txBody>
      <dsp:txXfrm>
        <a:off x="72479" y="3198404"/>
        <a:ext cx="10530567" cy="133977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E1D81-DB70-4C6B-9E1A-9D5DACBB062E}">
      <dsp:nvSpPr>
        <dsp:cNvPr id="0" name=""/>
        <dsp:cNvSpPr/>
      </dsp:nvSpPr>
      <dsp:spPr>
        <a:xfrm>
          <a:off x="0" y="34020"/>
          <a:ext cx="10675525" cy="147419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Forbindelser mellem ledere indbyrdes og mellem ledere og andet materiel skal give varig og holdbar elektrisk kontakt samt have tilstrækkelig mekanisk styrke, som beskrevet i DS/HD 60364 526 – elektriske forbindelser. </a:t>
          </a:r>
        </a:p>
      </dsp:txBody>
      <dsp:txXfrm>
        <a:off x="71964" y="105984"/>
        <a:ext cx="10531597" cy="1330271"/>
      </dsp:txXfrm>
    </dsp:sp>
    <dsp:sp modelId="{F934AE38-A6C8-4E43-9D78-C18AFC70A605}">
      <dsp:nvSpPr>
        <dsp:cNvPr id="0" name=""/>
        <dsp:cNvSpPr/>
      </dsp:nvSpPr>
      <dsp:spPr>
        <a:xfrm>
          <a:off x="0" y="1568700"/>
          <a:ext cx="10675525" cy="147419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Generelt skal forbindelser udføres i egnede kapslinger, der giver tilstrækkelig mekanisk beskyttelse.</a:t>
          </a:r>
        </a:p>
      </dsp:txBody>
      <dsp:txXfrm>
        <a:off x="71964" y="1640664"/>
        <a:ext cx="10531597" cy="1330271"/>
      </dsp:txXfrm>
    </dsp:sp>
    <dsp:sp modelId="{B6D12490-FB66-4A33-AE75-34E6E4374409}">
      <dsp:nvSpPr>
        <dsp:cNvPr id="0" name=""/>
        <dsp:cNvSpPr/>
      </dsp:nvSpPr>
      <dsp:spPr>
        <a:xfrm>
          <a:off x="0" y="3103380"/>
          <a:ext cx="10675525" cy="147419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Ved tilslutningssteder for materiel skal den faste installation afsluttes i en dåse, roset, afbryder, stikkontakt eller i et lukket forbindelsesrum i fast monteret materiel.</a:t>
          </a:r>
        </a:p>
      </dsp:txBody>
      <dsp:txXfrm>
        <a:off x="71964" y="3175344"/>
        <a:ext cx="10531597" cy="133027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B10D0A-F99D-4EEF-BEEA-DE4865A9EC45}">
      <dsp:nvSpPr>
        <dsp:cNvPr id="0" name=""/>
        <dsp:cNvSpPr/>
      </dsp:nvSpPr>
      <dsp:spPr>
        <a:xfrm>
          <a:off x="0" y="299879"/>
          <a:ext cx="10675525" cy="196560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da-DK" sz="2800" kern="1200" dirty="0">
              <a:solidFill>
                <a:schemeClr val="tx1"/>
              </a:solidFill>
            </a:rPr>
            <a:t>Ved valg af forbindelsesmetode skal der tages hensyn til – ledermaterialer og </a:t>
          </a:r>
          <a:r>
            <a:rPr lang="da-DK" sz="2800" kern="1200" dirty="0" err="1">
              <a:solidFill>
                <a:schemeClr val="tx1"/>
              </a:solidFill>
            </a:rPr>
            <a:t>isolermaterialer</a:t>
          </a:r>
          <a:r>
            <a:rPr lang="da-DK" sz="2800" kern="1200" dirty="0">
              <a:solidFill>
                <a:schemeClr val="tx1"/>
              </a:solidFill>
            </a:rPr>
            <a:t>, – antal og form af de </a:t>
          </a:r>
          <a:r>
            <a:rPr lang="da-DK" sz="2800" kern="1200" dirty="0" err="1">
              <a:solidFill>
                <a:schemeClr val="tx1"/>
              </a:solidFill>
            </a:rPr>
            <a:t>korer</a:t>
          </a:r>
          <a:r>
            <a:rPr lang="da-DK" sz="2800" kern="1200" dirty="0">
              <a:solidFill>
                <a:schemeClr val="tx1"/>
              </a:solidFill>
            </a:rPr>
            <a:t>, lederen består af, – lederens tværsnitsareal, og – antallet af de ledere, der skal forbindes med hinanden. </a:t>
          </a:r>
        </a:p>
      </dsp:txBody>
      <dsp:txXfrm>
        <a:off x="95953" y="395832"/>
        <a:ext cx="10483619" cy="1773694"/>
      </dsp:txXfrm>
    </dsp:sp>
    <dsp:sp modelId="{DE3CABE9-887D-4E72-B18B-B4A551B25466}">
      <dsp:nvSpPr>
        <dsp:cNvPr id="0" name=""/>
        <dsp:cNvSpPr/>
      </dsp:nvSpPr>
      <dsp:spPr>
        <a:xfrm>
          <a:off x="0" y="2346120"/>
          <a:ext cx="10675525" cy="196560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da-DK" sz="2800" kern="1200" dirty="0">
              <a:solidFill>
                <a:schemeClr val="tx1"/>
              </a:solidFill>
            </a:rPr>
            <a:t>Alle forbindelser skal være tilgængelige for inspektion, kontrol og vedligeholdelse.</a:t>
          </a:r>
        </a:p>
      </dsp:txBody>
      <dsp:txXfrm>
        <a:off x="95953" y="2442073"/>
        <a:ext cx="10483619" cy="177369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BA7086-64AC-47D4-9061-46F5ADD6CABB}">
      <dsp:nvSpPr>
        <dsp:cNvPr id="0" name=""/>
        <dsp:cNvSpPr/>
      </dsp:nvSpPr>
      <dsp:spPr>
        <a:xfrm>
          <a:off x="0" y="366750"/>
          <a:ext cx="10675525" cy="12331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dirty="0">
              <a:solidFill>
                <a:schemeClr val="tx1"/>
              </a:solidFill>
            </a:rPr>
            <a:t>Hvor der erfaringsmæssigt kan forekomme gnavere (Tabel ZA1 klasse AL2), skal kabler beskyttes. </a:t>
          </a:r>
        </a:p>
      </dsp:txBody>
      <dsp:txXfrm>
        <a:off x="60199" y="426949"/>
        <a:ext cx="10555127" cy="1112781"/>
      </dsp:txXfrm>
    </dsp:sp>
    <dsp:sp modelId="{73EA8214-1ED9-44A9-B93C-2B2F4199B4B8}">
      <dsp:nvSpPr>
        <dsp:cNvPr id="0" name=""/>
        <dsp:cNvSpPr/>
      </dsp:nvSpPr>
      <dsp:spPr>
        <a:xfrm>
          <a:off x="0" y="1689210"/>
          <a:ext cx="10675525" cy="12331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dirty="0">
              <a:solidFill>
                <a:schemeClr val="tx1"/>
              </a:solidFill>
            </a:rPr>
            <a:t>Kravet gælder også for jævnstrømskabler. </a:t>
          </a:r>
        </a:p>
      </dsp:txBody>
      <dsp:txXfrm>
        <a:off x="60199" y="1749409"/>
        <a:ext cx="10555127" cy="1112781"/>
      </dsp:txXfrm>
    </dsp:sp>
    <dsp:sp modelId="{A2F0D749-FE07-4CEC-AFD1-86664B399BB2}">
      <dsp:nvSpPr>
        <dsp:cNvPr id="0" name=""/>
        <dsp:cNvSpPr/>
      </dsp:nvSpPr>
      <dsp:spPr>
        <a:xfrm>
          <a:off x="0" y="3011670"/>
          <a:ext cx="10675525" cy="123317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da-DK" sz="3100" kern="1200" dirty="0">
              <a:solidFill>
                <a:schemeClr val="tx1"/>
              </a:solidFill>
            </a:rPr>
            <a:t>Kabler kan beskyttes fx ved placering, mekanisk beskyttelse eller ud fra kablets egne egenskaber.</a:t>
          </a:r>
        </a:p>
      </dsp:txBody>
      <dsp:txXfrm>
        <a:off x="60199" y="3071869"/>
        <a:ext cx="10555127" cy="111278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55B670-9F9B-4090-AAFA-8E0252489B17}">
      <dsp:nvSpPr>
        <dsp:cNvPr id="0" name=""/>
        <dsp:cNvSpPr/>
      </dsp:nvSpPr>
      <dsp:spPr>
        <a:xfrm>
          <a:off x="0" y="17279"/>
          <a:ext cx="10675525" cy="225108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a-DK" sz="2600" kern="1200" dirty="0">
              <a:solidFill>
                <a:schemeClr val="tx1"/>
              </a:solidFill>
            </a:rPr>
            <a:t>For solcellesystemer er solcellestrenges ledninger, solcellepanelers ledninger og solcellers jævnstrømshovedledninger samt solcellens forsyningsledning omfattet af kravet om specielle beskyttelsesforanstaltninger i landbrugets driftsbygninger og bygninger for husdyrhold.</a:t>
          </a:r>
        </a:p>
      </dsp:txBody>
      <dsp:txXfrm>
        <a:off x="109889" y="127168"/>
        <a:ext cx="10455747" cy="2031302"/>
      </dsp:txXfrm>
    </dsp:sp>
    <dsp:sp modelId="{301169FE-8FE4-4F33-B5D5-1BD23A152CCE}">
      <dsp:nvSpPr>
        <dsp:cNvPr id="0" name=""/>
        <dsp:cNvSpPr/>
      </dsp:nvSpPr>
      <dsp:spPr>
        <a:xfrm>
          <a:off x="0" y="2343240"/>
          <a:ext cx="10675525" cy="225108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da-DK" sz="2600" kern="1200" dirty="0">
              <a:solidFill>
                <a:schemeClr val="tx1"/>
              </a:solidFill>
            </a:rPr>
            <a:t>For andre områder må det bero på en konkret vurdering, om forholdene erfaringsmæssigt eller forventeligt indebærer risiko for skadelig påvirkning fra dyr. </a:t>
          </a:r>
        </a:p>
      </dsp:txBody>
      <dsp:txXfrm>
        <a:off x="109889" y="2453129"/>
        <a:ext cx="10455747" cy="203130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F762A-CBAE-4846-8AD3-4DACECD6E557}">
      <dsp:nvSpPr>
        <dsp:cNvPr id="0" name=""/>
        <dsp:cNvSpPr/>
      </dsp:nvSpPr>
      <dsp:spPr>
        <a:xfrm>
          <a:off x="0" y="513135"/>
          <a:ext cx="10675525" cy="115478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Solcellemodulerne vil ofte være påmonteret </a:t>
          </a:r>
          <a:r>
            <a:rPr lang="da-DK" sz="2100" kern="1200" dirty="0" err="1">
              <a:solidFill>
                <a:schemeClr val="tx1"/>
              </a:solidFill>
            </a:rPr>
            <a:t>færdigkonektionerede</a:t>
          </a:r>
          <a:r>
            <a:rPr lang="da-DK" sz="2100" kern="1200" dirty="0">
              <a:solidFill>
                <a:schemeClr val="tx1"/>
              </a:solidFill>
            </a:rPr>
            <a:t> ledninger med stik eller leveret af fabrikanten/importøren som en del af selve modulet (elektrisk materiel), til sammenkobling af modulerne til et panel. </a:t>
          </a:r>
        </a:p>
      </dsp:txBody>
      <dsp:txXfrm>
        <a:off x="56372" y="569507"/>
        <a:ext cx="10562781" cy="1042045"/>
      </dsp:txXfrm>
    </dsp:sp>
    <dsp:sp modelId="{61C45CA4-03F4-40ED-9ABF-2F5E8A2F9B27}">
      <dsp:nvSpPr>
        <dsp:cNvPr id="0" name=""/>
        <dsp:cNvSpPr/>
      </dsp:nvSpPr>
      <dsp:spPr>
        <a:xfrm>
          <a:off x="0" y="1728405"/>
          <a:ext cx="10675525" cy="115478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Når modulerne er sammenkoblet, vil de være omfattet af lavspændingsdirektivet, da spændingen overstiger 75 V DC. </a:t>
          </a:r>
        </a:p>
      </dsp:txBody>
      <dsp:txXfrm>
        <a:off x="56372" y="1784777"/>
        <a:ext cx="10562781" cy="1042045"/>
      </dsp:txXfrm>
    </dsp:sp>
    <dsp:sp modelId="{403BB265-1C27-465B-9100-447C864C3C9B}">
      <dsp:nvSpPr>
        <dsp:cNvPr id="0" name=""/>
        <dsp:cNvSpPr/>
      </dsp:nvSpPr>
      <dsp:spPr>
        <a:xfrm>
          <a:off x="0" y="2943675"/>
          <a:ext cx="10675525" cy="1154789"/>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da-DK" sz="2100" kern="1200" dirty="0">
              <a:solidFill>
                <a:schemeClr val="tx1"/>
              </a:solidFill>
            </a:rPr>
            <a:t>Direktivet stiller krav om, at elektrisk materiel ikke bringer sikkerheden for personer, husdyr eller ejendom i fare, hvis det er rigtigt installeret. </a:t>
          </a:r>
        </a:p>
      </dsp:txBody>
      <dsp:txXfrm>
        <a:off x="56372" y="3000047"/>
        <a:ext cx="10562781" cy="104204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85878-5092-42B1-8CE7-C263E850ACBE}">
      <dsp:nvSpPr>
        <dsp:cNvPr id="0" name=""/>
        <dsp:cNvSpPr/>
      </dsp:nvSpPr>
      <dsp:spPr>
        <a:xfrm>
          <a:off x="0" y="274320"/>
          <a:ext cx="10675525" cy="19796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da-DK" sz="3600" kern="1200" dirty="0">
              <a:solidFill>
                <a:schemeClr val="tx1"/>
              </a:solidFill>
            </a:rPr>
            <a:t>Det skal således fremgå af fabrikantens vejledning, om solcellemodulerne må monteres, hvor der kan være særlige risici.</a:t>
          </a:r>
        </a:p>
      </dsp:txBody>
      <dsp:txXfrm>
        <a:off x="96638" y="370958"/>
        <a:ext cx="10482249" cy="1786364"/>
      </dsp:txXfrm>
    </dsp:sp>
    <dsp:sp modelId="{496EDFA6-CDE9-4F3B-A698-CDC68EC058EC}">
      <dsp:nvSpPr>
        <dsp:cNvPr id="0" name=""/>
        <dsp:cNvSpPr/>
      </dsp:nvSpPr>
      <dsp:spPr>
        <a:xfrm>
          <a:off x="0" y="2357640"/>
          <a:ext cx="10675525" cy="19796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da-DK" sz="3600" kern="1200" dirty="0">
              <a:solidFill>
                <a:schemeClr val="tx1"/>
              </a:solidFill>
            </a:rPr>
            <a:t>Vær også opmærksom på eventuelle fugt- eller vandpåvirkninger.</a:t>
          </a:r>
        </a:p>
      </dsp:txBody>
      <dsp:txXfrm>
        <a:off x="96638" y="2454278"/>
        <a:ext cx="10482249" cy="178636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1DB8F-E29B-4766-A1C2-4D3DC9E15EAB}">
      <dsp:nvSpPr>
        <dsp:cNvPr id="0" name=""/>
        <dsp:cNvSpPr/>
      </dsp:nvSpPr>
      <dsp:spPr>
        <a:xfrm>
          <a:off x="0" y="28080"/>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Der skal forefindes midler til at adskille </a:t>
          </a:r>
          <a:r>
            <a:rPr lang="da-DK" sz="1800" kern="1200" dirty="0" err="1">
              <a:solidFill>
                <a:schemeClr val="tx1"/>
              </a:solidFill>
            </a:rPr>
            <a:t>solcelleinverteren</a:t>
          </a:r>
          <a:r>
            <a:rPr lang="da-DK" sz="1800" kern="1200" dirty="0">
              <a:solidFill>
                <a:schemeClr val="tx1"/>
              </a:solidFill>
            </a:rPr>
            <a:t> fra jævnstrømssiden og vekselstrømssiden jf.DS/HD 60364 712.537.2.101. </a:t>
          </a:r>
        </a:p>
      </dsp:txBody>
      <dsp:txXfrm>
        <a:off x="34954" y="63034"/>
        <a:ext cx="10605617" cy="646132"/>
      </dsp:txXfrm>
    </dsp:sp>
    <dsp:sp modelId="{F5183783-22D6-4C72-BD17-AF22584C7A25}">
      <dsp:nvSpPr>
        <dsp:cNvPr id="0" name=""/>
        <dsp:cNvSpPr/>
      </dsp:nvSpPr>
      <dsp:spPr>
        <a:xfrm>
          <a:off x="0" y="795960"/>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Adskilleren på jævnstrømssiden skal være egnet til at adskille jævnstrømskredse. </a:t>
          </a:r>
        </a:p>
      </dsp:txBody>
      <dsp:txXfrm>
        <a:off x="34954" y="830914"/>
        <a:ext cx="10605617" cy="646132"/>
      </dsp:txXfrm>
    </dsp:sp>
    <dsp:sp modelId="{EAE6BD19-F94D-426C-A1F7-FF9D614EFBCB}">
      <dsp:nvSpPr>
        <dsp:cNvPr id="0" name=""/>
        <dsp:cNvSpPr/>
      </dsp:nvSpPr>
      <dsp:spPr>
        <a:xfrm>
          <a:off x="0" y="1563840"/>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Det kan fx være en egnet adskiller indbygget i </a:t>
          </a:r>
          <a:r>
            <a:rPr lang="da-DK" sz="1800" kern="1200" dirty="0" err="1">
              <a:solidFill>
                <a:schemeClr val="tx1"/>
              </a:solidFill>
            </a:rPr>
            <a:t>inverteren</a:t>
          </a:r>
          <a:r>
            <a:rPr lang="da-DK" sz="1800" kern="1200" dirty="0">
              <a:solidFill>
                <a:schemeClr val="tx1"/>
              </a:solidFill>
            </a:rPr>
            <a:t> eller et jævnstrømsstik. </a:t>
          </a:r>
        </a:p>
      </dsp:txBody>
      <dsp:txXfrm>
        <a:off x="34954" y="1598794"/>
        <a:ext cx="10605617" cy="646132"/>
      </dsp:txXfrm>
    </dsp:sp>
    <dsp:sp modelId="{66C86B02-FD0F-4081-AE3E-90613F96EBB6}">
      <dsp:nvSpPr>
        <dsp:cNvPr id="0" name=""/>
        <dsp:cNvSpPr/>
      </dsp:nvSpPr>
      <dsp:spPr>
        <a:xfrm>
          <a:off x="0" y="2331720"/>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Se i øvrigt DS/HD 60364 712.537. </a:t>
          </a:r>
        </a:p>
      </dsp:txBody>
      <dsp:txXfrm>
        <a:off x="34954" y="2366674"/>
        <a:ext cx="10605617" cy="646132"/>
      </dsp:txXfrm>
    </dsp:sp>
    <dsp:sp modelId="{910A7BEC-CD83-46AB-849E-E9CA5840B4FA}">
      <dsp:nvSpPr>
        <dsp:cNvPr id="0" name=""/>
        <dsp:cNvSpPr/>
      </dsp:nvSpPr>
      <dsp:spPr>
        <a:xfrm>
          <a:off x="0" y="3099599"/>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Adskiller funktionen medvirker til, at elektrisk arbejde på </a:t>
          </a:r>
          <a:r>
            <a:rPr lang="da-DK" sz="1800" kern="1200" dirty="0" err="1">
              <a:solidFill>
                <a:schemeClr val="tx1"/>
              </a:solidFill>
            </a:rPr>
            <a:t>inverteren</a:t>
          </a:r>
          <a:r>
            <a:rPr lang="da-DK" sz="1800" kern="1200" dirty="0">
              <a:solidFill>
                <a:schemeClr val="tx1"/>
              </a:solidFill>
            </a:rPr>
            <a:t> kan udføres sikkerhedsmæssigt forsvarligt. </a:t>
          </a:r>
        </a:p>
      </dsp:txBody>
      <dsp:txXfrm>
        <a:off x="34954" y="3134553"/>
        <a:ext cx="10605617" cy="646132"/>
      </dsp:txXfrm>
    </dsp:sp>
    <dsp:sp modelId="{DDF0A2E1-8379-4767-9E8E-42FD5649CFC3}">
      <dsp:nvSpPr>
        <dsp:cNvPr id="0" name=""/>
        <dsp:cNvSpPr/>
      </dsp:nvSpPr>
      <dsp:spPr>
        <a:xfrm>
          <a:off x="0" y="3867480"/>
          <a:ext cx="10675525" cy="716040"/>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a-DK" sz="1800" kern="1200" dirty="0">
              <a:solidFill>
                <a:schemeClr val="tx1"/>
              </a:solidFill>
            </a:rPr>
            <a:t>På AC-siden kan adskilleren udgøres af fejlstrøms- eller gruppeafbryderen, hvis den er egnet. </a:t>
          </a:r>
        </a:p>
      </dsp:txBody>
      <dsp:txXfrm>
        <a:off x="34954" y="3902434"/>
        <a:ext cx="10605617" cy="64613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F70D5F-15F2-4E99-AE81-5353C2CD67C9}">
      <dsp:nvSpPr>
        <dsp:cNvPr id="0" name=""/>
        <dsp:cNvSpPr/>
      </dsp:nvSpPr>
      <dsp:spPr>
        <a:xfrm>
          <a:off x="0" y="28033"/>
          <a:ext cx="10093569" cy="1203345"/>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a-DK" sz="2200" kern="1200" dirty="0">
              <a:solidFill>
                <a:schemeClr val="tx1"/>
              </a:solidFill>
            </a:rPr>
            <a:t>Dog er der ikke noget, der hindrer, at et solcelleanlæg tilsluttes i en undertavle. </a:t>
          </a:r>
        </a:p>
      </dsp:txBody>
      <dsp:txXfrm>
        <a:off x="58742" y="86775"/>
        <a:ext cx="9976085" cy="1085861"/>
      </dsp:txXfrm>
    </dsp:sp>
    <dsp:sp modelId="{A388A589-A55F-40FA-89E6-EF400D1AE5CF}">
      <dsp:nvSpPr>
        <dsp:cNvPr id="0" name=""/>
        <dsp:cNvSpPr/>
      </dsp:nvSpPr>
      <dsp:spPr>
        <a:xfrm>
          <a:off x="0" y="1294738"/>
          <a:ext cx="10093569" cy="1203345"/>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a-DK" sz="2200" kern="1200" dirty="0">
              <a:solidFill>
                <a:schemeClr val="tx1"/>
              </a:solidFill>
            </a:rPr>
            <a:t>Vær opmærksom på de særlige forhold, der gør sig gældende for et solcelleanlæg, samt eventuelle særlige forhold omkring undertavlen</a:t>
          </a:r>
          <a:r>
            <a:rPr lang="da-DK" sz="2200" kern="1200" dirty="0"/>
            <a:t>. </a:t>
          </a:r>
        </a:p>
      </dsp:txBody>
      <dsp:txXfrm>
        <a:off x="58742" y="1353480"/>
        <a:ext cx="9976085" cy="1085861"/>
      </dsp:txXfrm>
    </dsp:sp>
    <dsp:sp modelId="{C5A5B966-B224-42CD-90A2-824D0B150412}">
      <dsp:nvSpPr>
        <dsp:cNvPr id="0" name=""/>
        <dsp:cNvSpPr/>
      </dsp:nvSpPr>
      <dsp:spPr>
        <a:xfrm>
          <a:off x="0" y="2561443"/>
          <a:ext cx="10093569" cy="1203345"/>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a-DK" sz="2200" kern="1200" dirty="0">
              <a:solidFill>
                <a:schemeClr val="tx1"/>
              </a:solidFill>
            </a:rPr>
            <a:t>Dette indebærer, at en fejlstrømsafbryder, der installeres for at beskytte </a:t>
          </a:r>
          <a:r>
            <a:rPr lang="da-DK" sz="2200" kern="1200" dirty="0" err="1">
              <a:solidFill>
                <a:schemeClr val="tx1"/>
              </a:solidFill>
            </a:rPr>
            <a:t>solcelleinverteren</a:t>
          </a:r>
          <a:r>
            <a:rPr lang="da-DK" sz="2200" kern="1200" dirty="0">
              <a:solidFill>
                <a:schemeClr val="tx1"/>
              </a:solidFill>
            </a:rPr>
            <a:t>, ikke kan anvendes til at beskytte andet udstyr eller dele af installationen. </a:t>
          </a:r>
        </a:p>
      </dsp:txBody>
      <dsp:txXfrm>
        <a:off x="58742" y="2620185"/>
        <a:ext cx="9976085" cy="1085861"/>
      </dsp:txXfrm>
    </dsp:sp>
    <dsp:sp modelId="{DF5D0CDF-DF37-463D-80B1-74425A55F53A}">
      <dsp:nvSpPr>
        <dsp:cNvPr id="0" name=""/>
        <dsp:cNvSpPr/>
      </dsp:nvSpPr>
      <dsp:spPr>
        <a:xfrm>
          <a:off x="0" y="3828148"/>
          <a:ext cx="10093569" cy="1203345"/>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da-DK" sz="2200" kern="1200" dirty="0">
              <a:solidFill>
                <a:schemeClr val="tx1"/>
              </a:solidFill>
            </a:rPr>
            <a:t>Det indebærer desuden, at en inverter ikke må tilsluttes en installation via en stikprop. For at </a:t>
          </a:r>
          <a:r>
            <a:rPr lang="da-DK" sz="2200" kern="1200" dirty="0" err="1">
              <a:solidFill>
                <a:schemeClr val="tx1"/>
              </a:solidFill>
            </a:rPr>
            <a:t>inverteren</a:t>
          </a:r>
          <a:r>
            <a:rPr lang="da-DK" sz="2200" kern="1200" dirty="0">
              <a:solidFill>
                <a:schemeClr val="tx1"/>
              </a:solidFill>
            </a:rPr>
            <a:t> kan levere energien fra solcellerne ud på nettet, hæver den sin udgangsspænding</a:t>
          </a:r>
          <a:r>
            <a:rPr lang="da-DK" sz="2200" kern="1200" dirty="0"/>
            <a:t>.</a:t>
          </a:r>
        </a:p>
      </dsp:txBody>
      <dsp:txXfrm>
        <a:off x="58742" y="3886890"/>
        <a:ext cx="9976085" cy="1085861"/>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52353D-744B-4CA3-B0BF-8BB81C241C24}">
      <dsp:nvSpPr>
        <dsp:cNvPr id="0" name=""/>
        <dsp:cNvSpPr/>
      </dsp:nvSpPr>
      <dsp:spPr>
        <a:xfrm>
          <a:off x="0" y="314482"/>
          <a:ext cx="7053943"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dirty="0">
              <a:solidFill>
                <a:schemeClr val="tx1"/>
              </a:solidFill>
            </a:rPr>
            <a:t>Kabler skal vælges og installeres på en sådan måde, at risikoen for jordfejl og kortslutninger minimeres. </a:t>
          </a:r>
        </a:p>
      </dsp:txBody>
      <dsp:txXfrm>
        <a:off x="50732" y="365214"/>
        <a:ext cx="6952479" cy="937788"/>
      </dsp:txXfrm>
    </dsp:sp>
    <dsp:sp modelId="{15EBCBEC-30F7-45A4-9141-67F79670FEDA}">
      <dsp:nvSpPr>
        <dsp:cNvPr id="0" name=""/>
        <dsp:cNvSpPr/>
      </dsp:nvSpPr>
      <dsp:spPr>
        <a:xfrm>
          <a:off x="0" y="1408455"/>
          <a:ext cx="7053943"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dirty="0">
              <a:solidFill>
                <a:schemeClr val="tx1"/>
              </a:solidFill>
            </a:rPr>
            <a:t>Dette kan fx opnås ved at forstærke beskyttelsen af kablerne mod ydre påvirkninger ved anvendelse af supplerende beskyttelse, hvis det skønnes nødvendigt. </a:t>
          </a:r>
        </a:p>
      </dsp:txBody>
      <dsp:txXfrm>
        <a:off x="50732" y="1459187"/>
        <a:ext cx="6952479" cy="937788"/>
      </dsp:txXfrm>
    </dsp:sp>
    <dsp:sp modelId="{3D340B09-C741-412A-ADAD-8AF28F5814AB}">
      <dsp:nvSpPr>
        <dsp:cNvPr id="0" name=""/>
        <dsp:cNvSpPr/>
      </dsp:nvSpPr>
      <dsp:spPr>
        <a:xfrm>
          <a:off x="0" y="2502427"/>
          <a:ext cx="7053943"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dirty="0">
              <a:solidFill>
                <a:schemeClr val="tx1"/>
              </a:solidFill>
            </a:rPr>
            <a:t>Alternativt kan kablerne ved deres placering være fornødent beskyttet. </a:t>
          </a:r>
        </a:p>
      </dsp:txBody>
      <dsp:txXfrm>
        <a:off x="50732" y="2553159"/>
        <a:ext cx="6952479" cy="937788"/>
      </dsp:txXfrm>
    </dsp:sp>
    <dsp:sp modelId="{75EBCDB9-22AA-4746-9254-7142FF085380}">
      <dsp:nvSpPr>
        <dsp:cNvPr id="0" name=""/>
        <dsp:cNvSpPr/>
      </dsp:nvSpPr>
      <dsp:spPr>
        <a:xfrm>
          <a:off x="0" y="3596400"/>
          <a:ext cx="7053943" cy="1039252"/>
        </a:xfrm>
        <a:prstGeom prst="roundRect">
          <a:avLst/>
        </a:prstGeom>
        <a:solidFill>
          <a:srgbClr val="CBD9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a-DK" sz="1900" kern="1200" dirty="0">
              <a:solidFill>
                <a:schemeClr val="tx1"/>
              </a:solidFill>
            </a:rPr>
            <a:t>Ledningssystemer skal kunne modstå de forventede ydre påvirkninger som fx temperatur og mekaniske påvirkninger. </a:t>
          </a:r>
        </a:p>
      </dsp:txBody>
      <dsp:txXfrm>
        <a:off x="50732" y="3647132"/>
        <a:ext cx="6952479" cy="93778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389B3-75A5-4882-92A9-9619201B6CB0}">
      <dsp:nvSpPr>
        <dsp:cNvPr id="0" name=""/>
        <dsp:cNvSpPr/>
      </dsp:nvSpPr>
      <dsp:spPr>
        <a:xfrm>
          <a:off x="0" y="562"/>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042DEE-CFE9-4B8C-8155-EF037441AE2D}">
      <dsp:nvSpPr>
        <dsp:cNvPr id="0" name=""/>
        <dsp:cNvSpPr/>
      </dsp:nvSpPr>
      <dsp:spPr>
        <a:xfrm>
          <a:off x="398476" y="296950"/>
          <a:ext cx="724503" cy="7245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661EE1-44DC-418C-8931-59798634DB08}">
      <dsp:nvSpPr>
        <dsp:cNvPr id="0" name=""/>
        <dsp:cNvSpPr/>
      </dsp:nvSpPr>
      <dsp:spPr>
        <a:xfrm>
          <a:off x="1521456" y="562"/>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kern="1200"/>
            <a:t>Når vi arbejder med projektering af solcelleanlæg er det altafgørende for anlægets effektivitet at vi ved hvornår vi forbruger strøm – og hvor meget.</a:t>
          </a:r>
          <a:endParaRPr lang="en-US" sz="2400" kern="1200"/>
        </a:p>
      </dsp:txBody>
      <dsp:txXfrm>
        <a:off x="1521456" y="562"/>
        <a:ext cx="9154068" cy="1317278"/>
      </dsp:txXfrm>
    </dsp:sp>
    <dsp:sp modelId="{C2465C89-7ABB-431F-8104-4C9FB36482A6}">
      <dsp:nvSpPr>
        <dsp:cNvPr id="0" name=""/>
        <dsp:cNvSpPr/>
      </dsp:nvSpPr>
      <dsp:spPr>
        <a:xfrm>
          <a:off x="0" y="1647160"/>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A42FD8-D008-4EBD-9B6C-96F1187EFB9D}">
      <dsp:nvSpPr>
        <dsp:cNvPr id="0" name=""/>
        <dsp:cNvSpPr/>
      </dsp:nvSpPr>
      <dsp:spPr>
        <a:xfrm>
          <a:off x="398476" y="1943548"/>
          <a:ext cx="724503" cy="7245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E587C1F-443F-4D67-ACD2-DAFF37CA0B97}">
      <dsp:nvSpPr>
        <dsp:cNvPr id="0" name=""/>
        <dsp:cNvSpPr/>
      </dsp:nvSpPr>
      <dsp:spPr>
        <a:xfrm>
          <a:off x="1521456" y="1647160"/>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kern="1200"/>
            <a:t>Heldigvis holder vores forsyningsselskaber øje med det og kan levere de data til os.</a:t>
          </a:r>
          <a:endParaRPr lang="en-US" sz="2400" kern="1200"/>
        </a:p>
      </dsp:txBody>
      <dsp:txXfrm>
        <a:off x="1521456" y="1647160"/>
        <a:ext cx="9154068" cy="1317278"/>
      </dsp:txXfrm>
    </dsp:sp>
    <dsp:sp modelId="{A41FA1DC-0A3E-4786-821C-0C56F2E54019}">
      <dsp:nvSpPr>
        <dsp:cNvPr id="0" name=""/>
        <dsp:cNvSpPr/>
      </dsp:nvSpPr>
      <dsp:spPr>
        <a:xfrm>
          <a:off x="0" y="3293758"/>
          <a:ext cx="10675525" cy="131727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20B8E7-37AB-4CD8-8E8B-EE6B32463322}">
      <dsp:nvSpPr>
        <dsp:cNvPr id="0" name=""/>
        <dsp:cNvSpPr/>
      </dsp:nvSpPr>
      <dsp:spPr>
        <a:xfrm>
          <a:off x="398476" y="3590146"/>
          <a:ext cx="724503" cy="7245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431239-2A46-4FFF-AD40-121076B061F2}">
      <dsp:nvSpPr>
        <dsp:cNvPr id="0" name=""/>
        <dsp:cNvSpPr/>
      </dsp:nvSpPr>
      <dsp:spPr>
        <a:xfrm>
          <a:off x="1521456" y="3293758"/>
          <a:ext cx="9154068" cy="13172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9412" tIns="139412" rIns="139412" bIns="139412" numCol="1" spcCol="1270" anchor="ctr" anchorCtr="0">
          <a:noAutofit/>
        </a:bodyPr>
        <a:lstStyle/>
        <a:p>
          <a:pPr marL="0" lvl="0" indent="0" algn="l" defTabSz="1066800">
            <a:lnSpc>
              <a:spcPct val="90000"/>
            </a:lnSpc>
            <a:spcBef>
              <a:spcPct val="0"/>
            </a:spcBef>
            <a:spcAft>
              <a:spcPct val="35000"/>
            </a:spcAft>
            <a:buNone/>
          </a:pPr>
          <a:r>
            <a:rPr lang="da-DK" sz="2400" kern="1200"/>
            <a:t>Næste gang skal vi bruge historiske data til beregne på forskellige setups med solceller og evt. batteriløsninger.</a:t>
          </a:r>
          <a:endParaRPr lang="en-US" sz="2400" kern="1200"/>
        </a:p>
      </dsp:txBody>
      <dsp:txXfrm>
        <a:off x="1521456" y="3293758"/>
        <a:ext cx="9154068" cy="131727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8/9/2024</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09-08-2024</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lectronicsforu.com/technology-trends/electrically-conductive-adhesives-solder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Effektiviteten er i forhold til WP (Watt peak- typisk 300-350 per panel) WP er for at kunne sammenligne panelernes ydeevne og måles under optimale forhold.</a:t>
            </a:r>
          </a:p>
        </p:txBody>
      </p:sp>
      <p:sp>
        <p:nvSpPr>
          <p:cNvPr id="4" name="Pladsholder til slidenummer 3"/>
          <p:cNvSpPr>
            <a:spLocks noGrp="1"/>
          </p:cNvSpPr>
          <p:nvPr>
            <p:ph type="sldNum" sz="quarter" idx="5"/>
          </p:nvPr>
        </p:nvSpPr>
        <p:spPr/>
        <p:txBody>
          <a:bodyPr/>
          <a:lstStyle/>
          <a:p>
            <a:fld id="{A4615AFF-1099-4E43-BA81-6D13BB501BF6}" type="slidenum">
              <a:rPr lang="da-DK" smtClean="0"/>
              <a:t>7</a:t>
            </a:fld>
            <a:endParaRPr lang="da-DK"/>
          </a:p>
        </p:txBody>
      </p:sp>
    </p:spTree>
    <p:extLst>
      <p:ext uri="{BB962C8B-B14F-4D97-AF65-F5344CB8AC3E}">
        <p14:creationId xmlns:p14="http://schemas.microsoft.com/office/powerpoint/2010/main" val="2930178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Effektiviteten er i forhold til WP (Watt peak- typisk 300-350 per panel) WP er for at kunne sammenligne panelernes ydeevne og måles under optimale forhold.</a:t>
            </a:r>
          </a:p>
        </p:txBody>
      </p:sp>
      <p:sp>
        <p:nvSpPr>
          <p:cNvPr id="4" name="Pladsholder til slidenummer 3"/>
          <p:cNvSpPr>
            <a:spLocks noGrp="1"/>
          </p:cNvSpPr>
          <p:nvPr>
            <p:ph type="sldNum" sz="quarter" idx="5"/>
          </p:nvPr>
        </p:nvSpPr>
        <p:spPr/>
        <p:txBody>
          <a:bodyPr/>
          <a:lstStyle/>
          <a:p>
            <a:fld id="{A4615AFF-1099-4E43-BA81-6D13BB501BF6}" type="slidenum">
              <a:rPr lang="da-DK" smtClean="0"/>
              <a:t>8</a:t>
            </a:fld>
            <a:endParaRPr lang="da-DK"/>
          </a:p>
        </p:txBody>
      </p:sp>
    </p:spTree>
    <p:extLst>
      <p:ext uri="{BB962C8B-B14F-4D97-AF65-F5344CB8AC3E}">
        <p14:creationId xmlns:p14="http://schemas.microsoft.com/office/powerpoint/2010/main" val="4107169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9</a:t>
            </a:fld>
            <a:endParaRPr lang="da-DK"/>
          </a:p>
        </p:txBody>
      </p:sp>
    </p:spTree>
    <p:extLst>
      <p:ext uri="{BB962C8B-B14F-4D97-AF65-F5344CB8AC3E}">
        <p14:creationId xmlns:p14="http://schemas.microsoft.com/office/powerpoint/2010/main" val="1925593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10</a:t>
            </a:fld>
            <a:endParaRPr lang="da-DK"/>
          </a:p>
        </p:txBody>
      </p:sp>
    </p:spTree>
    <p:extLst>
      <p:ext uri="{BB962C8B-B14F-4D97-AF65-F5344CB8AC3E}">
        <p14:creationId xmlns:p14="http://schemas.microsoft.com/office/powerpoint/2010/main" val="3063417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Effektiviteten er i forhold til WP (Watt peak- typisk 300-350 per panel) WP er for at kunne sammenligne panelernes ydeevne og måles under optimale forhold.</a:t>
            </a:r>
          </a:p>
        </p:txBody>
      </p:sp>
      <p:sp>
        <p:nvSpPr>
          <p:cNvPr id="4" name="Pladsholder til slidenummer 3"/>
          <p:cNvSpPr>
            <a:spLocks noGrp="1"/>
          </p:cNvSpPr>
          <p:nvPr>
            <p:ph type="sldNum" sz="quarter" idx="5"/>
          </p:nvPr>
        </p:nvSpPr>
        <p:spPr/>
        <p:txBody>
          <a:bodyPr/>
          <a:lstStyle/>
          <a:p>
            <a:fld id="{A4615AFF-1099-4E43-BA81-6D13BB501BF6}" type="slidenum">
              <a:rPr lang="da-DK" smtClean="0"/>
              <a:t>11</a:t>
            </a:fld>
            <a:endParaRPr lang="da-DK"/>
          </a:p>
        </p:txBody>
      </p:sp>
    </p:spTree>
    <p:extLst>
      <p:ext uri="{BB962C8B-B14F-4D97-AF65-F5344CB8AC3E}">
        <p14:creationId xmlns:p14="http://schemas.microsoft.com/office/powerpoint/2010/main" val="4233601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Cellerne i disse paneler er forbundet med elektrisk ledende lim der overflødiggør busbarre. Resultatet bliver at en langt mindre del af panelet lukker ned hvis et område bliver tilsmudset eller tildækket.</a:t>
            </a:r>
          </a:p>
          <a:p>
            <a:r>
              <a:rPr lang="da-DK" dirty="0"/>
              <a:t>Det </a:t>
            </a:r>
            <a:r>
              <a:rPr lang="da-DK" dirty="0" err="1"/>
              <a:t>minsker</a:t>
            </a:r>
            <a:r>
              <a:rPr lang="da-DK" dirty="0"/>
              <a:t> også varmeudviklingen i panelerne.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12</a:t>
            </a:fld>
            <a:endParaRPr lang="da-DK"/>
          </a:p>
        </p:txBody>
      </p:sp>
    </p:spTree>
    <p:extLst>
      <p:ext uri="{BB962C8B-B14F-4D97-AF65-F5344CB8AC3E}">
        <p14:creationId xmlns:p14="http://schemas.microsoft.com/office/powerpoint/2010/main" val="1720655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13</a:t>
            </a:fld>
            <a:endParaRPr lang="da-DK"/>
          </a:p>
        </p:txBody>
      </p:sp>
    </p:spTree>
    <p:extLst>
      <p:ext uri="{BB962C8B-B14F-4D97-AF65-F5344CB8AC3E}">
        <p14:creationId xmlns:p14="http://schemas.microsoft.com/office/powerpoint/2010/main" val="2116691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Cellerne i disse paneler er forbundet med elektrisk ledende lim der overflødiggør busbarre. Resultatet bliver at en langt mindre del af panelet lukker ned hvis et område bliver tilsmudset eller tildækket.</a:t>
            </a:r>
          </a:p>
          <a:p>
            <a:r>
              <a:rPr lang="da-DK" dirty="0"/>
              <a:t>Det </a:t>
            </a:r>
            <a:r>
              <a:rPr lang="da-DK" dirty="0" err="1"/>
              <a:t>minsker</a:t>
            </a:r>
            <a:r>
              <a:rPr lang="da-DK" dirty="0"/>
              <a:t> også varmeudviklingen i panelerne.</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ECA </a:t>
            </a:r>
            <a:r>
              <a:rPr lang="da-DK" b="0" i="0" u="sng" dirty="0" err="1">
                <a:solidFill>
                  <a:srgbClr val="8AB4F8"/>
                </a:solidFill>
                <a:effectLst/>
                <a:latin typeface="arial" panose="020B0604020202020204" pitchFamily="34" charset="0"/>
                <a:hlinkClick r:id="rId3"/>
              </a:rPr>
              <a:t>Electrically</a:t>
            </a:r>
            <a:r>
              <a:rPr lang="da-DK" b="0" i="0" u="sng" dirty="0">
                <a:solidFill>
                  <a:srgbClr val="8AB4F8"/>
                </a:solidFill>
                <a:effectLst/>
                <a:latin typeface="arial" panose="020B0604020202020204" pitchFamily="34" charset="0"/>
                <a:hlinkClick r:id="rId3"/>
              </a:rPr>
              <a:t> </a:t>
            </a:r>
            <a:r>
              <a:rPr lang="da-DK" b="0" i="0" u="sng" dirty="0" err="1">
                <a:solidFill>
                  <a:srgbClr val="8AB4F8"/>
                </a:solidFill>
                <a:effectLst/>
                <a:latin typeface="arial" panose="020B0604020202020204" pitchFamily="34" charset="0"/>
                <a:hlinkClick r:id="rId3"/>
              </a:rPr>
              <a:t>Conductive</a:t>
            </a:r>
            <a:r>
              <a:rPr lang="da-DK" b="0" i="0" u="sng" dirty="0">
                <a:solidFill>
                  <a:srgbClr val="8AB4F8"/>
                </a:solidFill>
                <a:effectLst/>
                <a:latin typeface="arial" panose="020B0604020202020204" pitchFamily="34" charset="0"/>
                <a:hlinkClick r:id="rId3"/>
              </a:rPr>
              <a:t> </a:t>
            </a:r>
            <a:r>
              <a:rPr lang="da-DK" b="0" i="0" u="sng" dirty="0" err="1">
                <a:solidFill>
                  <a:srgbClr val="8AB4F8"/>
                </a:solidFill>
                <a:effectLst/>
                <a:latin typeface="arial" panose="020B0604020202020204" pitchFamily="34" charset="0"/>
                <a:hlinkClick r:id="rId3"/>
              </a:rPr>
              <a:t>Adhesives</a:t>
            </a:r>
            <a:endParaRPr lang="da-DK" b="0" i="0" u="sng" dirty="0">
              <a:solidFill>
                <a:srgbClr val="8AB4F8"/>
              </a:solidFill>
              <a:effectLst/>
              <a:latin typeface="arial" panose="020B0604020202020204" pitchFamily="34" charset="0"/>
              <a:hlinkClick r:id="rId3"/>
            </a:endParaRP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14</a:t>
            </a:fld>
            <a:endParaRPr lang="da-DK"/>
          </a:p>
        </p:txBody>
      </p:sp>
    </p:spTree>
    <p:extLst>
      <p:ext uri="{BB962C8B-B14F-4D97-AF65-F5344CB8AC3E}">
        <p14:creationId xmlns:p14="http://schemas.microsoft.com/office/powerpoint/2010/main" val="359872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Cellerne i disse paneler er forbundet med elektrisk ledende lim der overflødiggør busbarre. Resultatet bliver at en langt mindre del af panelet lukker ned hvis et område bliver tilsmudset eller tildækket.</a:t>
            </a:r>
          </a:p>
          <a:p>
            <a:r>
              <a:rPr lang="da-DK" dirty="0"/>
              <a:t>Det </a:t>
            </a:r>
            <a:r>
              <a:rPr lang="da-DK" dirty="0" err="1"/>
              <a:t>minsker</a:t>
            </a:r>
            <a:r>
              <a:rPr lang="da-DK" dirty="0"/>
              <a:t> også varmeudviklingen i panelerne.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15</a:t>
            </a:fld>
            <a:endParaRPr lang="da-DK"/>
          </a:p>
        </p:txBody>
      </p:sp>
    </p:spTree>
    <p:extLst>
      <p:ext uri="{BB962C8B-B14F-4D97-AF65-F5344CB8AC3E}">
        <p14:creationId xmlns:p14="http://schemas.microsoft.com/office/powerpoint/2010/main" val="3227355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Cellerne i disse paneler er forbundet med elektrisk ledende lim der overflødiggør busbarre. Resultatet bliver at en langt mindre del af panelet lukker ned hvis et område bliver tilsmudset eller tildækket.</a:t>
            </a:r>
          </a:p>
          <a:p>
            <a:r>
              <a:rPr lang="da-DK" dirty="0"/>
              <a:t>Det </a:t>
            </a:r>
            <a:r>
              <a:rPr lang="da-DK" dirty="0" err="1"/>
              <a:t>minsker</a:t>
            </a:r>
            <a:r>
              <a:rPr lang="da-DK" dirty="0"/>
              <a:t> også varmeudviklingen i panelerne.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16</a:t>
            </a:fld>
            <a:endParaRPr lang="da-DK"/>
          </a:p>
        </p:txBody>
      </p:sp>
    </p:spTree>
    <p:extLst>
      <p:ext uri="{BB962C8B-B14F-4D97-AF65-F5344CB8AC3E}">
        <p14:creationId xmlns:p14="http://schemas.microsoft.com/office/powerpoint/2010/main" val="52071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Cellerne i disse paneler er forbundet med elektrisk ledende lim der overflødiggør busbarre. Resultatet bliver at en langt mindre del af panelet lukker ned hvis et område bliver tilsmudset eller tildækket.</a:t>
            </a:r>
          </a:p>
          <a:p>
            <a:r>
              <a:rPr lang="da-DK" dirty="0"/>
              <a:t>Det </a:t>
            </a:r>
            <a:r>
              <a:rPr lang="da-DK" dirty="0" err="1"/>
              <a:t>minsker</a:t>
            </a:r>
            <a:r>
              <a:rPr lang="da-DK" dirty="0"/>
              <a:t> også varmeudviklingen i panelerne.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17</a:t>
            </a:fld>
            <a:endParaRPr lang="da-DK"/>
          </a:p>
        </p:txBody>
      </p:sp>
    </p:spTree>
    <p:extLst>
      <p:ext uri="{BB962C8B-B14F-4D97-AF65-F5344CB8AC3E}">
        <p14:creationId xmlns:p14="http://schemas.microsoft.com/office/powerpoint/2010/main" val="2610556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Forskellen i nedlukningen af panelerne</a:t>
            </a:r>
          </a:p>
        </p:txBody>
      </p:sp>
      <p:sp>
        <p:nvSpPr>
          <p:cNvPr id="4" name="Pladsholder til slidenummer 3"/>
          <p:cNvSpPr>
            <a:spLocks noGrp="1"/>
          </p:cNvSpPr>
          <p:nvPr>
            <p:ph type="sldNum" sz="quarter" idx="5"/>
          </p:nvPr>
        </p:nvSpPr>
        <p:spPr/>
        <p:txBody>
          <a:bodyPr/>
          <a:lstStyle/>
          <a:p>
            <a:fld id="{A4615AFF-1099-4E43-BA81-6D13BB501BF6}" type="slidenum">
              <a:rPr lang="da-DK" smtClean="0"/>
              <a:t>18</a:t>
            </a:fld>
            <a:endParaRPr lang="da-DK"/>
          </a:p>
        </p:txBody>
      </p:sp>
    </p:spTree>
    <p:extLst>
      <p:ext uri="{BB962C8B-B14F-4D97-AF65-F5344CB8AC3E}">
        <p14:creationId xmlns:p14="http://schemas.microsoft.com/office/powerpoint/2010/main" val="3620972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2 scenarier hvor enkelte celler er tildækket. –øverst en kolonne er afskygget: standart hele panelet lukker ned, </a:t>
            </a:r>
            <a:r>
              <a:rPr lang="da-DK" dirty="0" err="1"/>
              <a:t>shinglecell</a:t>
            </a:r>
            <a:r>
              <a:rPr lang="da-DK" dirty="0"/>
              <a:t> en tredjedel lukker ned.</a:t>
            </a:r>
          </a:p>
          <a:p>
            <a:r>
              <a:rPr lang="da-DK" dirty="0"/>
              <a:t>Nederst en række er afskygget: standart busbarren (2rækker) lukker ned, </a:t>
            </a:r>
            <a:r>
              <a:rPr lang="da-DK" dirty="0" err="1"/>
              <a:t>shinglecell</a:t>
            </a:r>
            <a:r>
              <a:rPr lang="da-DK" dirty="0"/>
              <a:t> kun rækken lukker ned 16,5% </a:t>
            </a:r>
            <a:r>
              <a:rPr lang="da-DK" dirty="0" err="1"/>
              <a:t>vs</a:t>
            </a:r>
            <a:r>
              <a:rPr lang="da-DK" dirty="0"/>
              <a:t> 33%</a:t>
            </a:r>
          </a:p>
        </p:txBody>
      </p:sp>
      <p:sp>
        <p:nvSpPr>
          <p:cNvPr id="4" name="Pladsholder til slidenummer 3"/>
          <p:cNvSpPr>
            <a:spLocks noGrp="1"/>
          </p:cNvSpPr>
          <p:nvPr>
            <p:ph type="sldNum" sz="quarter" idx="5"/>
          </p:nvPr>
        </p:nvSpPr>
        <p:spPr/>
        <p:txBody>
          <a:bodyPr/>
          <a:lstStyle/>
          <a:p>
            <a:fld id="{A4615AFF-1099-4E43-BA81-6D13BB501BF6}" type="slidenum">
              <a:rPr lang="da-DK" smtClean="0"/>
              <a:t>19</a:t>
            </a:fld>
            <a:endParaRPr lang="da-DK"/>
          </a:p>
        </p:txBody>
      </p:sp>
    </p:spTree>
    <p:extLst>
      <p:ext uri="{BB962C8B-B14F-4D97-AF65-F5344CB8AC3E}">
        <p14:creationId xmlns:p14="http://schemas.microsoft.com/office/powerpoint/2010/main" val="41497247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Grunden til at der er mere diffust lys (i procent) om vinteren er at det skal bevæge sig længere igennem </a:t>
            </a:r>
            <a:r>
              <a:rPr lang="da-DK" dirty="0" err="1"/>
              <a:t>atsmosfæren</a:t>
            </a:r>
            <a:r>
              <a:rPr lang="da-DK" dirty="0"/>
              <a:t>.</a:t>
            </a:r>
          </a:p>
        </p:txBody>
      </p:sp>
      <p:sp>
        <p:nvSpPr>
          <p:cNvPr id="4" name="Pladsholder til slidenummer 3"/>
          <p:cNvSpPr>
            <a:spLocks noGrp="1"/>
          </p:cNvSpPr>
          <p:nvPr>
            <p:ph type="sldNum" sz="quarter" idx="5"/>
          </p:nvPr>
        </p:nvSpPr>
        <p:spPr/>
        <p:txBody>
          <a:bodyPr/>
          <a:lstStyle/>
          <a:p>
            <a:fld id="{A4615AFF-1099-4E43-BA81-6D13BB501BF6}" type="slidenum">
              <a:rPr lang="da-DK" smtClean="0"/>
              <a:t>22</a:t>
            </a:fld>
            <a:endParaRPr lang="da-DK"/>
          </a:p>
        </p:txBody>
      </p:sp>
    </p:spTree>
    <p:extLst>
      <p:ext uri="{BB962C8B-B14F-4D97-AF65-F5344CB8AC3E}">
        <p14:creationId xmlns:p14="http://schemas.microsoft.com/office/powerpoint/2010/main" val="4261994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Ved at orientere panelerne mod øst og vest forlænges produktionstiden og sandsynligheden for kunne at anvende produktionen frem for salg stiger. Det samlede udbytte bliver mindre end ved sydvendt. På flad tag kan panelerne placeres tættere da der ikke i samme omfang skal tages højde for skyggevirkninger.</a:t>
            </a:r>
          </a:p>
        </p:txBody>
      </p:sp>
      <p:sp>
        <p:nvSpPr>
          <p:cNvPr id="4" name="Pladsholder til slidenummer 3"/>
          <p:cNvSpPr>
            <a:spLocks noGrp="1"/>
          </p:cNvSpPr>
          <p:nvPr>
            <p:ph type="sldNum" sz="quarter" idx="5"/>
          </p:nvPr>
        </p:nvSpPr>
        <p:spPr/>
        <p:txBody>
          <a:bodyPr/>
          <a:lstStyle/>
          <a:p>
            <a:fld id="{A4615AFF-1099-4E43-BA81-6D13BB501BF6}" type="slidenum">
              <a:rPr lang="da-DK" smtClean="0"/>
              <a:t>23</a:t>
            </a:fld>
            <a:endParaRPr lang="da-DK"/>
          </a:p>
        </p:txBody>
      </p:sp>
    </p:spTree>
    <p:extLst>
      <p:ext uri="{BB962C8B-B14F-4D97-AF65-F5344CB8AC3E}">
        <p14:creationId xmlns:p14="http://schemas.microsoft.com/office/powerpoint/2010/main" val="38137645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Ved at orientere panelerne mod øst og vest forlænges produktionstiden og sandsynligheden for kunne at anvende produktionen frem for salg stiger. Det samlede udbytte bliver mindre end ved sydvendt. På flad tag kan panelerne placeres tættere da der ikke i samme omfang skal tages højde for skyggevirkninger.</a:t>
            </a:r>
          </a:p>
        </p:txBody>
      </p:sp>
      <p:sp>
        <p:nvSpPr>
          <p:cNvPr id="4" name="Pladsholder til slidenummer 3"/>
          <p:cNvSpPr>
            <a:spLocks noGrp="1"/>
          </p:cNvSpPr>
          <p:nvPr>
            <p:ph type="sldNum" sz="quarter" idx="5"/>
          </p:nvPr>
        </p:nvSpPr>
        <p:spPr/>
        <p:txBody>
          <a:bodyPr/>
          <a:lstStyle/>
          <a:p>
            <a:fld id="{A4615AFF-1099-4E43-BA81-6D13BB501BF6}" type="slidenum">
              <a:rPr lang="da-DK" smtClean="0"/>
              <a:t>24</a:t>
            </a:fld>
            <a:endParaRPr lang="da-DK"/>
          </a:p>
        </p:txBody>
      </p:sp>
    </p:spTree>
    <p:extLst>
      <p:ext uri="{BB962C8B-B14F-4D97-AF65-F5344CB8AC3E}">
        <p14:creationId xmlns:p14="http://schemas.microsoft.com/office/powerpoint/2010/main" val="2421101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25</a:t>
            </a:fld>
            <a:endParaRPr lang="da-DK"/>
          </a:p>
        </p:txBody>
      </p:sp>
    </p:spTree>
    <p:extLst>
      <p:ext uri="{BB962C8B-B14F-4D97-AF65-F5344CB8AC3E}">
        <p14:creationId xmlns:p14="http://schemas.microsoft.com/office/powerpoint/2010/main" val="3536060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vi går med 2nedslag pr. km^2 er vi på den sikre side</a:t>
            </a:r>
          </a:p>
          <a:p>
            <a:r>
              <a:rPr lang="da-DK" dirty="0"/>
              <a:t>Derfor i beboelse må kablet fra solcellen til </a:t>
            </a:r>
            <a:r>
              <a:rPr lang="da-DK" dirty="0" err="1"/>
              <a:t>inverteren</a:t>
            </a:r>
            <a:r>
              <a:rPr lang="da-DK" dirty="0"/>
              <a:t> ikke overstige 115/2=57m – alternativt installeres DC SPD</a:t>
            </a:r>
          </a:p>
        </p:txBody>
      </p:sp>
      <p:sp>
        <p:nvSpPr>
          <p:cNvPr id="4" name="Pladsholder til slidenummer 3"/>
          <p:cNvSpPr>
            <a:spLocks noGrp="1"/>
          </p:cNvSpPr>
          <p:nvPr>
            <p:ph type="sldNum" sz="quarter" idx="5"/>
          </p:nvPr>
        </p:nvSpPr>
        <p:spPr/>
        <p:txBody>
          <a:bodyPr/>
          <a:lstStyle/>
          <a:p>
            <a:fld id="{A4615AFF-1099-4E43-BA81-6D13BB501BF6}" type="slidenum">
              <a:rPr lang="da-DK" smtClean="0"/>
              <a:t>26</a:t>
            </a:fld>
            <a:endParaRPr lang="da-DK"/>
          </a:p>
        </p:txBody>
      </p:sp>
    </p:spTree>
    <p:extLst>
      <p:ext uri="{BB962C8B-B14F-4D97-AF65-F5344CB8AC3E}">
        <p14:creationId xmlns:p14="http://schemas.microsoft.com/office/powerpoint/2010/main" val="3777526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vi går med 2nedslag pr. km^2 er vi på den sikre side</a:t>
            </a:r>
          </a:p>
          <a:p>
            <a:r>
              <a:rPr lang="da-DK" dirty="0"/>
              <a:t>Derfor i beboelse må kablet fra solcellen til </a:t>
            </a:r>
            <a:r>
              <a:rPr lang="da-DK" dirty="0" err="1"/>
              <a:t>inverteren</a:t>
            </a:r>
            <a:r>
              <a:rPr lang="da-DK" dirty="0"/>
              <a:t> ikke overstige 115/2=57m – alternativt installeres DC SPD</a:t>
            </a:r>
          </a:p>
        </p:txBody>
      </p:sp>
      <p:sp>
        <p:nvSpPr>
          <p:cNvPr id="4" name="Pladsholder til slidenummer 3"/>
          <p:cNvSpPr>
            <a:spLocks noGrp="1"/>
          </p:cNvSpPr>
          <p:nvPr>
            <p:ph type="sldNum" sz="quarter" idx="5"/>
          </p:nvPr>
        </p:nvSpPr>
        <p:spPr/>
        <p:txBody>
          <a:bodyPr/>
          <a:lstStyle/>
          <a:p>
            <a:fld id="{A4615AFF-1099-4E43-BA81-6D13BB501BF6}" type="slidenum">
              <a:rPr lang="da-DK" smtClean="0"/>
              <a:t>27</a:t>
            </a:fld>
            <a:endParaRPr lang="da-DK"/>
          </a:p>
        </p:txBody>
      </p:sp>
    </p:spTree>
    <p:extLst>
      <p:ext uri="{BB962C8B-B14F-4D97-AF65-F5344CB8AC3E}">
        <p14:creationId xmlns:p14="http://schemas.microsoft.com/office/powerpoint/2010/main" val="941152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Disse er råd kunden kan have læst inden de kontakter installatøren</a:t>
            </a:r>
          </a:p>
        </p:txBody>
      </p:sp>
      <p:sp>
        <p:nvSpPr>
          <p:cNvPr id="4" name="Pladsholder til slidenummer 3"/>
          <p:cNvSpPr>
            <a:spLocks noGrp="1"/>
          </p:cNvSpPr>
          <p:nvPr>
            <p:ph type="sldNum" sz="quarter" idx="5"/>
          </p:nvPr>
        </p:nvSpPr>
        <p:spPr/>
        <p:txBody>
          <a:bodyPr/>
          <a:lstStyle/>
          <a:p>
            <a:fld id="{A4615AFF-1099-4E43-BA81-6D13BB501BF6}" type="slidenum">
              <a:rPr lang="da-DK" smtClean="0"/>
              <a:t>28</a:t>
            </a:fld>
            <a:endParaRPr lang="da-DK"/>
          </a:p>
        </p:txBody>
      </p:sp>
    </p:spTree>
    <p:extLst>
      <p:ext uri="{BB962C8B-B14F-4D97-AF65-F5344CB8AC3E}">
        <p14:creationId xmlns:p14="http://schemas.microsoft.com/office/powerpoint/2010/main" val="1892621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Disse er råd kunden kan have læst inden de kontakter installatøren</a:t>
            </a:r>
          </a:p>
        </p:txBody>
      </p:sp>
      <p:sp>
        <p:nvSpPr>
          <p:cNvPr id="4" name="Pladsholder til slidenummer 3"/>
          <p:cNvSpPr>
            <a:spLocks noGrp="1"/>
          </p:cNvSpPr>
          <p:nvPr>
            <p:ph type="sldNum" sz="quarter" idx="5"/>
          </p:nvPr>
        </p:nvSpPr>
        <p:spPr/>
        <p:txBody>
          <a:bodyPr/>
          <a:lstStyle/>
          <a:p>
            <a:fld id="{A4615AFF-1099-4E43-BA81-6D13BB501BF6}" type="slidenum">
              <a:rPr lang="da-DK" smtClean="0"/>
              <a:t>29</a:t>
            </a:fld>
            <a:endParaRPr lang="da-DK"/>
          </a:p>
        </p:txBody>
      </p:sp>
    </p:spTree>
    <p:extLst>
      <p:ext uri="{BB962C8B-B14F-4D97-AF65-F5344CB8AC3E}">
        <p14:creationId xmlns:p14="http://schemas.microsoft.com/office/powerpoint/2010/main" val="3040934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Disse er råd kunden kan have læst inden de kontakter installatøren</a:t>
            </a:r>
          </a:p>
        </p:txBody>
      </p:sp>
      <p:sp>
        <p:nvSpPr>
          <p:cNvPr id="4" name="Pladsholder til slidenummer 3"/>
          <p:cNvSpPr>
            <a:spLocks noGrp="1"/>
          </p:cNvSpPr>
          <p:nvPr>
            <p:ph type="sldNum" sz="quarter" idx="5"/>
          </p:nvPr>
        </p:nvSpPr>
        <p:spPr/>
        <p:txBody>
          <a:bodyPr/>
          <a:lstStyle/>
          <a:p>
            <a:fld id="{A4615AFF-1099-4E43-BA81-6D13BB501BF6}" type="slidenum">
              <a:rPr lang="da-DK" smtClean="0"/>
              <a:t>30</a:t>
            </a:fld>
            <a:endParaRPr lang="da-DK"/>
          </a:p>
        </p:txBody>
      </p:sp>
    </p:spTree>
    <p:extLst>
      <p:ext uri="{BB962C8B-B14F-4D97-AF65-F5344CB8AC3E}">
        <p14:creationId xmlns:p14="http://schemas.microsoft.com/office/powerpoint/2010/main" val="1442201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38</a:t>
            </a:fld>
            <a:endParaRPr lang="da-DK"/>
          </a:p>
        </p:txBody>
      </p:sp>
    </p:spTree>
    <p:extLst>
      <p:ext uri="{BB962C8B-B14F-4D97-AF65-F5344CB8AC3E}">
        <p14:creationId xmlns:p14="http://schemas.microsoft.com/office/powerpoint/2010/main" val="1430408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Skitsen viser, hvorledes anlæggets dele indbyrdes er forbundet. Strømmen til ejendommen kommer fra kabelskabet placeret ude ved vejen (de sorte forbindelser). Forsyningen sker via en stikledning, der tilsluttes til elmåleren. Fra elmåleren løber strømmen videre gennem tarifsikringerne, som også kaldes </a:t>
            </a:r>
            <a:r>
              <a:rPr lang="da-DK" dirty="0" err="1"/>
              <a:t>for-sikringer</a:t>
            </a:r>
            <a:r>
              <a:rPr lang="da-DK" dirty="0"/>
              <a:t>. Fra tarifsikringerne løber strømmen videre i et kabel ind til gruppetavlen. I gruppetavlen løber strømmen først gennem en HPFI-afbryder, inden den via gruppeafbrydere distribueres videre ud i ejendommen til afbrydere og stikkontakter. Solcellerne producer strøm, der via DC-kabler (de grønne forbindelser) forbindes til </a:t>
            </a:r>
            <a:r>
              <a:rPr lang="da-DK" dirty="0" err="1"/>
              <a:t>inverteren</a:t>
            </a:r>
            <a:r>
              <a:rPr lang="da-DK" dirty="0"/>
              <a:t>. </a:t>
            </a:r>
            <a:r>
              <a:rPr lang="da-DK" dirty="0" err="1"/>
              <a:t>Inverteren</a:t>
            </a:r>
            <a:r>
              <a:rPr lang="da-DK" dirty="0"/>
              <a:t> omsætter jævnspænding og jævnstrøm til vekselspænding og vekselstrøm, som umiddelbart kan bruges i den elektriske installation. Fra </a:t>
            </a:r>
            <a:r>
              <a:rPr lang="da-DK" dirty="0" err="1"/>
              <a:t>inverteren</a:t>
            </a:r>
            <a:r>
              <a:rPr lang="da-DK" dirty="0"/>
              <a:t> løber strømmen videre til gruppetavlen (de blå forbindelser). I gruppetavlen løber strømmen først gennem en gruppeafbryder, som indeholder sikringer, der skal beskytte kablet ved kortslutning. Herefter løber strømmen videre til "sin egen" HPFI-afbryder, der beskytter mod indirekte berøring. </a:t>
            </a:r>
          </a:p>
        </p:txBody>
      </p:sp>
      <p:sp>
        <p:nvSpPr>
          <p:cNvPr id="4" name="Pladsholder til slidenummer 3"/>
          <p:cNvSpPr>
            <a:spLocks noGrp="1"/>
          </p:cNvSpPr>
          <p:nvPr>
            <p:ph type="sldNum" sz="quarter" idx="5"/>
          </p:nvPr>
        </p:nvSpPr>
        <p:spPr/>
        <p:txBody>
          <a:bodyPr/>
          <a:lstStyle/>
          <a:p>
            <a:fld id="{A4615AFF-1099-4E43-BA81-6D13BB501BF6}" type="slidenum">
              <a:rPr lang="da-DK" smtClean="0"/>
              <a:t>39</a:t>
            </a:fld>
            <a:endParaRPr lang="da-DK"/>
          </a:p>
        </p:txBody>
      </p:sp>
    </p:spTree>
    <p:extLst>
      <p:ext uri="{BB962C8B-B14F-4D97-AF65-F5344CB8AC3E}">
        <p14:creationId xmlns:p14="http://schemas.microsoft.com/office/powerpoint/2010/main" val="1913280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der er forekomst af dyr er det altså hele anlægget og ikke kun AC kabler der skal beskyttes. </a:t>
            </a:r>
          </a:p>
        </p:txBody>
      </p:sp>
      <p:sp>
        <p:nvSpPr>
          <p:cNvPr id="4" name="Pladsholder til slidenummer 3"/>
          <p:cNvSpPr>
            <a:spLocks noGrp="1"/>
          </p:cNvSpPr>
          <p:nvPr>
            <p:ph type="sldNum" sz="quarter" idx="5"/>
          </p:nvPr>
        </p:nvSpPr>
        <p:spPr/>
        <p:txBody>
          <a:bodyPr/>
          <a:lstStyle/>
          <a:p>
            <a:fld id="{A4615AFF-1099-4E43-BA81-6D13BB501BF6}" type="slidenum">
              <a:rPr lang="da-DK" smtClean="0"/>
              <a:t>55</a:t>
            </a:fld>
            <a:endParaRPr lang="da-DK"/>
          </a:p>
        </p:txBody>
      </p:sp>
    </p:spTree>
    <p:extLst>
      <p:ext uri="{BB962C8B-B14F-4D97-AF65-F5344CB8AC3E}">
        <p14:creationId xmlns:p14="http://schemas.microsoft.com/office/powerpoint/2010/main" val="41427969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IP systemet ser ud til at hænge ved, derfor denne slide</a:t>
            </a:r>
          </a:p>
        </p:txBody>
      </p:sp>
      <p:sp>
        <p:nvSpPr>
          <p:cNvPr id="4" name="Pladsholder til slidenummer 3"/>
          <p:cNvSpPr>
            <a:spLocks noGrp="1"/>
          </p:cNvSpPr>
          <p:nvPr>
            <p:ph type="sldNum" sz="quarter" idx="5"/>
          </p:nvPr>
        </p:nvSpPr>
        <p:spPr/>
        <p:txBody>
          <a:bodyPr/>
          <a:lstStyle/>
          <a:p>
            <a:fld id="{A4615AFF-1099-4E43-BA81-6D13BB501BF6}" type="slidenum">
              <a:rPr lang="da-DK" smtClean="0"/>
              <a:t>58</a:t>
            </a:fld>
            <a:endParaRPr lang="da-DK"/>
          </a:p>
        </p:txBody>
      </p:sp>
    </p:spTree>
    <p:extLst>
      <p:ext uri="{BB962C8B-B14F-4D97-AF65-F5344CB8AC3E}">
        <p14:creationId xmlns:p14="http://schemas.microsoft.com/office/powerpoint/2010/main" val="2466766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Supplerende skema til KLS systemet – I har sikkert en app </a:t>
            </a:r>
            <a:r>
              <a:rPr lang="da-DK" dirty="0">
                <a:sym typeface="Wingdings" panose="05000000000000000000" pitchFamily="2" charset="2"/>
              </a:rPr>
              <a:t></a:t>
            </a: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98</a:t>
            </a:fld>
            <a:endParaRPr lang="da-DK"/>
          </a:p>
        </p:txBody>
      </p:sp>
    </p:spTree>
    <p:extLst>
      <p:ext uri="{BB962C8B-B14F-4D97-AF65-F5344CB8AC3E}">
        <p14:creationId xmlns:p14="http://schemas.microsoft.com/office/powerpoint/2010/main" val="4122085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Producentens dokumentation</a:t>
            </a:r>
          </a:p>
        </p:txBody>
      </p:sp>
      <p:sp>
        <p:nvSpPr>
          <p:cNvPr id="4" name="Pladsholder til slidenummer 3"/>
          <p:cNvSpPr>
            <a:spLocks noGrp="1"/>
          </p:cNvSpPr>
          <p:nvPr>
            <p:ph type="sldNum" sz="quarter" idx="5"/>
          </p:nvPr>
        </p:nvSpPr>
        <p:spPr/>
        <p:txBody>
          <a:bodyPr/>
          <a:lstStyle/>
          <a:p>
            <a:fld id="{A4615AFF-1099-4E43-BA81-6D13BB501BF6}" type="slidenum">
              <a:rPr lang="da-DK" smtClean="0"/>
              <a:t>99</a:t>
            </a:fld>
            <a:endParaRPr lang="da-DK"/>
          </a:p>
        </p:txBody>
      </p:sp>
    </p:spTree>
    <p:extLst>
      <p:ext uri="{BB962C8B-B14F-4D97-AF65-F5344CB8AC3E}">
        <p14:creationId xmlns:p14="http://schemas.microsoft.com/office/powerpoint/2010/main" val="1749992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Producentens dokumentation</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100</a:t>
            </a:fld>
            <a:endParaRPr lang="da-DK"/>
          </a:p>
        </p:txBody>
      </p:sp>
    </p:spTree>
    <p:extLst>
      <p:ext uri="{BB962C8B-B14F-4D97-AF65-F5344CB8AC3E}">
        <p14:creationId xmlns:p14="http://schemas.microsoft.com/office/powerpoint/2010/main" val="15228468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Producentens dokumentation</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101</a:t>
            </a:fld>
            <a:endParaRPr lang="da-DK"/>
          </a:p>
        </p:txBody>
      </p:sp>
    </p:spTree>
    <p:extLst>
      <p:ext uri="{BB962C8B-B14F-4D97-AF65-F5344CB8AC3E}">
        <p14:creationId xmlns:p14="http://schemas.microsoft.com/office/powerpoint/2010/main" val="42584752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vi går med 2nedslag pr. km^2 er vi på den sikre side</a:t>
            </a:r>
          </a:p>
        </p:txBody>
      </p:sp>
      <p:sp>
        <p:nvSpPr>
          <p:cNvPr id="4" name="Pladsholder til slidenummer 3"/>
          <p:cNvSpPr>
            <a:spLocks noGrp="1"/>
          </p:cNvSpPr>
          <p:nvPr>
            <p:ph type="sldNum" sz="quarter" idx="5"/>
          </p:nvPr>
        </p:nvSpPr>
        <p:spPr/>
        <p:txBody>
          <a:bodyPr/>
          <a:lstStyle/>
          <a:p>
            <a:fld id="{A4615AFF-1099-4E43-BA81-6D13BB501BF6}" type="slidenum">
              <a:rPr lang="da-DK" smtClean="0"/>
              <a:t>102</a:t>
            </a:fld>
            <a:endParaRPr lang="da-DK"/>
          </a:p>
        </p:txBody>
      </p:sp>
    </p:spTree>
    <p:extLst>
      <p:ext uri="{BB962C8B-B14F-4D97-AF65-F5344CB8AC3E}">
        <p14:creationId xmlns:p14="http://schemas.microsoft.com/office/powerpoint/2010/main" val="467320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vi går med 2nedslag pr. km^2 er vi på den sikre side</a:t>
            </a:r>
          </a:p>
        </p:txBody>
      </p:sp>
      <p:sp>
        <p:nvSpPr>
          <p:cNvPr id="4" name="Pladsholder til slidenummer 3"/>
          <p:cNvSpPr>
            <a:spLocks noGrp="1"/>
          </p:cNvSpPr>
          <p:nvPr>
            <p:ph type="sldNum" sz="quarter" idx="5"/>
          </p:nvPr>
        </p:nvSpPr>
        <p:spPr/>
        <p:txBody>
          <a:bodyPr/>
          <a:lstStyle/>
          <a:p>
            <a:fld id="{A4615AFF-1099-4E43-BA81-6D13BB501BF6}" type="slidenum">
              <a:rPr lang="da-DK" smtClean="0"/>
              <a:t>103</a:t>
            </a:fld>
            <a:endParaRPr lang="da-DK"/>
          </a:p>
        </p:txBody>
      </p:sp>
    </p:spTree>
    <p:extLst>
      <p:ext uri="{BB962C8B-B14F-4D97-AF65-F5344CB8AC3E}">
        <p14:creationId xmlns:p14="http://schemas.microsoft.com/office/powerpoint/2010/main" val="1517248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104</a:t>
            </a:fld>
            <a:endParaRPr lang="da-DK"/>
          </a:p>
        </p:txBody>
      </p:sp>
    </p:spTree>
    <p:extLst>
      <p:ext uri="{BB962C8B-B14F-4D97-AF65-F5344CB8AC3E}">
        <p14:creationId xmlns:p14="http://schemas.microsoft.com/office/powerpoint/2010/main" val="2702402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vi går med 2nedslag pr. km^2 er vi på den sikre side</a:t>
            </a:r>
          </a:p>
          <a:p>
            <a:r>
              <a:rPr lang="da-DK" dirty="0"/>
              <a:t>Derfor i beboelse må kablet fra solcellen til </a:t>
            </a:r>
            <a:r>
              <a:rPr lang="da-DK" dirty="0" err="1"/>
              <a:t>inverteren</a:t>
            </a:r>
            <a:r>
              <a:rPr lang="da-DK" dirty="0"/>
              <a:t> ikke overstige 115/2=57m – alternativt installeres DC SPD</a:t>
            </a:r>
          </a:p>
        </p:txBody>
      </p:sp>
      <p:sp>
        <p:nvSpPr>
          <p:cNvPr id="4" name="Pladsholder til slidenummer 3"/>
          <p:cNvSpPr>
            <a:spLocks noGrp="1"/>
          </p:cNvSpPr>
          <p:nvPr>
            <p:ph type="sldNum" sz="quarter" idx="5"/>
          </p:nvPr>
        </p:nvSpPr>
        <p:spPr/>
        <p:txBody>
          <a:bodyPr/>
          <a:lstStyle/>
          <a:p>
            <a:fld id="{A4615AFF-1099-4E43-BA81-6D13BB501BF6}" type="slidenum">
              <a:rPr lang="da-DK" smtClean="0"/>
              <a:t>105</a:t>
            </a:fld>
            <a:endParaRPr lang="da-DK"/>
          </a:p>
        </p:txBody>
      </p:sp>
    </p:spTree>
    <p:extLst>
      <p:ext uri="{BB962C8B-B14F-4D97-AF65-F5344CB8AC3E}">
        <p14:creationId xmlns:p14="http://schemas.microsoft.com/office/powerpoint/2010/main" val="87208040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KWh prisen inc. afgifter</a:t>
            </a:r>
          </a:p>
        </p:txBody>
      </p:sp>
      <p:sp>
        <p:nvSpPr>
          <p:cNvPr id="4" name="Pladsholder til slidenummer 3"/>
          <p:cNvSpPr>
            <a:spLocks noGrp="1"/>
          </p:cNvSpPr>
          <p:nvPr>
            <p:ph type="sldNum" sz="quarter" idx="5"/>
          </p:nvPr>
        </p:nvSpPr>
        <p:spPr/>
        <p:txBody>
          <a:bodyPr/>
          <a:lstStyle/>
          <a:p>
            <a:fld id="{A4615AFF-1099-4E43-BA81-6D13BB501BF6}" type="slidenum">
              <a:rPr lang="da-DK" smtClean="0"/>
              <a:t>107</a:t>
            </a:fld>
            <a:endParaRPr lang="da-DK"/>
          </a:p>
        </p:txBody>
      </p:sp>
    </p:spTree>
    <p:extLst>
      <p:ext uri="{BB962C8B-B14F-4D97-AF65-F5344CB8AC3E}">
        <p14:creationId xmlns:p14="http://schemas.microsoft.com/office/powerpoint/2010/main" val="29867339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a:t>Trifolium</a:t>
            </a:r>
            <a:r>
              <a:rPr lang="da-DK" dirty="0"/>
              <a:t> bygningen - renovation</a:t>
            </a:r>
          </a:p>
        </p:txBody>
      </p:sp>
      <p:sp>
        <p:nvSpPr>
          <p:cNvPr id="4" name="Pladsholder til slidenummer 3"/>
          <p:cNvSpPr>
            <a:spLocks noGrp="1"/>
          </p:cNvSpPr>
          <p:nvPr>
            <p:ph type="sldNum" sz="quarter" idx="5"/>
          </p:nvPr>
        </p:nvSpPr>
        <p:spPr/>
        <p:txBody>
          <a:bodyPr/>
          <a:lstStyle/>
          <a:p>
            <a:fld id="{A4615AFF-1099-4E43-BA81-6D13BB501BF6}" type="slidenum">
              <a:rPr lang="da-DK" smtClean="0"/>
              <a:t>109</a:t>
            </a:fld>
            <a:endParaRPr lang="da-DK"/>
          </a:p>
        </p:txBody>
      </p:sp>
    </p:spTree>
    <p:extLst>
      <p:ext uri="{BB962C8B-B14F-4D97-AF65-F5344CB8AC3E}">
        <p14:creationId xmlns:p14="http://schemas.microsoft.com/office/powerpoint/2010/main" val="1810901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Flydende anlæg – vidst nok i </a:t>
            </a:r>
            <a:r>
              <a:rPr lang="da-DK" b="0" i="0" dirty="0" err="1">
                <a:solidFill>
                  <a:srgbClr val="BDC1C6"/>
                </a:solidFill>
                <a:effectLst/>
                <a:latin typeface="Google Sans"/>
              </a:rPr>
              <a:t>Swiech</a:t>
            </a: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111</a:t>
            </a:fld>
            <a:endParaRPr lang="da-DK"/>
          </a:p>
        </p:txBody>
      </p:sp>
    </p:spTree>
    <p:extLst>
      <p:ext uri="{BB962C8B-B14F-4D97-AF65-F5344CB8AC3E}">
        <p14:creationId xmlns:p14="http://schemas.microsoft.com/office/powerpoint/2010/main" val="2616444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Datasæt vedlagt i </a:t>
            </a:r>
            <a:r>
              <a:rPr lang="da-DK" dirty="0" err="1"/>
              <a:t>zipfilen</a:t>
            </a:r>
            <a:r>
              <a:rPr lang="da-DK" dirty="0"/>
              <a:t> – ved tvivl om format mm. Kontakt (i god tid) Johannes Simonsen på josi@mercantec.dk</a:t>
            </a:r>
          </a:p>
        </p:txBody>
      </p:sp>
      <p:sp>
        <p:nvSpPr>
          <p:cNvPr id="4" name="Pladsholder til slidenummer 3"/>
          <p:cNvSpPr>
            <a:spLocks noGrp="1"/>
          </p:cNvSpPr>
          <p:nvPr>
            <p:ph type="sldNum" sz="quarter" idx="5"/>
          </p:nvPr>
        </p:nvSpPr>
        <p:spPr/>
        <p:txBody>
          <a:bodyPr/>
          <a:lstStyle/>
          <a:p>
            <a:fld id="{A4615AFF-1099-4E43-BA81-6D13BB501BF6}" type="slidenum">
              <a:rPr lang="da-DK" smtClean="0"/>
              <a:t>113</a:t>
            </a:fld>
            <a:endParaRPr lang="da-DK"/>
          </a:p>
        </p:txBody>
      </p:sp>
    </p:spTree>
    <p:extLst>
      <p:ext uri="{BB962C8B-B14F-4D97-AF65-F5344CB8AC3E}">
        <p14:creationId xmlns:p14="http://schemas.microsoft.com/office/powerpoint/2010/main" val="40842053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spcBef>
                <a:spcPts val="0"/>
              </a:spcBef>
              <a:spcAft>
                <a:spcPts val="0"/>
              </a:spcAft>
              <a:buFont typeface="Arial" panose="020B0604020202020204" pitchFamily="34" charset="0"/>
              <a:buChar char="•"/>
            </a:pPr>
            <a:r>
              <a:rPr lang="pt-BR" sz="1200" b="0" i="0" u="none" strike="noStrike" dirty="0">
                <a:solidFill>
                  <a:srgbClr val="000000"/>
                </a:solidFill>
                <a:effectLst/>
                <a:latin typeface="Calibri" panose="020F0502020204030204" pitchFamily="34" charset="0"/>
              </a:rPr>
              <a:t>Brugernavn: kirsten@kirstenhasberg.dk </a:t>
            </a:r>
          </a:p>
          <a:p>
            <a:pPr rtl="0" fontAlgn="base">
              <a:spcBef>
                <a:spcPts val="0"/>
              </a:spcBef>
              <a:spcAft>
                <a:spcPts val="0"/>
              </a:spcAft>
              <a:buFont typeface="Arial" panose="020B0604020202020204" pitchFamily="34" charset="0"/>
              <a:buChar char="•"/>
            </a:pPr>
            <a:r>
              <a:rPr lang="pt-BR" sz="1200" b="0" i="0" u="none" strike="noStrike" dirty="0">
                <a:solidFill>
                  <a:srgbClr val="000000"/>
                </a:solidFill>
                <a:effectLst/>
                <a:latin typeface="Calibri" panose="020F0502020204030204" pitchFamily="34" charset="0"/>
              </a:rPr>
              <a:t>Password: Mercantec22</a:t>
            </a:r>
          </a:p>
          <a:p>
            <a:r>
              <a:rPr lang="da-DK" dirty="0"/>
              <a:t>Må ikke udleveres til elever</a:t>
            </a:r>
          </a:p>
        </p:txBody>
      </p:sp>
      <p:sp>
        <p:nvSpPr>
          <p:cNvPr id="4" name="Pladsholder til slidenummer 3"/>
          <p:cNvSpPr>
            <a:spLocks noGrp="1"/>
          </p:cNvSpPr>
          <p:nvPr>
            <p:ph type="sldNum" sz="quarter" idx="5"/>
          </p:nvPr>
        </p:nvSpPr>
        <p:spPr/>
        <p:txBody>
          <a:bodyPr/>
          <a:lstStyle/>
          <a:p>
            <a:fld id="{A4615AFF-1099-4E43-BA81-6D13BB501BF6}" type="slidenum">
              <a:rPr lang="da-DK" smtClean="0"/>
              <a:t>115</a:t>
            </a:fld>
            <a:endParaRPr lang="da-DK"/>
          </a:p>
        </p:txBody>
      </p:sp>
    </p:spTree>
    <p:extLst>
      <p:ext uri="{BB962C8B-B14F-4D97-AF65-F5344CB8AC3E}">
        <p14:creationId xmlns:p14="http://schemas.microsoft.com/office/powerpoint/2010/main" val="2100267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4">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6538"/>
          <a:stretch/>
        </p:blipFill>
        <p:spPr>
          <a:xfrm>
            <a:off x="0"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229052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80" r:id="rId17"/>
    <p:sldLayoutId id="2147483674" r:id="rId18"/>
    <p:sldLayoutId id="2147483675" r:id="rId19"/>
    <p:sldLayoutId id="2147483676" r:id="rId20"/>
    <p:sldLayoutId id="2147483677" r:id="rId21"/>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www.solcellepriser.dk/"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56.sv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3" Type="http://schemas.openxmlformats.org/officeDocument/2006/relationships/hyperlink" Target="http://www.solcellepriser.dk/"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hyperlink" Target="http://www.kso-ordning.d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60.svg"/></Relationships>
</file>

<file path=ppt/slides/_rels/slide3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3.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3.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3.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3.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3.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3.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4.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7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3.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7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24.png"/></Relationships>
</file>

<file path=ppt/slides/_rels/slide103.xml.rels><?xml version="1.0" encoding="UTF-8" standalone="yes"?>
<Relationships xmlns="http://schemas.openxmlformats.org/package/2006/relationships"><Relationship Id="rId3" Type="http://schemas.openxmlformats.org/officeDocument/2006/relationships/image" Target="../media/image125.jp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127.png"/></Relationships>
</file>

<file path=ppt/slides/_rels/slide10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3.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13.xml.rels><?xml version="1.0" encoding="UTF-8" standalone="yes"?>
<Relationships xmlns="http://schemas.openxmlformats.org/package/2006/relationships"><Relationship Id="rId3" Type="http://schemas.openxmlformats.org/officeDocument/2006/relationships/hyperlink" Target="https://eloverblik.dk/" TargetMode="External"/><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5.xml.rels><?xml version="1.0" encoding="UTF-8" standalone="yes"?>
<Relationships xmlns="http://schemas.openxmlformats.org/package/2006/relationships"><Relationship Id="rId3" Type="http://schemas.openxmlformats.org/officeDocument/2006/relationships/hyperlink" Target="https://www.solarweb.com/Home/GuestLogOn?pvSystemId=8e152778-5118-44ce-bd7c-00598debb902"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4" Type="http://schemas.openxmlformats.org/officeDocument/2006/relationships/hyperlink" Target="https://mydeltasolar.deltaww.com/index.php?lang=en-us" TargetMode="External"/></Relationships>
</file>

<file path=ppt/slides/_rels/slide116.xml.rels><?xml version="1.0" encoding="UTF-8" standalone="yes"?>
<Relationships xmlns="http://schemas.openxmlformats.org/package/2006/relationships"><Relationship Id="rId8" Type="http://schemas.openxmlformats.org/officeDocument/2006/relationships/hyperlink" Target="https://solarcell.dk/" TargetMode="External"/><Relationship Id="rId13" Type="http://schemas.openxmlformats.org/officeDocument/2006/relationships/hyperlink" Target="https://projekter.au.dk/" TargetMode="External"/><Relationship Id="rId3" Type="http://schemas.openxmlformats.org/officeDocument/2006/relationships/hyperlink" Target="https://enrgi.dk/solceller/" TargetMode="External"/><Relationship Id="rId7" Type="http://schemas.openxmlformats.org/officeDocument/2006/relationships/hyperlink" Target="https://solcellepriser.dk/" TargetMode="External"/><Relationship Id="rId12" Type="http://schemas.openxmlformats.org/officeDocument/2006/relationships/hyperlink" Target="https://www.viasol.dk/" TargetMode="External"/><Relationship Id="rId2" Type="http://schemas.openxmlformats.org/officeDocument/2006/relationships/hyperlink" Target="http://www.greenline.dk/" TargetMode="External"/><Relationship Id="rId1" Type="http://schemas.openxmlformats.org/officeDocument/2006/relationships/slideLayout" Target="../slideLayouts/slideLayout4.xml"/><Relationship Id="rId6" Type="http://schemas.openxmlformats.org/officeDocument/2006/relationships/hyperlink" Target="http://dansolar.dk/" TargetMode="External"/><Relationship Id="rId11" Type="http://schemas.openxmlformats.org/officeDocument/2006/relationships/hyperlink" Target="https://www.vivaenergi.dk/" TargetMode="External"/><Relationship Id="rId5" Type="http://schemas.openxmlformats.org/officeDocument/2006/relationships/hyperlink" Target="https://www.greenmatch.dk/solceller" TargetMode="External"/><Relationship Id="rId10" Type="http://schemas.openxmlformats.org/officeDocument/2006/relationships/hyperlink" Target="https://www.researchgate.net/" TargetMode="External"/><Relationship Id="rId4" Type="http://schemas.openxmlformats.org/officeDocument/2006/relationships/hyperlink" Target="https://teknologisk.dk/" TargetMode="External"/><Relationship Id="rId9" Type="http://schemas.openxmlformats.org/officeDocument/2006/relationships/hyperlink" Target="https://www.alamy.com/" TargetMode="External"/><Relationship Id="rId14" Type="http://schemas.openxmlformats.org/officeDocument/2006/relationships/hyperlink" Target="https://www.x-sol.dk/totalgaran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Februar 2023</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a:xfrm>
            <a:off x="48358" y="1447792"/>
            <a:ext cx="12143642" cy="1849223"/>
          </a:xfrm>
        </p:spPr>
        <p:txBody>
          <a:bodyPr/>
          <a:lstStyle/>
          <a:p>
            <a:r>
              <a:rPr lang="da-DK" dirty="0"/>
              <a:t>Solceller grundlæggende viden, installation og dataopsamling.</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a:t>
            </a:r>
          </a:p>
        </p:txBody>
      </p:sp>
      <p:graphicFrame>
        <p:nvGraphicFramePr>
          <p:cNvPr id="5" name="Pladsholder til indhold 1">
            <a:extLst>
              <a:ext uri="{FF2B5EF4-FFF2-40B4-BE49-F238E27FC236}">
                <a16:creationId xmlns:a16="http://schemas.microsoft.com/office/drawing/2014/main" id="{F99391B0-B76A-4590-C82D-F639A1B7CFBF}"/>
              </a:ext>
            </a:extLst>
          </p:cNvPr>
          <p:cNvGraphicFramePr>
            <a:graphicFrameLocks noGrp="1"/>
          </p:cNvGraphicFramePr>
          <p:nvPr>
            <p:ph sz="half" idx="1"/>
            <p:extLst>
              <p:ext uri="{D42A27DB-BD31-4B8C-83A1-F6EECF244321}">
                <p14:modId xmlns:p14="http://schemas.microsoft.com/office/powerpoint/2010/main" val="1194000634"/>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4779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a:t>
            </a:r>
          </a:p>
        </p:txBody>
      </p:sp>
      <p:graphicFrame>
        <p:nvGraphicFramePr>
          <p:cNvPr id="5" name="Pladsholder til indhold 1">
            <a:extLst>
              <a:ext uri="{FF2B5EF4-FFF2-40B4-BE49-F238E27FC236}">
                <a16:creationId xmlns:a16="http://schemas.microsoft.com/office/drawing/2014/main" id="{B18C5713-A986-0C76-532B-4B8EAE38AC7D}"/>
              </a:ext>
            </a:extLst>
          </p:cNvPr>
          <p:cNvGraphicFramePr>
            <a:graphicFrameLocks noGrp="1"/>
          </p:cNvGraphicFramePr>
          <p:nvPr>
            <p:ph sz="half" idx="1"/>
            <p:extLst>
              <p:ext uri="{D42A27DB-BD31-4B8C-83A1-F6EECF244321}">
                <p14:modId xmlns:p14="http://schemas.microsoft.com/office/powerpoint/2010/main" val="132572997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91273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7819052" y="1555024"/>
            <a:ext cx="3705805" cy="4611600"/>
          </a:xfrm>
        </p:spPr>
        <p:txBody>
          <a:bodyPr>
            <a:normAutofit/>
          </a:bodyPr>
          <a:lstStyle/>
          <a:p>
            <a:r>
              <a:rPr lang="da-DK" b="0" i="0" dirty="0">
                <a:effectLst/>
              </a:rPr>
              <a:t>Kort fortalt virker solceller ved at sollysets fotoner rammer elektronerne i solcellen, hvorved de får tilført energi og bryder løs fra deres normale position. </a:t>
            </a:r>
          </a:p>
          <a:p>
            <a:r>
              <a:rPr lang="da-DK" b="0" i="0" dirty="0">
                <a:effectLst/>
              </a:rPr>
              <a:t>Dette gør dem i stand til at gennemtrænge den såkaldte p-n overgang i dioden, fortrinsvis i den ene retning.</a:t>
            </a:r>
          </a:p>
          <a:p>
            <a:r>
              <a:rPr lang="da-DK" b="0" i="0" dirty="0">
                <a:effectLst/>
              </a:rPr>
              <a:t>Der vil derfor blive forskel i elektronkoncentrationen på for- og bagside. </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a:t>
            </a:r>
          </a:p>
        </p:txBody>
      </p:sp>
      <p:pic>
        <p:nvPicPr>
          <p:cNvPr id="17" name="Billede 16">
            <a:extLst>
              <a:ext uri="{FF2B5EF4-FFF2-40B4-BE49-F238E27FC236}">
                <a16:creationId xmlns:a16="http://schemas.microsoft.com/office/drawing/2014/main" id="{636E4840-5CD2-4092-9688-418008D933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143" y="1058326"/>
            <a:ext cx="5719306" cy="5604996"/>
          </a:xfrm>
          <a:prstGeom prst="rect">
            <a:avLst/>
          </a:prstGeom>
        </p:spPr>
      </p:pic>
    </p:spTree>
    <p:extLst>
      <p:ext uri="{BB962C8B-B14F-4D97-AF65-F5344CB8AC3E}">
        <p14:creationId xmlns:p14="http://schemas.microsoft.com/office/powerpoint/2010/main" val="1513527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a:t>
            </a:r>
          </a:p>
        </p:txBody>
      </p:sp>
      <p:graphicFrame>
        <p:nvGraphicFramePr>
          <p:cNvPr id="5" name="Pladsholder til indhold 1">
            <a:extLst>
              <a:ext uri="{FF2B5EF4-FFF2-40B4-BE49-F238E27FC236}">
                <a16:creationId xmlns:a16="http://schemas.microsoft.com/office/drawing/2014/main" id="{CFD5546D-8F19-0718-1FC6-E8632E3D0276}"/>
              </a:ext>
            </a:extLst>
          </p:cNvPr>
          <p:cNvGraphicFramePr>
            <a:graphicFrameLocks noGrp="1"/>
          </p:cNvGraphicFramePr>
          <p:nvPr>
            <p:ph sz="half" idx="1"/>
            <p:extLst>
              <p:ext uri="{D42A27DB-BD31-4B8C-83A1-F6EECF244321}">
                <p14:modId xmlns:p14="http://schemas.microsoft.com/office/powerpoint/2010/main" val="328520043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2046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8">
            <a:extLst>
              <a:ext uri="{FF2B5EF4-FFF2-40B4-BE49-F238E27FC236}">
                <a16:creationId xmlns:a16="http://schemas.microsoft.com/office/drawing/2014/main" id="{0E2ED02A-05CB-4339-A547-0BF8DC25A0C8}"/>
              </a:ext>
            </a:extLst>
          </p:cNvPr>
          <p:cNvPicPr>
            <a:picLocks noGrp="1" noChangeAspect="1"/>
          </p:cNvPicPr>
          <p:nvPr>
            <p:ph sz="half" idx="1"/>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47530" y="2106511"/>
            <a:ext cx="10675525" cy="3527293"/>
          </a:xfr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a:t>
            </a:r>
          </a:p>
        </p:txBody>
      </p:sp>
    </p:spTree>
    <p:extLst>
      <p:ext uri="{BB962C8B-B14F-4D97-AF65-F5344CB8AC3E}">
        <p14:creationId xmlns:p14="http://schemas.microsoft.com/office/powerpoint/2010/main" val="35265907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1" y="1564358"/>
            <a:ext cx="6551490" cy="4752622"/>
          </a:xfrm>
        </p:spPr>
        <p:txBody>
          <a:bodyPr/>
          <a:lstStyle/>
          <a:p>
            <a:pPr algn="l" fontAlgn="base"/>
            <a:r>
              <a:rPr lang="da-DK" sz="2400" b="1" i="0" dirty="0">
                <a:solidFill>
                  <a:srgbClr val="222222"/>
                </a:solidFill>
                <a:effectLst/>
                <a:latin typeface="open-sans1"/>
              </a:rPr>
              <a:t>Monokrystalliske solceller</a:t>
            </a:r>
          </a:p>
          <a:p>
            <a:pPr algn="l" fontAlgn="base"/>
            <a:r>
              <a:rPr lang="da-DK" sz="2400" b="0" i="0" dirty="0">
                <a:solidFill>
                  <a:srgbClr val="000000"/>
                </a:solidFill>
                <a:effectLst/>
                <a:latin typeface="open-sans1"/>
              </a:rPr>
              <a:t>Typisk er cellerne placeret mellem to glaslag eller et glaslag og et plastlag, hvor baggrunden er hvis for at hjælpe mod overophedning.</a:t>
            </a:r>
          </a:p>
          <a:p>
            <a:pPr algn="l" fontAlgn="base"/>
            <a:r>
              <a:rPr lang="da-DK" sz="2400" b="0" i="0" dirty="0">
                <a:solidFill>
                  <a:srgbClr val="000000"/>
                </a:solidFill>
                <a:effectLst/>
                <a:latin typeface="open-sans1"/>
              </a:rPr>
              <a:t>Det er den dyreste type solceller -og også den mest effektive</a:t>
            </a:r>
          </a:p>
          <a:p>
            <a:pPr algn="l" fontAlgn="base"/>
            <a:r>
              <a:rPr lang="da-DK" sz="2400" b="0" i="0" dirty="0">
                <a:solidFill>
                  <a:srgbClr val="000000"/>
                </a:solidFill>
                <a:effectLst/>
                <a:latin typeface="open-sans1"/>
              </a:rPr>
              <a:t>Typisk får du garanteret:</a:t>
            </a:r>
          </a:p>
          <a:p>
            <a:pPr algn="l" fontAlgn="base"/>
            <a:r>
              <a:rPr lang="da-DK" sz="2400" b="0" i="0" dirty="0">
                <a:solidFill>
                  <a:srgbClr val="000000"/>
                </a:solidFill>
                <a:effectLst/>
                <a:latin typeface="open-sans1"/>
              </a:rPr>
              <a:t>Effektivitet: ca. 17% paneleffektivitet</a:t>
            </a:r>
            <a:br>
              <a:rPr lang="da-DK" sz="2400" b="0" i="0" dirty="0">
                <a:solidFill>
                  <a:srgbClr val="000000"/>
                </a:solidFill>
                <a:effectLst/>
                <a:latin typeface="open-sans1"/>
              </a:rPr>
            </a:br>
            <a:r>
              <a:rPr lang="da-DK" sz="2400" b="0" i="0" dirty="0">
                <a:solidFill>
                  <a:srgbClr val="000000"/>
                </a:solidFill>
                <a:effectLst/>
                <a:latin typeface="open-sans1"/>
              </a:rPr>
              <a:t>Levetid: forvent 30 – 40 år</a:t>
            </a:r>
          </a:p>
          <a:p>
            <a:endParaRPr lang="da-DK" dirty="0"/>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16" name="Billede 15" descr="Et billede, der indeholder shoji&#10;&#10;Automatisk genereret beskrivelse">
            <a:extLst>
              <a:ext uri="{FF2B5EF4-FFF2-40B4-BE49-F238E27FC236}">
                <a16:creationId xmlns:a16="http://schemas.microsoft.com/office/drawing/2014/main" id="{56BDB6F6-3610-4697-94E0-BB04E7950C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180" y="1090789"/>
            <a:ext cx="5699760" cy="5699760"/>
          </a:xfrm>
          <a:prstGeom prst="rect">
            <a:avLst/>
          </a:prstGeom>
        </p:spPr>
      </p:pic>
      <p:pic>
        <p:nvPicPr>
          <p:cNvPr id="18" name="Billede 17" descr="Et billede, der indeholder udendørs genstand, solcelle, rack&#10;&#10;Automatisk genereret beskrivelse">
            <a:extLst>
              <a:ext uri="{FF2B5EF4-FFF2-40B4-BE49-F238E27FC236}">
                <a16:creationId xmlns:a16="http://schemas.microsoft.com/office/drawing/2014/main" id="{19DEE3B3-2856-4CD7-94C9-47214E1221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6940" y="4579620"/>
            <a:ext cx="2316480" cy="1737360"/>
          </a:xfrm>
          <a:prstGeom prst="rect">
            <a:avLst/>
          </a:prstGeom>
        </p:spPr>
      </p:pic>
    </p:spTree>
    <p:extLst>
      <p:ext uri="{BB962C8B-B14F-4D97-AF65-F5344CB8AC3E}">
        <p14:creationId xmlns:p14="http://schemas.microsoft.com/office/powerpoint/2010/main" val="2451520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1" y="1564358"/>
            <a:ext cx="6216210" cy="4611600"/>
          </a:xfrm>
        </p:spPr>
        <p:txBody>
          <a:bodyPr>
            <a:normAutofit lnSpcReduction="10000"/>
          </a:bodyPr>
          <a:lstStyle/>
          <a:p>
            <a:pPr algn="l" fontAlgn="base"/>
            <a:r>
              <a:rPr lang="da-DK" sz="2400" b="1" i="0" dirty="0">
                <a:solidFill>
                  <a:srgbClr val="222222"/>
                </a:solidFill>
                <a:effectLst/>
                <a:latin typeface="open-sans1"/>
              </a:rPr>
              <a:t>Polykrystallinske solceller</a:t>
            </a:r>
          </a:p>
          <a:p>
            <a:pPr algn="l" fontAlgn="base"/>
            <a:r>
              <a:rPr lang="da-DK" sz="2400" b="0" i="0" dirty="0">
                <a:solidFill>
                  <a:srgbClr val="000000"/>
                </a:solidFill>
                <a:effectLst/>
                <a:latin typeface="open-sans1"/>
              </a:rPr>
              <a:t>De er knap så effektive som mono-panelerne og har en blå farve.</a:t>
            </a:r>
          </a:p>
          <a:p>
            <a:pPr algn="l" fontAlgn="base"/>
            <a:r>
              <a:rPr lang="da-DK" sz="2400" b="0" i="0" dirty="0">
                <a:solidFill>
                  <a:srgbClr val="000000"/>
                </a:solidFill>
                <a:effectLst/>
                <a:latin typeface="open-sans1"/>
              </a:rPr>
              <a:t>De kan farves sorte, men så falder effekten markant.</a:t>
            </a:r>
          </a:p>
          <a:p>
            <a:pPr algn="l" fontAlgn="base"/>
            <a:r>
              <a:rPr lang="da-DK" sz="2400" b="0" i="0" dirty="0">
                <a:solidFill>
                  <a:srgbClr val="000000"/>
                </a:solidFill>
                <a:effectLst/>
                <a:latin typeface="open-sans1"/>
              </a:rPr>
              <a:t>Da effekten er lidt ringere pakkes cellerne ofte tættere, så der er ganske enkelt er flere på samme areal og det dermed giver tæt på samme resultat som mono.</a:t>
            </a:r>
          </a:p>
          <a:p>
            <a:pPr algn="l" fontAlgn="base"/>
            <a:r>
              <a:rPr lang="da-DK" sz="2400" b="0" i="0" dirty="0">
                <a:solidFill>
                  <a:srgbClr val="000000"/>
                </a:solidFill>
                <a:effectLst/>
                <a:latin typeface="open-sans1"/>
              </a:rPr>
              <a:t>Effektivitet: Ca. 13-19% paneleffektivitet</a:t>
            </a:r>
            <a:br>
              <a:rPr lang="da-DK" sz="2400" b="0" i="0" dirty="0">
                <a:solidFill>
                  <a:srgbClr val="000000"/>
                </a:solidFill>
                <a:effectLst/>
                <a:latin typeface="open-sans1"/>
              </a:rPr>
            </a:br>
            <a:r>
              <a:rPr lang="da-DK" sz="2400" b="0" i="0" dirty="0">
                <a:solidFill>
                  <a:srgbClr val="000000"/>
                </a:solidFill>
                <a:effectLst/>
                <a:latin typeface="open-sans1"/>
              </a:rPr>
              <a:t>Levetid: forvent 30 – 40 år</a:t>
            </a:r>
          </a:p>
          <a:p>
            <a:endParaRPr lang="da-DK" dirty="0"/>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12" name="Billede 11" descr="Et billede, der indeholder solcelle, udendørs genstand, side om side&#10;&#10;Automatisk genereret beskrivelse">
            <a:extLst>
              <a:ext uri="{FF2B5EF4-FFF2-40B4-BE49-F238E27FC236}">
                <a16:creationId xmlns:a16="http://schemas.microsoft.com/office/drawing/2014/main" id="{AE69D0C3-60FB-4546-8D3F-1C87C934F3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9740" y="1061259"/>
            <a:ext cx="2667000" cy="3333750"/>
          </a:xfrm>
          <a:prstGeom prst="rect">
            <a:avLst/>
          </a:prstGeom>
        </p:spPr>
      </p:pic>
      <p:pic>
        <p:nvPicPr>
          <p:cNvPr id="14" name="Billede 13" descr="Et billede, der indeholder solcelle, udendørs genstand&#10;&#10;Automatisk genereret beskrivelse">
            <a:extLst>
              <a:ext uri="{FF2B5EF4-FFF2-40B4-BE49-F238E27FC236}">
                <a16:creationId xmlns:a16="http://schemas.microsoft.com/office/drawing/2014/main" id="{62C6B123-088C-4E85-85A8-CD9F1A1F0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0519" y="4869180"/>
            <a:ext cx="3707501" cy="1721340"/>
          </a:xfrm>
          <a:prstGeom prst="rect">
            <a:avLst/>
          </a:prstGeom>
        </p:spPr>
      </p:pic>
    </p:spTree>
    <p:extLst>
      <p:ext uri="{BB962C8B-B14F-4D97-AF65-F5344CB8AC3E}">
        <p14:creationId xmlns:p14="http://schemas.microsoft.com/office/powerpoint/2010/main" val="289759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7895073" cy="914400"/>
          </a:xfrm>
        </p:spPr>
        <p:txBody>
          <a:bodyPr/>
          <a:lstStyle/>
          <a:p>
            <a:r>
              <a:rPr lang="da-DK" dirty="0"/>
              <a:t>Solceller – Opsummering på krystallinske celler</a:t>
            </a:r>
          </a:p>
        </p:txBody>
      </p:sp>
      <p:sp>
        <p:nvSpPr>
          <p:cNvPr id="6" name="Pladsholder til indhold 5">
            <a:extLst>
              <a:ext uri="{FF2B5EF4-FFF2-40B4-BE49-F238E27FC236}">
                <a16:creationId xmlns:a16="http://schemas.microsoft.com/office/drawing/2014/main" id="{346C748A-BFF4-42ED-A678-3AC3D138E80A}"/>
              </a:ext>
            </a:extLst>
          </p:cNvPr>
          <p:cNvSpPr>
            <a:spLocks noGrp="1"/>
          </p:cNvSpPr>
          <p:nvPr>
            <p:ph sz="half" idx="1"/>
          </p:nvPr>
        </p:nvSpPr>
        <p:spPr>
          <a:xfrm>
            <a:off x="847530" y="1021080"/>
            <a:ext cx="10675525" cy="5481320"/>
          </a:xfrm>
        </p:spPr>
        <p:txBody>
          <a:bodyPr>
            <a:normAutofit/>
          </a:bodyPr>
          <a:lstStyle/>
          <a:p>
            <a:pPr algn="l"/>
            <a:r>
              <a:rPr lang="da-DK" sz="2000" b="1" i="0" dirty="0">
                <a:effectLst/>
                <a:latin typeface="+mj-lt"/>
              </a:rPr>
              <a:t>Monokrystallinske solceller:</a:t>
            </a:r>
          </a:p>
          <a:p>
            <a:pPr algn="l"/>
            <a:r>
              <a:rPr lang="da-DK" sz="2000" b="1" i="0" dirty="0">
                <a:effectLst/>
                <a:latin typeface="+mj-lt"/>
              </a:rPr>
              <a:t> Fordele:</a:t>
            </a:r>
          </a:p>
          <a:p>
            <a:pPr algn="l"/>
            <a:r>
              <a:rPr lang="da-DK" sz="2000" b="0" i="0" dirty="0">
                <a:effectLst/>
                <a:latin typeface="+mj-lt"/>
              </a:rPr>
              <a:t>Højere effektivitet:</a:t>
            </a:r>
          </a:p>
          <a:p>
            <a:pPr algn="l"/>
            <a:r>
              <a:rPr lang="da-DK" sz="2000" b="0" i="0" dirty="0">
                <a:effectLst/>
                <a:latin typeface="+mj-lt"/>
              </a:rPr>
              <a:t>Monokrystallinske solceller har en højere energiproduktion pr. enhed af solcellens størrelse sammenlignet med polykrystallinske solceller.</a:t>
            </a:r>
          </a:p>
          <a:p>
            <a:pPr algn="l"/>
            <a:r>
              <a:rPr lang="da-DK" sz="2000" b="0" i="0" dirty="0">
                <a:effectLst/>
                <a:latin typeface="+mj-lt"/>
              </a:rPr>
              <a:t>Bedre ydeevne i lavt sollys: Monokrystallinske solceller har en bedre ydeevne i lavere sollysforhold sammenlignet med polykrystallinske solceller.</a:t>
            </a:r>
          </a:p>
          <a:p>
            <a:pPr algn="l"/>
            <a:r>
              <a:rPr lang="da-DK" sz="2000" b="1" i="0" dirty="0">
                <a:effectLst/>
                <a:latin typeface="+mj-lt"/>
              </a:rPr>
              <a:t>Ulemper:</a:t>
            </a:r>
          </a:p>
          <a:p>
            <a:pPr algn="l"/>
            <a:r>
              <a:rPr lang="da-DK" sz="2000" b="0" i="0" dirty="0">
                <a:effectLst/>
                <a:latin typeface="+mj-lt"/>
              </a:rPr>
              <a:t>Dyrt:</a:t>
            </a:r>
          </a:p>
          <a:p>
            <a:pPr algn="l"/>
            <a:r>
              <a:rPr lang="da-DK" sz="2000" b="0" i="0" dirty="0">
                <a:effectLst/>
                <a:latin typeface="+mj-lt"/>
              </a:rPr>
              <a:t>Monokrystallinske solceller er dyrere end polykrystallinske solceller.</a:t>
            </a:r>
          </a:p>
          <a:p>
            <a:pPr algn="l"/>
            <a:r>
              <a:rPr lang="da-DK" sz="2000" b="0" i="0" dirty="0">
                <a:effectLst/>
                <a:latin typeface="+mj-lt"/>
              </a:rPr>
              <a:t>Svære at fremstille: </a:t>
            </a:r>
          </a:p>
          <a:p>
            <a:pPr algn="l"/>
            <a:r>
              <a:rPr lang="da-DK" sz="2000" b="0" i="0" dirty="0">
                <a:effectLst/>
                <a:latin typeface="+mj-lt"/>
              </a:rPr>
              <a:t>Monokrystallinske solceller er sværere at fremstille end polykrystallinske solceller, da de kræver en mere kompleks fremstillingsproces.</a:t>
            </a:r>
          </a:p>
          <a:p>
            <a:endParaRPr lang="da-DK" dirty="0"/>
          </a:p>
        </p:txBody>
      </p:sp>
    </p:spTree>
    <p:extLst>
      <p:ext uri="{BB962C8B-B14F-4D97-AF65-F5344CB8AC3E}">
        <p14:creationId xmlns:p14="http://schemas.microsoft.com/office/powerpoint/2010/main" val="923752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7895073" cy="914400"/>
          </a:xfrm>
        </p:spPr>
        <p:txBody>
          <a:bodyPr/>
          <a:lstStyle/>
          <a:p>
            <a:r>
              <a:rPr lang="da-DK" dirty="0"/>
              <a:t>Solceller – Opsummering på krystallinske celler</a:t>
            </a:r>
          </a:p>
        </p:txBody>
      </p:sp>
      <p:sp>
        <p:nvSpPr>
          <p:cNvPr id="6" name="Pladsholder til indhold 5">
            <a:extLst>
              <a:ext uri="{FF2B5EF4-FFF2-40B4-BE49-F238E27FC236}">
                <a16:creationId xmlns:a16="http://schemas.microsoft.com/office/drawing/2014/main" id="{346C748A-BFF4-42ED-A678-3AC3D138E80A}"/>
              </a:ext>
            </a:extLst>
          </p:cNvPr>
          <p:cNvSpPr>
            <a:spLocks noGrp="1"/>
          </p:cNvSpPr>
          <p:nvPr>
            <p:ph sz="half" idx="1"/>
          </p:nvPr>
        </p:nvSpPr>
        <p:spPr>
          <a:xfrm>
            <a:off x="847530" y="1021080"/>
            <a:ext cx="10675525" cy="5481320"/>
          </a:xfrm>
        </p:spPr>
        <p:txBody>
          <a:bodyPr>
            <a:normAutofit fontScale="92500" lnSpcReduction="10000"/>
          </a:bodyPr>
          <a:lstStyle/>
          <a:p>
            <a:pPr algn="l"/>
            <a:r>
              <a:rPr lang="da-DK" sz="2200" b="1" i="0" dirty="0">
                <a:effectLst/>
                <a:latin typeface="+mj-lt"/>
              </a:rPr>
              <a:t>Polykrystallinske solceller:</a:t>
            </a:r>
          </a:p>
          <a:p>
            <a:pPr algn="l"/>
            <a:r>
              <a:rPr lang="da-DK" sz="2200" b="1" i="0" dirty="0">
                <a:effectLst/>
                <a:latin typeface="+mj-lt"/>
              </a:rPr>
              <a:t>Fordele:</a:t>
            </a:r>
          </a:p>
          <a:p>
            <a:pPr algn="l"/>
            <a:r>
              <a:rPr lang="da-DK" sz="2200" b="0" i="0" dirty="0">
                <a:effectLst/>
                <a:latin typeface="+mj-lt"/>
              </a:rPr>
              <a:t>Billigere: </a:t>
            </a:r>
          </a:p>
          <a:p>
            <a:pPr algn="l"/>
            <a:r>
              <a:rPr lang="da-DK" sz="2200" b="0" i="0" dirty="0">
                <a:effectLst/>
                <a:latin typeface="+mj-lt"/>
              </a:rPr>
              <a:t>Polykrystallinske solceller er billigere end monokrystallinske solceller.</a:t>
            </a:r>
          </a:p>
          <a:p>
            <a:pPr algn="l"/>
            <a:r>
              <a:rPr lang="da-DK" sz="2200" b="0" i="0" dirty="0">
                <a:effectLst/>
                <a:latin typeface="+mj-lt"/>
              </a:rPr>
              <a:t>Lette at fremstille: </a:t>
            </a:r>
          </a:p>
          <a:p>
            <a:pPr algn="l"/>
            <a:r>
              <a:rPr lang="da-DK" sz="2200" b="0" i="0" dirty="0">
                <a:effectLst/>
                <a:latin typeface="+mj-lt"/>
              </a:rPr>
              <a:t>Polykrystallinske solceller er nemmere at fremstille end monokrystallinske solceller, da de kræver en mindre kompleks fremstillingsproces.</a:t>
            </a:r>
          </a:p>
          <a:p>
            <a:pPr algn="l"/>
            <a:r>
              <a:rPr lang="da-DK" sz="2200" b="1" i="0" dirty="0">
                <a:effectLst/>
                <a:latin typeface="+mj-lt"/>
              </a:rPr>
              <a:t>Ulemper:</a:t>
            </a:r>
          </a:p>
          <a:p>
            <a:pPr algn="l"/>
            <a:r>
              <a:rPr lang="da-DK" sz="2200" b="0" i="0" dirty="0">
                <a:effectLst/>
                <a:latin typeface="+mj-lt"/>
              </a:rPr>
              <a:t>Lavere effektivitet:</a:t>
            </a:r>
          </a:p>
          <a:p>
            <a:pPr algn="l"/>
            <a:r>
              <a:rPr lang="da-DK" sz="2200" b="0" i="0" dirty="0">
                <a:effectLst/>
                <a:latin typeface="+mj-lt"/>
              </a:rPr>
              <a:t>Polykrystallinske solceller har en lavere energiproduktion pr. enhed af solcellens størrelse sammenlignet med monokrystallinske solceller.</a:t>
            </a:r>
          </a:p>
          <a:p>
            <a:pPr algn="l"/>
            <a:r>
              <a:rPr lang="da-DK" sz="2200" b="0" i="0" dirty="0">
                <a:effectLst/>
                <a:latin typeface="+mj-lt"/>
              </a:rPr>
              <a:t>Dårligere ydeevne i lavt sollys: </a:t>
            </a:r>
          </a:p>
          <a:p>
            <a:pPr algn="l"/>
            <a:r>
              <a:rPr lang="da-DK" sz="2200" b="0" i="0" dirty="0">
                <a:effectLst/>
                <a:latin typeface="+mj-lt"/>
              </a:rPr>
              <a:t>Polykrystallinske solceller har en dårligere ydeevne i lavere sollysforhold sammenlignet med monokrystallinske solceller.</a:t>
            </a:r>
          </a:p>
          <a:p>
            <a:endParaRPr lang="da-DK" dirty="0"/>
          </a:p>
        </p:txBody>
      </p:sp>
    </p:spTree>
    <p:extLst>
      <p:ext uri="{BB962C8B-B14F-4D97-AF65-F5344CB8AC3E}">
        <p14:creationId xmlns:p14="http://schemas.microsoft.com/office/powerpoint/2010/main" val="904728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7039169" cy="4611600"/>
          </a:xfrm>
        </p:spPr>
        <p:txBody>
          <a:bodyPr>
            <a:normAutofit fontScale="92500" lnSpcReduction="20000"/>
          </a:bodyPr>
          <a:lstStyle/>
          <a:p>
            <a:pPr algn="l" fontAlgn="base"/>
            <a:r>
              <a:rPr lang="da-DK" sz="2600" b="1" i="0" dirty="0">
                <a:solidFill>
                  <a:srgbClr val="222222"/>
                </a:solidFill>
                <a:effectLst/>
                <a:latin typeface="open-sans1"/>
              </a:rPr>
              <a:t>Tyndfilm solceller</a:t>
            </a:r>
          </a:p>
          <a:p>
            <a:pPr algn="l" fontAlgn="base"/>
            <a:r>
              <a:rPr lang="da-DK" sz="2600" b="0" i="0" dirty="0">
                <a:solidFill>
                  <a:srgbClr val="000000"/>
                </a:solidFill>
                <a:effectLst/>
                <a:latin typeface="open-sans1"/>
              </a:rPr>
              <a:t>Tyndfilmssolceller har som nævnt en lavere effektivitet end de krystallinske solcelletyper. Typisk udnytter tyndfilmssolceller 14-16% af solens energi.</a:t>
            </a:r>
          </a:p>
          <a:p>
            <a:pPr algn="l" fontAlgn="base"/>
            <a:endParaRPr lang="da-DK" sz="2600" b="0" i="0" dirty="0">
              <a:solidFill>
                <a:srgbClr val="000000"/>
              </a:solidFill>
              <a:effectLst/>
              <a:latin typeface="open-sans1"/>
            </a:endParaRPr>
          </a:p>
          <a:p>
            <a:pPr algn="l" fontAlgn="base"/>
            <a:r>
              <a:rPr lang="da-DK" sz="2600" dirty="0">
                <a:solidFill>
                  <a:srgbClr val="000000"/>
                </a:solidFill>
                <a:latin typeface="open-sans1"/>
              </a:rPr>
              <a:t>De fås i paneler og i fleksible versioner.</a:t>
            </a:r>
            <a:endParaRPr lang="da-DK" sz="2600" b="0" i="0" dirty="0">
              <a:solidFill>
                <a:srgbClr val="000000"/>
              </a:solidFill>
              <a:effectLst/>
              <a:latin typeface="open-sans1"/>
            </a:endParaRPr>
          </a:p>
          <a:p>
            <a:pPr algn="l" fontAlgn="base"/>
            <a:r>
              <a:rPr lang="da-DK" sz="2600" b="0" i="0" dirty="0">
                <a:solidFill>
                  <a:srgbClr val="000000"/>
                </a:solidFill>
                <a:effectLst/>
                <a:latin typeface="open-sans1"/>
              </a:rPr>
              <a:t>Typisk får du garanteret:</a:t>
            </a:r>
          </a:p>
          <a:p>
            <a:pPr algn="l" fontAlgn="base"/>
            <a:endParaRPr lang="da-DK" sz="2600" b="0" i="0" dirty="0">
              <a:solidFill>
                <a:srgbClr val="000000"/>
              </a:solidFill>
              <a:effectLst/>
              <a:latin typeface="open-sans1"/>
            </a:endParaRPr>
          </a:p>
          <a:p>
            <a:pPr algn="l" fontAlgn="base"/>
            <a:r>
              <a:rPr lang="da-DK" sz="2600" b="0" i="0" dirty="0">
                <a:solidFill>
                  <a:srgbClr val="000000"/>
                </a:solidFill>
                <a:effectLst/>
                <a:latin typeface="open-sans1"/>
              </a:rPr>
              <a:t>Effektivitet: ca. 14% paneleffektivitet</a:t>
            </a:r>
            <a:br>
              <a:rPr lang="da-DK" sz="2600" b="0" i="0" dirty="0">
                <a:solidFill>
                  <a:srgbClr val="000000"/>
                </a:solidFill>
                <a:effectLst/>
                <a:latin typeface="open-sans1"/>
              </a:rPr>
            </a:br>
            <a:r>
              <a:rPr lang="da-DK" sz="2600" b="0" i="0" dirty="0">
                <a:solidFill>
                  <a:srgbClr val="000000"/>
                </a:solidFill>
                <a:effectLst/>
                <a:latin typeface="open-sans1"/>
              </a:rPr>
              <a:t>Levetid: forvent 30 – 40 år</a:t>
            </a:r>
          </a:p>
          <a:p>
            <a:pPr algn="l" fontAlgn="base"/>
            <a:br>
              <a:rPr lang="da-DK" b="0" i="0" dirty="0">
                <a:solidFill>
                  <a:srgbClr val="000000"/>
                </a:solidFill>
                <a:effectLst/>
                <a:latin typeface="open-sans1"/>
              </a:rPr>
            </a:br>
            <a:endParaRPr lang="da-DK" dirty="0"/>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5" name="Billede 4" descr="Et billede, der indeholder væg, mørk&#10;&#10;Automatisk genereret beskrivelse">
            <a:extLst>
              <a:ext uri="{FF2B5EF4-FFF2-40B4-BE49-F238E27FC236}">
                <a16:creationId xmlns:a16="http://schemas.microsoft.com/office/drawing/2014/main" id="{62450C9C-0CED-4B52-94F9-ABB50781A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7074" y="3093720"/>
            <a:ext cx="4184785" cy="2882489"/>
          </a:xfrm>
          <a:prstGeom prst="rect">
            <a:avLst/>
          </a:prstGeom>
        </p:spPr>
      </p:pic>
    </p:spTree>
    <p:extLst>
      <p:ext uri="{BB962C8B-B14F-4D97-AF65-F5344CB8AC3E}">
        <p14:creationId xmlns:p14="http://schemas.microsoft.com/office/powerpoint/2010/main" val="3679705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6079049" cy="4611600"/>
          </a:xfrm>
        </p:spPr>
        <p:txBody>
          <a:bodyPr>
            <a:noAutofit/>
          </a:bodyPr>
          <a:lstStyle/>
          <a:p>
            <a:pPr algn="l" fontAlgn="base"/>
            <a:r>
              <a:rPr lang="da-DK" sz="2000" b="1" i="0" dirty="0" err="1">
                <a:solidFill>
                  <a:srgbClr val="222222"/>
                </a:solidFill>
                <a:effectLst/>
                <a:latin typeface="+mn-lt"/>
              </a:rPr>
              <a:t>Shingled</a:t>
            </a:r>
            <a:r>
              <a:rPr lang="da-DK" sz="2000" b="1" i="0" dirty="0">
                <a:solidFill>
                  <a:srgbClr val="222222"/>
                </a:solidFill>
                <a:effectLst/>
                <a:latin typeface="+mn-lt"/>
              </a:rPr>
              <a:t> solceller</a:t>
            </a:r>
          </a:p>
          <a:p>
            <a:pPr algn="l" fontAlgn="base"/>
            <a:r>
              <a:rPr lang="da-DK" sz="2000" b="0" i="0" dirty="0">
                <a:solidFill>
                  <a:srgbClr val="000000"/>
                </a:solidFill>
                <a:effectLst/>
                <a:latin typeface="+mn-lt"/>
              </a:rPr>
              <a:t>De kan yde op til 21% i paneleffektivitet og er derfor godt foran de andre typer af paneler på markedet.</a:t>
            </a:r>
          </a:p>
          <a:p>
            <a:pPr algn="l" fontAlgn="base"/>
            <a:r>
              <a:rPr lang="da-DK" sz="2000" b="0" i="0" dirty="0">
                <a:solidFill>
                  <a:srgbClr val="000000"/>
                </a:solidFill>
                <a:effectLst/>
                <a:latin typeface="+mn-lt"/>
              </a:rPr>
              <a:t>Det er Tyskudviklet teknologi og de yder desuden langt bedre ved overskyet vejr – helt på til 75% bedre.</a:t>
            </a:r>
          </a:p>
          <a:p>
            <a:pPr algn="l" fontAlgn="base"/>
            <a:r>
              <a:rPr lang="da-DK" sz="2000" b="0" i="0" dirty="0">
                <a:solidFill>
                  <a:srgbClr val="000000"/>
                </a:solidFill>
                <a:effectLst/>
                <a:latin typeface="+mn-lt"/>
              </a:rPr>
              <a:t>Effektivitet: 21% og yder godt ved overskyet vejr</a:t>
            </a:r>
          </a:p>
          <a:p>
            <a:pPr algn="l" fontAlgn="base"/>
            <a:br>
              <a:rPr lang="da-DK" sz="2000" b="0" i="0" dirty="0">
                <a:solidFill>
                  <a:srgbClr val="000000"/>
                </a:solidFill>
                <a:effectLst/>
                <a:latin typeface="+mn-lt"/>
              </a:rPr>
            </a:br>
            <a:r>
              <a:rPr lang="da-DK" sz="2000" b="0" i="0" dirty="0">
                <a:solidFill>
                  <a:srgbClr val="000000"/>
                </a:solidFill>
                <a:effectLst/>
                <a:latin typeface="+mn-lt"/>
              </a:rPr>
              <a:t>Forventet holdbarhed: 30 år.</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5" name="Billede 4">
            <a:extLst>
              <a:ext uri="{FF2B5EF4-FFF2-40B4-BE49-F238E27FC236}">
                <a16:creationId xmlns:a16="http://schemas.microsoft.com/office/drawing/2014/main" id="{AEB3DBB3-28D8-4727-9A36-5D96B493E41C}"/>
              </a:ext>
            </a:extLst>
          </p:cNvPr>
          <p:cNvPicPr>
            <a:picLocks noChangeAspect="1"/>
          </p:cNvPicPr>
          <p:nvPr/>
        </p:nvPicPr>
        <p:blipFill>
          <a:blip r:embed="rId3"/>
          <a:stretch>
            <a:fillRect/>
          </a:stretch>
        </p:blipFill>
        <p:spPr>
          <a:xfrm>
            <a:off x="7524634" y="1021080"/>
            <a:ext cx="2009711" cy="3162300"/>
          </a:xfrm>
          <a:prstGeom prst="rect">
            <a:avLst/>
          </a:prstGeom>
        </p:spPr>
      </p:pic>
      <p:pic>
        <p:nvPicPr>
          <p:cNvPr id="7" name="Billede 6">
            <a:extLst>
              <a:ext uri="{FF2B5EF4-FFF2-40B4-BE49-F238E27FC236}">
                <a16:creationId xmlns:a16="http://schemas.microsoft.com/office/drawing/2014/main" id="{300276DA-0464-440C-BB9B-A0878AC8D2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2455" y="4318314"/>
            <a:ext cx="2310265" cy="2314895"/>
          </a:xfrm>
          <a:prstGeom prst="rect">
            <a:avLst/>
          </a:prstGeom>
        </p:spPr>
      </p:pic>
    </p:spTree>
    <p:extLst>
      <p:ext uri="{BB962C8B-B14F-4D97-AF65-F5344CB8AC3E}">
        <p14:creationId xmlns:p14="http://schemas.microsoft.com/office/powerpoint/2010/main" val="17916567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busbarre</a:t>
            </a:r>
          </a:p>
        </p:txBody>
      </p:sp>
      <p:sp>
        <p:nvSpPr>
          <p:cNvPr id="6" name="Tekstfelt 5">
            <a:extLst>
              <a:ext uri="{FF2B5EF4-FFF2-40B4-BE49-F238E27FC236}">
                <a16:creationId xmlns:a16="http://schemas.microsoft.com/office/drawing/2014/main" id="{D8B9F6DC-A9C7-405B-8351-BC569EA450A8}"/>
              </a:ext>
            </a:extLst>
          </p:cNvPr>
          <p:cNvSpPr txBox="1"/>
          <p:nvPr/>
        </p:nvSpPr>
        <p:spPr>
          <a:xfrm>
            <a:off x="847607" y="1041643"/>
            <a:ext cx="6240780" cy="5632311"/>
          </a:xfrm>
          <a:prstGeom prst="rect">
            <a:avLst/>
          </a:prstGeom>
          <a:noFill/>
        </p:spPr>
        <p:txBody>
          <a:bodyPr wrap="square" rtlCol="0">
            <a:spAutoFit/>
          </a:bodyPr>
          <a:lstStyle/>
          <a:p>
            <a:r>
              <a:rPr lang="da-DK" sz="2000" dirty="0"/>
              <a:t>Solcellerne er lagt ud på tværs af panelet med mellemrum i mellem dem.</a:t>
            </a:r>
          </a:p>
          <a:p>
            <a:r>
              <a:rPr lang="da-DK" sz="2000" dirty="0"/>
              <a:t>De er elektrisk forbundet med hinanden ved hjælp af en kobberskinne (Bus) der er loddet fast på cellerne.</a:t>
            </a:r>
          </a:p>
          <a:p>
            <a:endParaRPr lang="da-DK" sz="2000" dirty="0"/>
          </a:p>
          <a:p>
            <a:r>
              <a:rPr lang="da-DK" sz="2000" dirty="0"/>
              <a:t>Jo flere kobberskinner, jo mindre modstand og dermed mere effektiv forbindelse.</a:t>
            </a:r>
          </a:p>
          <a:p>
            <a:endParaRPr lang="da-DK" sz="2000" dirty="0"/>
          </a:p>
          <a:p>
            <a:r>
              <a:rPr lang="da-DK" sz="2000" dirty="0"/>
              <a:t>Derfor har mange producenter øget antallet af busbarre fra 3 og helt op til 6.</a:t>
            </a:r>
          </a:p>
          <a:p>
            <a:endParaRPr lang="da-DK" sz="2000" dirty="0"/>
          </a:p>
          <a:p>
            <a:r>
              <a:rPr lang="da-DK" sz="2000" dirty="0" err="1"/>
              <a:t>Busbarrenes</a:t>
            </a:r>
            <a:r>
              <a:rPr lang="da-DK" sz="2000" dirty="0"/>
              <a:t> ene pol ligger ovenpå cellerne og i værste tilfælde dækkes 3,5% af cellerne af busbarre og effektiviteten falder tilsvarende.</a:t>
            </a:r>
          </a:p>
          <a:p>
            <a:endParaRPr lang="da-DK" sz="2000" dirty="0"/>
          </a:p>
          <a:p>
            <a:r>
              <a:rPr lang="da-DK" sz="2000" dirty="0"/>
              <a:t>Der er typisk over 30m </a:t>
            </a:r>
            <a:r>
              <a:rPr lang="da-DK" sz="2000" dirty="0" err="1"/>
              <a:t>busbar</a:t>
            </a:r>
            <a:r>
              <a:rPr lang="da-DK" sz="2000" dirty="0"/>
              <a:t> i et enkelt panel.</a:t>
            </a:r>
          </a:p>
        </p:txBody>
      </p:sp>
      <p:pic>
        <p:nvPicPr>
          <p:cNvPr id="8" name="Billede 7" descr="Et billede, der indeholder møbler, sæde, sofa&#10;&#10;Automatisk genereret beskrivelse">
            <a:extLst>
              <a:ext uri="{FF2B5EF4-FFF2-40B4-BE49-F238E27FC236}">
                <a16:creationId xmlns:a16="http://schemas.microsoft.com/office/drawing/2014/main" id="{CBCCBBC5-4006-44E0-AE19-AAB8ED6247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2585" y="1668780"/>
            <a:ext cx="3891590" cy="2189019"/>
          </a:xfrm>
          <a:prstGeom prst="rect">
            <a:avLst/>
          </a:prstGeom>
        </p:spPr>
      </p:pic>
    </p:spTree>
    <p:extLst>
      <p:ext uri="{BB962C8B-B14F-4D97-AF65-F5344CB8AC3E}">
        <p14:creationId xmlns:p14="http://schemas.microsoft.com/office/powerpoint/2010/main" val="822751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6079049" cy="4611600"/>
          </a:xfrm>
        </p:spPr>
        <p:txBody>
          <a:bodyPr>
            <a:noAutofit/>
          </a:bodyPr>
          <a:lstStyle/>
          <a:p>
            <a:pPr algn="l" fontAlgn="base"/>
            <a:r>
              <a:rPr lang="da-DK" sz="2400" b="0" i="0" dirty="0" err="1">
                <a:solidFill>
                  <a:srgbClr val="000000"/>
                </a:solidFill>
                <a:effectLst/>
                <a:latin typeface="+mn-lt"/>
              </a:rPr>
              <a:t>Shingled</a:t>
            </a:r>
            <a:r>
              <a:rPr lang="da-DK" sz="2400" b="0" i="0" dirty="0">
                <a:solidFill>
                  <a:srgbClr val="000000"/>
                </a:solidFill>
                <a:effectLst/>
                <a:latin typeface="+mn-lt"/>
              </a:rPr>
              <a:t> solceller er solceller, som skæres i typisk 5 eller 6 strimler. </a:t>
            </a:r>
          </a:p>
          <a:p>
            <a:pPr algn="l" fontAlgn="base"/>
            <a:r>
              <a:rPr lang="da-DK" sz="2400" b="0" i="0" dirty="0">
                <a:solidFill>
                  <a:srgbClr val="000000"/>
                </a:solidFill>
                <a:effectLst/>
                <a:latin typeface="+mn-lt"/>
              </a:rPr>
              <a:t>Disse strimler kan overlejres, som tegl på et tag, for at danne de elektriske forbindelser.</a:t>
            </a:r>
          </a:p>
          <a:p>
            <a:pPr algn="l" fontAlgn="base"/>
            <a:r>
              <a:rPr lang="da-DK" sz="2400" b="0" i="0" dirty="0">
                <a:solidFill>
                  <a:srgbClr val="000000"/>
                </a:solidFill>
                <a:effectLst/>
                <a:latin typeface="+mn-lt"/>
              </a:rPr>
              <a:t>Strimlerne af solceller er sat sammen ved hjælp af et elektrisk ledende klæbemiddel (ECA), der giver mulighed for ledningsevne og fleksibilitet.</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a:t>
            </a:r>
            <a:r>
              <a:rPr lang="da-DK" dirty="0" err="1"/>
              <a:t>shingled</a:t>
            </a:r>
            <a:endParaRPr lang="da-DK" dirty="0"/>
          </a:p>
        </p:txBody>
      </p:sp>
      <p:pic>
        <p:nvPicPr>
          <p:cNvPr id="6" name="Billede 5" descr="Et billede, der indeholder solcelle&#10;&#10;Automatisk genereret beskrivelse">
            <a:extLst>
              <a:ext uri="{FF2B5EF4-FFF2-40B4-BE49-F238E27FC236}">
                <a16:creationId xmlns:a16="http://schemas.microsoft.com/office/drawing/2014/main" id="{6D97C6A0-F50F-42C8-8BA9-F6F03C10A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8896" y="1320339"/>
            <a:ext cx="4873104" cy="2741121"/>
          </a:xfrm>
          <a:prstGeom prst="rect">
            <a:avLst/>
          </a:prstGeom>
        </p:spPr>
      </p:pic>
    </p:spTree>
    <p:extLst>
      <p:ext uri="{BB962C8B-B14F-4D97-AF65-F5344CB8AC3E}">
        <p14:creationId xmlns:p14="http://schemas.microsoft.com/office/powerpoint/2010/main" val="934713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7808790" cy="5118382"/>
          </a:xfrm>
        </p:spPr>
        <p:txBody>
          <a:bodyPr>
            <a:noAutofit/>
          </a:bodyPr>
          <a:lstStyle/>
          <a:p>
            <a:pPr algn="l" fontAlgn="base"/>
            <a:r>
              <a:rPr lang="da-DK" sz="2400" b="0" i="0" dirty="0">
                <a:solidFill>
                  <a:srgbClr val="000000"/>
                </a:solidFill>
                <a:effectLst/>
                <a:latin typeface="+mn-lt"/>
              </a:rPr>
              <a:t>Overordnet set er der tre gode grunde til at vælge det </a:t>
            </a:r>
            <a:r>
              <a:rPr lang="da-DK" sz="2400" b="0" i="0" dirty="0" err="1">
                <a:solidFill>
                  <a:srgbClr val="000000"/>
                </a:solidFill>
                <a:effectLst/>
                <a:latin typeface="+mn-lt"/>
              </a:rPr>
              <a:t>shingeld</a:t>
            </a:r>
            <a:r>
              <a:rPr lang="da-DK" sz="2400" b="0" i="0" dirty="0">
                <a:solidFill>
                  <a:srgbClr val="000000"/>
                </a:solidFill>
                <a:effectLst/>
                <a:latin typeface="+mn-lt"/>
              </a:rPr>
              <a:t> solcelle design fremfor alternativerne:</a:t>
            </a:r>
          </a:p>
          <a:p>
            <a:pPr marL="457200" indent="-457200" algn="l" fontAlgn="base">
              <a:buAutoNum type="arabicPeriod"/>
            </a:pPr>
            <a:r>
              <a:rPr lang="da-DK" sz="2400" dirty="0">
                <a:solidFill>
                  <a:srgbClr val="000000"/>
                </a:solidFill>
                <a:latin typeface="+mn-lt"/>
              </a:rPr>
              <a:t>Bedre produktion</a:t>
            </a:r>
          </a:p>
          <a:p>
            <a:pPr marL="457200" indent="-457200" algn="l" fontAlgn="base">
              <a:buAutoNum type="arabicPeriod"/>
            </a:pPr>
            <a:r>
              <a:rPr lang="da-DK" sz="2400" b="0" i="0" dirty="0">
                <a:solidFill>
                  <a:srgbClr val="000000"/>
                </a:solidFill>
                <a:effectLst/>
                <a:latin typeface="+mn-lt"/>
              </a:rPr>
              <a:t>Højere stabilitet</a:t>
            </a:r>
          </a:p>
          <a:p>
            <a:pPr marL="457200" indent="-457200" algn="l" fontAlgn="base">
              <a:buAutoNum type="arabicPeriod"/>
            </a:pPr>
            <a:r>
              <a:rPr lang="da-DK" sz="2400" dirty="0">
                <a:solidFill>
                  <a:srgbClr val="000000"/>
                </a:solidFill>
                <a:latin typeface="+mn-lt"/>
              </a:rPr>
              <a:t>Æstetisk pænere (syntes nogen)</a:t>
            </a:r>
            <a:endParaRPr lang="da-DK" sz="2400" b="0" i="0" dirty="0">
              <a:solidFill>
                <a:srgbClr val="000000"/>
              </a:solidFill>
              <a:effectLst/>
              <a:latin typeface="+mn-lt"/>
            </a:endParaRP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a:t>
            </a:r>
            <a:r>
              <a:rPr lang="da-DK" dirty="0" err="1"/>
              <a:t>shingled</a:t>
            </a:r>
            <a:r>
              <a:rPr lang="da-DK" dirty="0"/>
              <a:t>, hvorfor?</a:t>
            </a:r>
          </a:p>
        </p:txBody>
      </p:sp>
      <p:pic>
        <p:nvPicPr>
          <p:cNvPr id="6" name="Billede 5" descr="Et billede, der indeholder solcelle&#10;&#10;Automatisk genereret beskrivelse">
            <a:extLst>
              <a:ext uri="{FF2B5EF4-FFF2-40B4-BE49-F238E27FC236}">
                <a16:creationId xmlns:a16="http://schemas.microsoft.com/office/drawing/2014/main" id="{6D97C6A0-F50F-42C8-8BA9-F6F03C10A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2480" y="1935480"/>
            <a:ext cx="3779520" cy="2125980"/>
          </a:xfrm>
          <a:prstGeom prst="rect">
            <a:avLst/>
          </a:prstGeom>
        </p:spPr>
      </p:pic>
    </p:spTree>
    <p:extLst>
      <p:ext uri="{BB962C8B-B14F-4D97-AF65-F5344CB8AC3E}">
        <p14:creationId xmlns:p14="http://schemas.microsoft.com/office/powerpoint/2010/main" val="485326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497010" y="2791178"/>
            <a:ext cx="6688650" cy="4394482"/>
          </a:xfrm>
        </p:spPr>
        <p:txBody>
          <a:bodyPr>
            <a:noAutofit/>
          </a:bodyPr>
          <a:lstStyle/>
          <a:p>
            <a:pPr algn="l" fontAlgn="base"/>
            <a:r>
              <a:rPr lang="da-DK" sz="2400" b="1" i="0" dirty="0">
                <a:solidFill>
                  <a:srgbClr val="000000"/>
                </a:solidFill>
                <a:effectLst/>
                <a:latin typeface="+mn-lt"/>
              </a:rPr>
              <a:t>1. Bedre produktion</a:t>
            </a:r>
          </a:p>
          <a:p>
            <a:pPr algn="l" fontAlgn="base"/>
            <a:r>
              <a:rPr lang="da-DK" sz="2400" b="0" i="0" dirty="0">
                <a:solidFill>
                  <a:srgbClr val="000000"/>
                </a:solidFill>
                <a:effectLst/>
                <a:latin typeface="+mn-lt"/>
              </a:rPr>
              <a:t>Højere effekt per kvadratmeter</a:t>
            </a:r>
          </a:p>
          <a:p>
            <a:pPr algn="l" fontAlgn="base"/>
            <a:r>
              <a:rPr lang="da-DK" sz="2400" b="0" i="0" dirty="0">
                <a:solidFill>
                  <a:srgbClr val="000000"/>
                </a:solidFill>
                <a:effectLst/>
                <a:latin typeface="+mn-lt"/>
              </a:rPr>
              <a:t>De </a:t>
            </a:r>
            <a:r>
              <a:rPr lang="da-DK" sz="2400" b="0" i="0" dirty="0" err="1">
                <a:solidFill>
                  <a:srgbClr val="000000"/>
                </a:solidFill>
                <a:effectLst/>
                <a:latin typeface="+mn-lt"/>
              </a:rPr>
              <a:t>shingled</a:t>
            </a:r>
            <a:r>
              <a:rPr lang="da-DK" sz="2400" b="0" i="0" dirty="0">
                <a:solidFill>
                  <a:srgbClr val="000000"/>
                </a:solidFill>
                <a:effectLst/>
                <a:latin typeface="+mn-lt"/>
              </a:rPr>
              <a:t> solceller kræver ikke busbarre på tværs af toppen af ​​cellerne, så flere af solcellerne udsættes for sollys. </a:t>
            </a:r>
          </a:p>
          <a:p>
            <a:pPr algn="l" fontAlgn="base"/>
            <a:r>
              <a:rPr lang="da-DK" sz="2400" b="0" i="0" dirty="0">
                <a:solidFill>
                  <a:srgbClr val="000000"/>
                </a:solidFill>
                <a:effectLst/>
                <a:latin typeface="+mn-lt"/>
              </a:rPr>
              <a:t>Cellerne behøver ikke at være adskilt som i konventionelle solpaneler, så solpanelområdet kan producere mere energi.</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a:t>
            </a:r>
            <a:r>
              <a:rPr lang="da-DK" dirty="0" err="1"/>
              <a:t>shingled</a:t>
            </a:r>
            <a:r>
              <a:rPr lang="da-DK" dirty="0"/>
              <a:t>, hvorfor?</a:t>
            </a:r>
          </a:p>
        </p:txBody>
      </p:sp>
      <p:pic>
        <p:nvPicPr>
          <p:cNvPr id="5" name="Billede 4">
            <a:extLst>
              <a:ext uri="{FF2B5EF4-FFF2-40B4-BE49-F238E27FC236}">
                <a16:creationId xmlns:a16="http://schemas.microsoft.com/office/drawing/2014/main" id="{DDEDF496-6D68-4865-87BD-7605835919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3207" y="1125855"/>
            <a:ext cx="5778235" cy="2508885"/>
          </a:xfrm>
          <a:prstGeom prst="rect">
            <a:avLst/>
          </a:prstGeom>
        </p:spPr>
      </p:pic>
    </p:spTree>
    <p:extLst>
      <p:ext uri="{BB962C8B-B14F-4D97-AF65-F5344CB8AC3E}">
        <p14:creationId xmlns:p14="http://schemas.microsoft.com/office/powerpoint/2010/main" val="3708557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4882710" cy="5118382"/>
          </a:xfrm>
        </p:spPr>
        <p:txBody>
          <a:bodyPr>
            <a:noAutofit/>
          </a:bodyPr>
          <a:lstStyle/>
          <a:p>
            <a:pPr algn="l" fontAlgn="base"/>
            <a:r>
              <a:rPr lang="da-DK" sz="2400" b="0" i="0" dirty="0">
                <a:solidFill>
                  <a:srgbClr val="000000"/>
                </a:solidFill>
                <a:effectLst/>
                <a:latin typeface="+mn-lt"/>
              </a:rPr>
              <a:t>Til højre er eksempler på skygge og tab for et konventionelt solpanel og et </a:t>
            </a:r>
            <a:r>
              <a:rPr lang="da-DK" sz="2400" b="0" i="0" dirty="0" err="1">
                <a:solidFill>
                  <a:srgbClr val="000000"/>
                </a:solidFill>
                <a:effectLst/>
                <a:latin typeface="+mn-lt"/>
              </a:rPr>
              <a:t>shingled</a:t>
            </a:r>
            <a:r>
              <a:rPr lang="da-DK" sz="2400" b="0" i="0" dirty="0">
                <a:solidFill>
                  <a:srgbClr val="000000"/>
                </a:solidFill>
                <a:effectLst/>
                <a:latin typeface="+mn-lt"/>
              </a:rPr>
              <a:t> panel.</a:t>
            </a:r>
          </a:p>
          <a:p>
            <a:pPr algn="l" fontAlgn="base"/>
            <a:r>
              <a:rPr lang="da-DK" sz="2400" dirty="0">
                <a:solidFill>
                  <a:srgbClr val="000000"/>
                </a:solidFill>
                <a:latin typeface="+mn-lt"/>
              </a:rPr>
              <a:t>Det </a:t>
            </a:r>
            <a:r>
              <a:rPr lang="da-DK" sz="2400" dirty="0" err="1">
                <a:solidFill>
                  <a:srgbClr val="000000"/>
                </a:solidFill>
                <a:latin typeface="+mn-lt"/>
              </a:rPr>
              <a:t>shingled</a:t>
            </a:r>
            <a:r>
              <a:rPr lang="da-DK" sz="2400" dirty="0">
                <a:solidFill>
                  <a:srgbClr val="000000"/>
                </a:solidFill>
                <a:latin typeface="+mn-lt"/>
              </a:rPr>
              <a:t> panel </a:t>
            </a:r>
            <a:r>
              <a:rPr lang="da-DK" sz="2400" b="0" i="0" dirty="0">
                <a:solidFill>
                  <a:srgbClr val="000000"/>
                </a:solidFill>
                <a:effectLst/>
                <a:latin typeface="+mn-lt"/>
              </a:rPr>
              <a:t>har større ydeevne bortset fra eksemplet med lodret skygge.</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a:t>
            </a:r>
            <a:r>
              <a:rPr lang="da-DK" dirty="0" err="1"/>
              <a:t>shingled</a:t>
            </a:r>
            <a:r>
              <a:rPr lang="da-DK" dirty="0"/>
              <a:t>, hvorfor?</a:t>
            </a:r>
          </a:p>
        </p:txBody>
      </p:sp>
      <p:pic>
        <p:nvPicPr>
          <p:cNvPr id="7" name="Billede 6">
            <a:extLst>
              <a:ext uri="{FF2B5EF4-FFF2-40B4-BE49-F238E27FC236}">
                <a16:creationId xmlns:a16="http://schemas.microsoft.com/office/drawing/2014/main" id="{14D3AE35-DD07-43E5-B6B5-368FD467E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30240" y="1310640"/>
            <a:ext cx="6616692" cy="4892040"/>
          </a:xfrm>
          <a:prstGeom prst="rect">
            <a:avLst/>
          </a:prstGeom>
        </p:spPr>
      </p:pic>
    </p:spTree>
    <p:extLst>
      <p:ext uri="{BB962C8B-B14F-4D97-AF65-F5344CB8AC3E}">
        <p14:creationId xmlns:p14="http://schemas.microsoft.com/office/powerpoint/2010/main" val="41875072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Et billede, der indeholder bord&#10;&#10;Automatisk genereret beskrivelse">
            <a:extLst>
              <a:ext uri="{FF2B5EF4-FFF2-40B4-BE49-F238E27FC236}">
                <a16:creationId xmlns:a16="http://schemas.microsoft.com/office/drawing/2014/main" id="{01ADD5C4-E81C-4DE9-A4EC-2FC54BA0CF3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73380" y="900594"/>
            <a:ext cx="10971013" cy="5677498"/>
          </a:xfr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a:t>
            </a:r>
            <a:r>
              <a:rPr lang="da-DK" dirty="0" err="1"/>
              <a:t>shingled</a:t>
            </a:r>
            <a:r>
              <a:rPr lang="da-DK" dirty="0"/>
              <a:t>, hvorfor?</a:t>
            </a:r>
          </a:p>
        </p:txBody>
      </p:sp>
    </p:spTree>
    <p:extLst>
      <p:ext uri="{BB962C8B-B14F-4D97-AF65-F5344CB8AC3E}">
        <p14:creationId xmlns:p14="http://schemas.microsoft.com/office/powerpoint/2010/main" val="2021715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2052" name="Picture 4">
            <a:extLst>
              <a:ext uri="{FF2B5EF4-FFF2-40B4-BE49-F238E27FC236}">
                <a16:creationId xmlns:a16="http://schemas.microsoft.com/office/drawing/2014/main" id="{F1361984-5DAC-4796-B81E-4BBB58884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207" y="1105344"/>
            <a:ext cx="7935713" cy="274271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a:extLst>
              <a:ext uri="{FF2B5EF4-FFF2-40B4-BE49-F238E27FC236}">
                <a16:creationId xmlns:a16="http://schemas.microsoft.com/office/drawing/2014/main" id="{376C700A-F1BD-4BD9-B55A-DA3DBE1E31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6207" y="3898641"/>
            <a:ext cx="7935712" cy="2379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1742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descr="Et billede, der indeholder bord&#10;&#10;Automatisk genereret beskrivelse">
            <a:extLst>
              <a:ext uri="{FF2B5EF4-FFF2-40B4-BE49-F238E27FC236}">
                <a16:creationId xmlns:a16="http://schemas.microsoft.com/office/drawing/2014/main" id="{25150CAA-97C1-4853-A4BC-1F0EF8C6C742}"/>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tretch/>
        </p:blipFill>
        <p:spPr>
          <a:xfrm>
            <a:off x="1245430" y="1555750"/>
            <a:ext cx="5808852" cy="4618038"/>
          </a:xfr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Orientering</a:t>
            </a:r>
          </a:p>
        </p:txBody>
      </p:sp>
      <p:graphicFrame>
        <p:nvGraphicFramePr>
          <p:cNvPr id="9" name="Diagram 8">
            <a:extLst>
              <a:ext uri="{FF2B5EF4-FFF2-40B4-BE49-F238E27FC236}">
                <a16:creationId xmlns:a16="http://schemas.microsoft.com/office/drawing/2014/main" id="{7E57E5B6-4F2A-4801-84BC-CE3657DECF5E}"/>
              </a:ext>
            </a:extLst>
          </p:cNvPr>
          <p:cNvGraphicFramePr/>
          <p:nvPr>
            <p:extLst>
              <p:ext uri="{D42A27DB-BD31-4B8C-83A1-F6EECF244321}">
                <p14:modId xmlns:p14="http://schemas.microsoft.com/office/powerpoint/2010/main" val="1507348661"/>
              </p:ext>
            </p:extLst>
          </p:nvPr>
        </p:nvGraphicFramePr>
        <p:xfrm>
          <a:off x="7635240" y="1555750"/>
          <a:ext cx="4419599" cy="4618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68415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FECE6A56-020E-4B42-80E2-83ED80227EE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69631" y="939339"/>
            <a:ext cx="8652737" cy="5710806"/>
          </a:xfr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Orientering</a:t>
            </a:r>
          </a:p>
        </p:txBody>
      </p:sp>
    </p:spTree>
    <p:extLst>
      <p:ext uri="{BB962C8B-B14F-4D97-AF65-F5344CB8AC3E}">
        <p14:creationId xmlns:p14="http://schemas.microsoft.com/office/powerpoint/2010/main" val="1681693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847530" y="1564357"/>
            <a:ext cx="7763453" cy="5029431"/>
          </a:xfrm>
        </p:spPr>
        <p:txBody>
          <a:bodyPr wrap="none">
            <a:normAutofit/>
          </a:bodyPr>
          <a:lstStyle/>
          <a:p>
            <a:r>
              <a:rPr lang="da-DK" dirty="0"/>
              <a:t>Som det ses på billedet vil den samme mængde energi fylde et større areal ved en lavere indstrålingsvinkel. </a:t>
            </a:r>
          </a:p>
          <a:p>
            <a:r>
              <a:rPr lang="da-DK" dirty="0"/>
              <a:t>Derfor vil en vinkel tættere på lodret performer forholdsvist bedre om vinteren hvor solen står lavt end om sommeren.</a:t>
            </a:r>
          </a:p>
          <a:p>
            <a:r>
              <a:rPr lang="da-DK" dirty="0"/>
              <a:t>Det årlige nettoudbytte er dog væsentligt ringere grundet de færre solskinstimer og den procentuelt større mængde diffust lys.</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Orientering</a:t>
            </a:r>
          </a:p>
        </p:txBody>
      </p:sp>
      <p:pic>
        <p:nvPicPr>
          <p:cNvPr id="8" name="Billede 7">
            <a:extLst>
              <a:ext uri="{FF2B5EF4-FFF2-40B4-BE49-F238E27FC236}">
                <a16:creationId xmlns:a16="http://schemas.microsoft.com/office/drawing/2014/main" id="{8E6AE8C4-AD48-4797-95B0-86863097A997}"/>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4664783" y="1778710"/>
            <a:ext cx="6919149" cy="4254491"/>
          </a:xfrm>
          <a:prstGeom prst="rect">
            <a:avLst/>
          </a:prstGeom>
        </p:spPr>
      </p:pic>
    </p:spTree>
    <p:extLst>
      <p:ext uri="{BB962C8B-B14F-4D97-AF65-F5344CB8AC3E}">
        <p14:creationId xmlns:p14="http://schemas.microsoft.com/office/powerpoint/2010/main" val="1354484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Orientering</a:t>
            </a:r>
          </a:p>
        </p:txBody>
      </p:sp>
      <p:sp>
        <p:nvSpPr>
          <p:cNvPr id="9" name="Rektangel 8">
            <a:extLst>
              <a:ext uri="{FF2B5EF4-FFF2-40B4-BE49-F238E27FC236}">
                <a16:creationId xmlns:a16="http://schemas.microsoft.com/office/drawing/2014/main" id="{8B3E3D70-FABC-4F3D-80EC-8928BC856D7E}"/>
              </a:ext>
            </a:extLst>
          </p:cNvPr>
          <p:cNvSpPr/>
          <p:nvPr/>
        </p:nvSpPr>
        <p:spPr>
          <a:xfrm>
            <a:off x="1355518" y="914400"/>
            <a:ext cx="9042911" cy="5899947"/>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1" name="Billede 10" descr="Et billede, der indeholder solcelle, himmel, udendørs, udendørs genstand&#10;&#10;Automatisk genereret beskrivelse">
            <a:extLst>
              <a:ext uri="{FF2B5EF4-FFF2-40B4-BE49-F238E27FC236}">
                <a16:creationId xmlns:a16="http://schemas.microsoft.com/office/drawing/2014/main" id="{A8FCF3E1-9FBD-42D6-8DF6-7AA9B4BEF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065" y="1017177"/>
            <a:ext cx="8215815" cy="5468488"/>
          </a:xfrm>
          <a:prstGeom prst="rect">
            <a:avLst/>
          </a:prstGeom>
        </p:spPr>
      </p:pic>
    </p:spTree>
    <p:extLst>
      <p:ext uri="{BB962C8B-B14F-4D97-AF65-F5344CB8AC3E}">
        <p14:creationId xmlns:p14="http://schemas.microsoft.com/office/powerpoint/2010/main" val="2979879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Orientering</a:t>
            </a:r>
          </a:p>
        </p:txBody>
      </p:sp>
      <p:pic>
        <p:nvPicPr>
          <p:cNvPr id="7" name="Billede 6">
            <a:extLst>
              <a:ext uri="{FF2B5EF4-FFF2-40B4-BE49-F238E27FC236}">
                <a16:creationId xmlns:a16="http://schemas.microsoft.com/office/drawing/2014/main" id="{47382F8E-C30D-402D-95CC-4E5E0B2887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9576" y="834651"/>
            <a:ext cx="9473158" cy="6023349"/>
          </a:xfrm>
          <a:prstGeom prst="rect">
            <a:avLst/>
          </a:prstGeom>
        </p:spPr>
      </p:pic>
      <p:sp>
        <p:nvSpPr>
          <p:cNvPr id="8" name="Rektangel 7">
            <a:extLst>
              <a:ext uri="{FF2B5EF4-FFF2-40B4-BE49-F238E27FC236}">
                <a16:creationId xmlns:a16="http://schemas.microsoft.com/office/drawing/2014/main" id="{48F2BE36-4E38-447A-A9B4-DFB753049F62}"/>
              </a:ext>
            </a:extLst>
          </p:cNvPr>
          <p:cNvSpPr/>
          <p:nvPr/>
        </p:nvSpPr>
        <p:spPr>
          <a:xfrm>
            <a:off x="3604804" y="1086238"/>
            <a:ext cx="4716547" cy="9860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a:solidFill>
                  <a:sysClr val="windowText" lastClr="000000"/>
                </a:solidFill>
              </a:rPr>
              <a:t>Solindstråling på øst, syd og vestvendt tag (35 grader i april måned)</a:t>
            </a:r>
          </a:p>
        </p:txBody>
      </p:sp>
      <p:sp>
        <p:nvSpPr>
          <p:cNvPr id="9" name="Rektangel 8">
            <a:extLst>
              <a:ext uri="{FF2B5EF4-FFF2-40B4-BE49-F238E27FC236}">
                <a16:creationId xmlns:a16="http://schemas.microsoft.com/office/drawing/2014/main" id="{8B3E3D70-FABC-4F3D-80EC-8928BC856D7E}"/>
              </a:ext>
            </a:extLst>
          </p:cNvPr>
          <p:cNvSpPr/>
          <p:nvPr/>
        </p:nvSpPr>
        <p:spPr>
          <a:xfrm>
            <a:off x="1355518" y="914400"/>
            <a:ext cx="9042911" cy="5899947"/>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597229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dioder</a:t>
            </a:r>
          </a:p>
        </p:txBody>
      </p:sp>
      <p:sp>
        <p:nvSpPr>
          <p:cNvPr id="2" name="Tekstfelt 1">
            <a:extLst>
              <a:ext uri="{FF2B5EF4-FFF2-40B4-BE49-F238E27FC236}">
                <a16:creationId xmlns:a16="http://schemas.microsoft.com/office/drawing/2014/main" id="{DA4E592C-B480-44C0-B8FE-740D6301673A}"/>
              </a:ext>
            </a:extLst>
          </p:cNvPr>
          <p:cNvSpPr txBox="1"/>
          <p:nvPr/>
        </p:nvSpPr>
        <p:spPr>
          <a:xfrm>
            <a:off x="929473" y="1341455"/>
            <a:ext cx="9400232" cy="5034406"/>
          </a:xfrm>
          <a:prstGeom prst="rect">
            <a:avLst/>
          </a:prstGeom>
          <a:noFill/>
        </p:spPr>
        <p:txBody>
          <a:bodyPr wrap="square" rtlCol="0">
            <a:spAutoFit/>
          </a:bodyPr>
          <a:lstStyle/>
          <a:p>
            <a:endParaRPr lang="da-DK" dirty="0"/>
          </a:p>
        </p:txBody>
      </p:sp>
      <p:graphicFrame>
        <p:nvGraphicFramePr>
          <p:cNvPr id="4" name="Diagram 3">
            <a:extLst>
              <a:ext uri="{FF2B5EF4-FFF2-40B4-BE49-F238E27FC236}">
                <a16:creationId xmlns:a16="http://schemas.microsoft.com/office/drawing/2014/main" id="{109DB26F-B7C0-4B32-A05E-F89C5B270FBA}"/>
              </a:ext>
            </a:extLst>
          </p:cNvPr>
          <p:cNvGraphicFramePr/>
          <p:nvPr>
            <p:extLst>
              <p:ext uri="{D42A27DB-BD31-4B8C-83A1-F6EECF244321}">
                <p14:modId xmlns:p14="http://schemas.microsoft.com/office/powerpoint/2010/main" val="2457143672"/>
              </p:ext>
            </p:extLst>
          </p:nvPr>
        </p:nvGraphicFramePr>
        <p:xfrm>
          <a:off x="847607" y="1045029"/>
          <a:ext cx="10180459" cy="4401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3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dioder</a:t>
            </a:r>
          </a:p>
        </p:txBody>
      </p:sp>
      <p:sp>
        <p:nvSpPr>
          <p:cNvPr id="2" name="Tekstfelt 1">
            <a:extLst>
              <a:ext uri="{FF2B5EF4-FFF2-40B4-BE49-F238E27FC236}">
                <a16:creationId xmlns:a16="http://schemas.microsoft.com/office/drawing/2014/main" id="{DA4E592C-B480-44C0-B8FE-740D6301673A}"/>
              </a:ext>
            </a:extLst>
          </p:cNvPr>
          <p:cNvSpPr txBox="1"/>
          <p:nvPr/>
        </p:nvSpPr>
        <p:spPr>
          <a:xfrm>
            <a:off x="929473" y="1341455"/>
            <a:ext cx="9400232" cy="5034406"/>
          </a:xfrm>
          <a:prstGeom prst="rect">
            <a:avLst/>
          </a:prstGeom>
          <a:noFill/>
        </p:spPr>
        <p:txBody>
          <a:bodyPr wrap="square" rtlCol="0">
            <a:spAutoFit/>
          </a:bodyPr>
          <a:lstStyle/>
          <a:p>
            <a:endParaRPr lang="da-DK" dirty="0"/>
          </a:p>
        </p:txBody>
      </p:sp>
      <p:graphicFrame>
        <p:nvGraphicFramePr>
          <p:cNvPr id="4" name="Diagram 3">
            <a:extLst>
              <a:ext uri="{FF2B5EF4-FFF2-40B4-BE49-F238E27FC236}">
                <a16:creationId xmlns:a16="http://schemas.microsoft.com/office/drawing/2014/main" id="{4B1FBB88-1062-4ADB-9338-6D2B649AADDF}"/>
              </a:ext>
            </a:extLst>
          </p:cNvPr>
          <p:cNvGraphicFramePr/>
          <p:nvPr>
            <p:extLst>
              <p:ext uri="{D42A27DB-BD31-4B8C-83A1-F6EECF244321}">
                <p14:modId xmlns:p14="http://schemas.microsoft.com/office/powerpoint/2010/main" val="199373546"/>
              </p:ext>
            </p:extLst>
          </p:nvPr>
        </p:nvGraphicFramePr>
        <p:xfrm>
          <a:off x="847607" y="1045029"/>
          <a:ext cx="10180459"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26192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dioder</a:t>
            </a:r>
          </a:p>
        </p:txBody>
      </p:sp>
      <p:sp>
        <p:nvSpPr>
          <p:cNvPr id="2" name="Tekstfelt 1">
            <a:extLst>
              <a:ext uri="{FF2B5EF4-FFF2-40B4-BE49-F238E27FC236}">
                <a16:creationId xmlns:a16="http://schemas.microsoft.com/office/drawing/2014/main" id="{DA4E592C-B480-44C0-B8FE-740D6301673A}"/>
              </a:ext>
            </a:extLst>
          </p:cNvPr>
          <p:cNvSpPr txBox="1"/>
          <p:nvPr/>
        </p:nvSpPr>
        <p:spPr>
          <a:xfrm>
            <a:off x="929473" y="1341455"/>
            <a:ext cx="9400232" cy="5034406"/>
          </a:xfrm>
          <a:prstGeom prst="rect">
            <a:avLst/>
          </a:prstGeom>
          <a:noFill/>
        </p:spPr>
        <p:txBody>
          <a:bodyPr wrap="square" rtlCol="0">
            <a:spAutoFit/>
          </a:bodyPr>
          <a:lstStyle/>
          <a:p>
            <a:endParaRPr lang="da-DK" dirty="0"/>
          </a:p>
        </p:txBody>
      </p:sp>
      <p:graphicFrame>
        <p:nvGraphicFramePr>
          <p:cNvPr id="4" name="Diagram 3">
            <a:extLst>
              <a:ext uri="{FF2B5EF4-FFF2-40B4-BE49-F238E27FC236}">
                <a16:creationId xmlns:a16="http://schemas.microsoft.com/office/drawing/2014/main" id="{3E7C2EF9-A82C-4F1C-A5E5-2283F4BED0C7}"/>
              </a:ext>
            </a:extLst>
          </p:cNvPr>
          <p:cNvGraphicFramePr/>
          <p:nvPr>
            <p:extLst>
              <p:ext uri="{D42A27DB-BD31-4B8C-83A1-F6EECF244321}">
                <p14:modId xmlns:p14="http://schemas.microsoft.com/office/powerpoint/2010/main" val="125722580"/>
              </p:ext>
            </p:extLst>
          </p:nvPr>
        </p:nvGraphicFramePr>
        <p:xfrm>
          <a:off x="847607" y="1045029"/>
          <a:ext cx="10180459" cy="31700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3393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1) Gå efter et anerkendt kvalitetsmærke</a:t>
            </a:r>
          </a:p>
          <a:p>
            <a:pPr fontAlgn="base"/>
            <a:r>
              <a:rPr lang="da-DK" b="0" i="0" dirty="0">
                <a:effectLst/>
              </a:rPr>
              <a:t>Søg evt. på Google på modelbetegnelsen eller producentnavn på modulerne og </a:t>
            </a:r>
            <a:r>
              <a:rPr lang="da-DK" b="0" i="0" dirty="0" err="1">
                <a:effectLst/>
              </a:rPr>
              <a:t>inverteren</a:t>
            </a:r>
            <a:r>
              <a:rPr lang="da-DK" b="0" i="0" dirty="0">
                <a:effectLst/>
              </a:rPr>
              <a:t>, og se om de er nævnt i forbindelse med større projekter, og om fabrikken har repræsentation i EU.</a:t>
            </a:r>
          </a:p>
          <a:p>
            <a:pPr fontAlgn="base"/>
            <a:br>
              <a:rPr lang="da-DK" b="0" i="0" u="sng" dirty="0">
                <a:effectLst/>
                <a:hlinkClick r:id="rId3"/>
              </a:rPr>
            </a:br>
            <a:endParaRPr lang="da-DK" b="0" i="0" dirty="0">
              <a:effectLst/>
            </a:endParaRPr>
          </a:p>
          <a:p>
            <a:endParaRPr lang="da-DK" dirty="0"/>
          </a:p>
        </p:txBody>
      </p:sp>
      <p:pic>
        <p:nvPicPr>
          <p:cNvPr id="5" name="Pladsholder til billede 4" descr="3-stjernet bedømmelse med massiv udfyldning">
            <a:extLst>
              <a:ext uri="{FF2B5EF4-FFF2-40B4-BE49-F238E27FC236}">
                <a16:creationId xmlns:a16="http://schemas.microsoft.com/office/drawing/2014/main" id="{4B4EFBCC-61E0-4460-9E3F-4EC8D6D5986A}"/>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t="15070" b="15070"/>
          <a:stretch>
            <a:fillRect/>
          </a:stretch>
        </p:blipFill>
        <p:spPr>
          <a:xfrm>
            <a:off x="847607" y="1548586"/>
            <a:ext cx="6610350" cy="4618038"/>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6" name="Rektangel: afrundede hjørner 5">
            <a:extLst>
              <a:ext uri="{FF2B5EF4-FFF2-40B4-BE49-F238E27FC236}">
                <a16:creationId xmlns:a16="http://schemas.microsoft.com/office/drawing/2014/main" id="{E5BBBE11-A204-43DB-8849-CEA05E724AD8}"/>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27604583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979030"/>
          </a:xfrm>
        </p:spPr>
        <p:txBody>
          <a:bodyPr>
            <a:normAutofit lnSpcReduction="10000"/>
          </a:bodyPr>
          <a:lstStyle/>
          <a:p>
            <a:pPr fontAlgn="base"/>
            <a:r>
              <a:rPr lang="da-DK" b="1" i="0" dirty="0">
                <a:effectLst/>
              </a:rPr>
              <a:t>2) Vælg en montør du har tillid til</a:t>
            </a:r>
          </a:p>
          <a:p>
            <a:pPr fontAlgn="base"/>
            <a:br>
              <a:rPr lang="da-DK" b="0" i="0" dirty="0">
                <a:effectLst/>
              </a:rPr>
            </a:br>
            <a:r>
              <a:rPr lang="da-DK" b="0" i="0" dirty="0">
                <a:effectLst/>
              </a:rPr>
              <a:t>En montør der har erfaring med solceller. </a:t>
            </a:r>
          </a:p>
          <a:p>
            <a:pPr fontAlgn="base"/>
            <a:r>
              <a:rPr lang="da-DK" b="0" i="0" dirty="0">
                <a:effectLst/>
              </a:rPr>
              <a:t>Spørg efter en referenceliste, så du selv kan tale med personer med tilsvarende anlæg. </a:t>
            </a:r>
          </a:p>
          <a:p>
            <a:pPr fontAlgn="base"/>
            <a:r>
              <a:rPr lang="da-DK" b="0" i="0" dirty="0">
                <a:effectLst/>
              </a:rPr>
              <a:t>Vælg et mærke, som er opført på </a:t>
            </a:r>
            <a:r>
              <a:rPr lang="da-DK" b="0" i="0" dirty="0" err="1">
                <a:effectLst/>
              </a:rPr>
              <a:t>energinet.dk’s</a:t>
            </a:r>
            <a:r>
              <a:rPr lang="da-DK" b="0" i="0" dirty="0">
                <a:effectLst/>
              </a:rPr>
              <a:t> positivliste, når du skal vælge inverter.</a:t>
            </a:r>
          </a:p>
          <a:p>
            <a:pPr fontAlgn="base"/>
            <a:br>
              <a:rPr lang="da-DK" b="0" i="0" dirty="0">
                <a:effectLst/>
              </a:rPr>
            </a:br>
            <a:r>
              <a:rPr lang="da-DK" b="0" i="0" dirty="0">
                <a:effectLst/>
              </a:rPr>
              <a:t>Du kan se solcelleanlæg på </a:t>
            </a:r>
            <a:r>
              <a:rPr lang="da-DK" b="0" i="0" u="sng" dirty="0">
                <a:effectLst/>
                <a:hlinkClick r:id="rId3"/>
              </a:rPr>
              <a:t>www.solcellepriser.dk</a:t>
            </a:r>
            <a:br>
              <a:rPr lang="da-DK" b="0" i="0" dirty="0">
                <a:effectLst/>
              </a:rPr>
            </a:br>
            <a:r>
              <a:rPr lang="da-DK" b="0" i="0" dirty="0">
                <a:effectLst/>
              </a:rPr>
              <a:t>Find evt. en solcelleinstallatør på </a:t>
            </a:r>
            <a:r>
              <a:rPr lang="da-DK" b="0" i="0" u="sng" dirty="0">
                <a:effectLst/>
                <a:hlinkClick r:id="rId4"/>
              </a:rPr>
              <a:t>www.kso-ordning.dk</a:t>
            </a:r>
            <a:br>
              <a:rPr lang="da-DK" b="0" i="0" u="sng" dirty="0">
                <a:effectLst/>
                <a:hlinkClick r:id="rId3"/>
              </a:rPr>
            </a:br>
            <a:endParaRPr lang="da-DK" b="0" i="0" dirty="0">
              <a:effectLst/>
            </a:endParaRPr>
          </a:p>
          <a:p>
            <a:endParaRPr lang="da-DK" dirty="0"/>
          </a:p>
        </p:txBody>
      </p:sp>
      <p:pic>
        <p:nvPicPr>
          <p:cNvPr id="5" name="Pladsholder til billede 4" descr="Electrician med massiv udfyldning">
            <a:extLst>
              <a:ext uri="{FF2B5EF4-FFF2-40B4-BE49-F238E27FC236}">
                <a16:creationId xmlns:a16="http://schemas.microsoft.com/office/drawing/2014/main" id="{CB27ECA4-94DD-4BBA-AB6D-9D71CA381251}"/>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4549" y="1417950"/>
            <a:ext cx="4779699" cy="4779699"/>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8876CEE8-BA03-4718-B7C6-6D755B1F638E}"/>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959422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3) Gå efter mindst mulig tab</a:t>
            </a:r>
          </a:p>
          <a:p>
            <a:pPr fontAlgn="base"/>
            <a:r>
              <a:rPr lang="da-DK" b="0" i="0" dirty="0">
                <a:effectLst/>
              </a:rPr>
              <a:t>Solceller taber ydelse med årene, eksempelvis 0,6 % om året. </a:t>
            </a:r>
          </a:p>
          <a:p>
            <a:pPr fontAlgn="base"/>
            <a:r>
              <a:rPr lang="da-DK" b="0" i="0" dirty="0">
                <a:effectLst/>
              </a:rPr>
              <a:t>De forskellige firmaer yder garantier. F.eks. 90 % efter 12 år og 20 % efter 25 år.</a:t>
            </a:r>
          </a:p>
          <a:p>
            <a:endParaRPr lang="da-DK" dirty="0"/>
          </a:p>
        </p:txBody>
      </p:sp>
      <p:pic>
        <p:nvPicPr>
          <p:cNvPr id="5" name="Pladsholder til billede 4" descr="Nedadgående trendkurve med massiv udfyldning">
            <a:extLst>
              <a:ext uri="{FF2B5EF4-FFF2-40B4-BE49-F238E27FC236}">
                <a16:creationId xmlns:a16="http://schemas.microsoft.com/office/drawing/2014/main" id="{C70A7AAC-5E61-4227-B506-E84DC22EC5C4}"/>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15070" b="15070"/>
          <a:stretch>
            <a:fillRect/>
          </a:stretch>
        </p:blipFill>
        <p:spPr>
          <a:xfrm>
            <a:off x="844550" y="1555750"/>
            <a:ext cx="6610350" cy="4618038"/>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075C3634-9C78-4F84-BFAA-385DCB0BC41B}"/>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2769134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4) Forlang datablad og dokumentation</a:t>
            </a:r>
          </a:p>
          <a:p>
            <a:pPr fontAlgn="base"/>
            <a:r>
              <a:rPr lang="da-DK" b="0" i="0" dirty="0">
                <a:effectLst/>
              </a:rPr>
              <a:t>Sammen med tilbud bør man forlange at modtage et datablad på solceller og inverter, samt dokumentation på forventet årlig anlægsproduktion.</a:t>
            </a:r>
          </a:p>
          <a:p>
            <a:endParaRPr lang="da-DK" dirty="0"/>
          </a:p>
        </p:txBody>
      </p:sp>
      <p:pic>
        <p:nvPicPr>
          <p:cNvPr id="5" name="Pladsholder til billede 4" descr="Dokument med massiv udfyldning">
            <a:extLst>
              <a:ext uri="{FF2B5EF4-FFF2-40B4-BE49-F238E27FC236}">
                <a16:creationId xmlns:a16="http://schemas.microsoft.com/office/drawing/2014/main" id="{E424EC0B-2FA7-4E60-8719-30C2852F7DEE}"/>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50" y="1417951"/>
            <a:ext cx="4935928" cy="4935928"/>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62623660-2F77-4628-A458-07CF3E42352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3441347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5) Gå efter solcellemoduler med plus tolerance</a:t>
            </a:r>
          </a:p>
          <a:p>
            <a:pPr fontAlgn="base"/>
            <a:r>
              <a:rPr lang="da-DK" dirty="0"/>
              <a:t>De</a:t>
            </a:r>
            <a:r>
              <a:rPr lang="da-DK" b="0" i="0" dirty="0">
                <a:effectLst/>
              </a:rPr>
              <a:t> evt. er individuelt flash-testet med mærkeplade på bagsiden af solcellerne.</a:t>
            </a:r>
          </a:p>
          <a:p>
            <a:pPr fontAlgn="base"/>
            <a:endParaRPr lang="da-DK" b="0" i="0" dirty="0">
              <a:effectLst/>
            </a:endParaRPr>
          </a:p>
          <a:p>
            <a:pPr fontAlgn="base"/>
            <a:r>
              <a:rPr lang="da-DK" b="0" i="0" dirty="0">
                <a:effectLst/>
              </a:rPr>
              <a:t>Dette betyder, at de er sorteret med de fineste solceller, så de producerer fra 0 til +3W - +5W i forhold til specifikationerne.</a:t>
            </a:r>
          </a:p>
          <a:p>
            <a:endParaRPr lang="da-DK" dirty="0"/>
          </a:p>
        </p:txBody>
      </p:sp>
      <p:pic>
        <p:nvPicPr>
          <p:cNvPr id="5" name="Pladsholder til billede 4" descr="Ændringer og skræddersyning kontur">
            <a:extLst>
              <a:ext uri="{FF2B5EF4-FFF2-40B4-BE49-F238E27FC236}">
                <a16:creationId xmlns:a16="http://schemas.microsoft.com/office/drawing/2014/main" id="{FD5625A8-8510-4937-B798-800FA69DF49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5070" b="15070"/>
          <a:stretch>
            <a:fillRect/>
          </a:stretch>
        </p:blipFill>
        <p:spPr>
          <a:xfrm>
            <a:off x="844550" y="1555750"/>
            <a:ext cx="6610350" cy="4618038"/>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710B986E-06D0-43B4-8E97-EDD4CA70BFA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2783293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6) Tjek solcellemodulernes temperaturkoefficient</a:t>
            </a:r>
          </a:p>
          <a:p>
            <a:pPr fontAlgn="base"/>
            <a:r>
              <a:rPr lang="da-DK" b="0" i="0" dirty="0">
                <a:effectLst/>
              </a:rPr>
              <a:t>Solceller er halvledere og data er ved +25 grader. </a:t>
            </a:r>
          </a:p>
          <a:p>
            <a:pPr fontAlgn="base"/>
            <a:r>
              <a:rPr lang="da-DK" b="0" i="0" dirty="0">
                <a:effectLst/>
              </a:rPr>
              <a:t>Solcellens arbejdstemperatur ligger typisk i intervallet 45 - 80 grader. </a:t>
            </a:r>
          </a:p>
          <a:p>
            <a:pPr fontAlgn="base"/>
            <a:r>
              <a:rPr lang="da-DK" b="0" i="0" dirty="0">
                <a:effectLst/>
              </a:rPr>
              <a:t> De bedste moduler ligger på 0,3 %, mens de ringere kan ligge op til 0,8 % tab pr. grad over 25 grader. </a:t>
            </a:r>
          </a:p>
          <a:p>
            <a:pPr fontAlgn="base"/>
            <a:r>
              <a:rPr lang="da-DK" b="0" i="0" dirty="0">
                <a:effectLst/>
              </a:rPr>
              <a:t>Vær opmærksom på at sorte solcellemoduler bliver mere varme end moduler med lys baggrund og lyse rammer.</a:t>
            </a:r>
          </a:p>
          <a:p>
            <a:endParaRPr lang="da-DK" dirty="0"/>
          </a:p>
        </p:txBody>
      </p:sp>
      <p:pic>
        <p:nvPicPr>
          <p:cNvPr id="5" name="Pladsholder til billede 4" descr="Termometer med massiv udfyldning">
            <a:extLst>
              <a:ext uri="{FF2B5EF4-FFF2-40B4-BE49-F238E27FC236}">
                <a16:creationId xmlns:a16="http://schemas.microsoft.com/office/drawing/2014/main" id="{1B662204-C1F2-4B47-B64C-1E14478ACCA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49" y="1417949"/>
            <a:ext cx="5087563" cy="5087563"/>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838FDFC0-CADC-4FFF-AA74-90C063BF0B46}"/>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4193575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a:effectLst/>
              </a:rPr>
              <a:t>7) Undersøg virkningsgraden for solceller og inverter</a:t>
            </a:r>
          </a:p>
          <a:p>
            <a:pPr fontAlgn="base"/>
            <a:r>
              <a:rPr lang="da-DK" b="0" i="0">
                <a:effectLst/>
              </a:rPr>
              <a:t>Vær opmærksom på, at virkningsgraden for solceller og inverter bliver dårligere ved øget temperatur.</a:t>
            </a:r>
          </a:p>
          <a:p>
            <a:pPr fontAlgn="base"/>
            <a:endParaRPr lang="da-DK"/>
          </a:p>
        </p:txBody>
      </p:sp>
      <p:pic>
        <p:nvPicPr>
          <p:cNvPr id="7" name="Pladsholder til billede 6" descr="Forskning med massiv udfyldning">
            <a:extLst>
              <a:ext uri="{FF2B5EF4-FFF2-40B4-BE49-F238E27FC236}">
                <a16:creationId xmlns:a16="http://schemas.microsoft.com/office/drawing/2014/main" id="{F8770B4D-4B75-4025-BFA4-AA7872C9FE0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7725" y="1410013"/>
            <a:ext cx="5084388" cy="5084388"/>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10" name="Rektangel: afrundede hjørner 9">
            <a:extLst>
              <a:ext uri="{FF2B5EF4-FFF2-40B4-BE49-F238E27FC236}">
                <a16:creationId xmlns:a16="http://schemas.microsoft.com/office/drawing/2014/main" id="{6B9C0E62-79DF-49C0-94BD-284602EF97BD}"/>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576446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8) Jævnstrøm har det ikke godt med afstande</a:t>
            </a:r>
          </a:p>
          <a:p>
            <a:pPr fontAlgn="base"/>
            <a:r>
              <a:rPr lang="da-DK" b="0" i="0" dirty="0">
                <a:effectLst/>
              </a:rPr>
              <a:t>Sørg for mindst mulig kabellængde mellem solcellemoduler og inverter.</a:t>
            </a:r>
          </a:p>
          <a:p>
            <a:pPr fontAlgn="base"/>
            <a:r>
              <a:rPr lang="da-DK" b="0" i="0" dirty="0">
                <a:effectLst/>
              </a:rPr>
              <a:t> En god kabelinstallation bør ikke give et tab på mere end 1 %. En dårlig kabelinstallation kan hurtigt komme op på 4 %.</a:t>
            </a:r>
          </a:p>
          <a:p>
            <a:pPr fontAlgn="base"/>
            <a:r>
              <a:rPr lang="da-DK" b="0" i="0" dirty="0">
                <a:effectLst/>
              </a:rPr>
              <a:t> Vejledende tykkelse af kabel er 4 kvadrat.</a:t>
            </a:r>
          </a:p>
          <a:p>
            <a:pPr fontAlgn="base"/>
            <a:endParaRPr lang="da-DK" dirty="0"/>
          </a:p>
        </p:txBody>
      </p:sp>
      <p:pic>
        <p:nvPicPr>
          <p:cNvPr id="5" name="Pladsholder til billede 4" descr="Lineal med massiv udfyldning">
            <a:extLst>
              <a:ext uri="{FF2B5EF4-FFF2-40B4-BE49-F238E27FC236}">
                <a16:creationId xmlns:a16="http://schemas.microsoft.com/office/drawing/2014/main" id="{2344C5F6-F87B-427B-975F-26D8F77F4F4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49" y="1417949"/>
            <a:ext cx="5059993" cy="5059993"/>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3C40F1D6-1944-4B50-930D-BB7D25F308C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1665332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9) Tag højde for skygge på solcellerne</a:t>
            </a:r>
          </a:p>
          <a:p>
            <a:pPr fontAlgn="base"/>
            <a:r>
              <a:rPr lang="da-DK" b="0" i="0" dirty="0">
                <a:effectLst/>
              </a:rPr>
              <a:t>Ved skygge bør der være flere serier i hvert modul, der styres af dioder, så færrest mulige celler kobler ud ved skygge. </a:t>
            </a:r>
          </a:p>
          <a:p>
            <a:pPr fontAlgn="base"/>
            <a:r>
              <a:rPr lang="da-DK" b="0" i="0" dirty="0">
                <a:effectLst/>
              </a:rPr>
              <a:t>Som en tommelfingerregel skal anlægget være skyggefrit i tidspunktet 9 – 17 i sommerhalvåret.</a:t>
            </a:r>
          </a:p>
          <a:p>
            <a:pPr fontAlgn="base"/>
            <a:endParaRPr lang="da-DK" dirty="0"/>
          </a:p>
        </p:txBody>
      </p:sp>
      <p:pic>
        <p:nvPicPr>
          <p:cNvPr id="5" name="Pladsholder til billede 4" descr="Delvis sol med massiv udfyldning">
            <a:extLst>
              <a:ext uri="{FF2B5EF4-FFF2-40B4-BE49-F238E27FC236}">
                <a16:creationId xmlns:a16="http://schemas.microsoft.com/office/drawing/2014/main" id="{F8D280FD-C55C-4E40-824E-5CDF43E381C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49" y="1417949"/>
            <a:ext cx="5138107" cy="5138107"/>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835F36BF-0263-401C-8ABF-ACD4BCC3C773}"/>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2044636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A6B1A591-E7F4-46F7-9694-25871E3B8DB0}"/>
              </a:ext>
            </a:extLst>
          </p:cNvPr>
          <p:cNvSpPr>
            <a:spLocks noGrp="1"/>
          </p:cNvSpPr>
          <p:nvPr>
            <p:ph sz="half" idx="1"/>
          </p:nvPr>
        </p:nvSpPr>
        <p:spPr>
          <a:xfrm>
            <a:off x="7819052" y="1555024"/>
            <a:ext cx="3705805" cy="4611600"/>
          </a:xfrm>
        </p:spPr>
        <p:txBody>
          <a:bodyPr>
            <a:normAutofit/>
          </a:bodyPr>
          <a:lstStyle/>
          <a:p>
            <a:pPr fontAlgn="base"/>
            <a:r>
              <a:rPr lang="da-DK" b="1" i="0" dirty="0">
                <a:effectLst/>
              </a:rPr>
              <a:t>10) Undersøg solcellernes vægt</a:t>
            </a:r>
          </a:p>
          <a:p>
            <a:pPr fontAlgn="base"/>
            <a:r>
              <a:rPr lang="da-DK" b="0" i="0" dirty="0">
                <a:effectLst/>
              </a:rPr>
              <a:t>Undersøg hvor meget solcellerne vejer og om den ekstra vægt har betydning for tagkonstruktionen. </a:t>
            </a:r>
          </a:p>
          <a:p>
            <a:pPr fontAlgn="base"/>
            <a:r>
              <a:rPr lang="da-DK" b="0" i="0" dirty="0">
                <a:effectLst/>
              </a:rPr>
              <a:t>Kontakt kommune og forsikringsselskab og hør, om de har nogen indvendinger i forbindelse med køb af et solcelleanlæg.</a:t>
            </a:r>
          </a:p>
          <a:p>
            <a:pPr fontAlgn="base"/>
            <a:endParaRPr lang="da-DK" dirty="0"/>
          </a:p>
        </p:txBody>
      </p:sp>
      <p:pic>
        <p:nvPicPr>
          <p:cNvPr id="5" name="Pladsholder til billede 4" descr="Vejer forskelligt med massiv udfyldning">
            <a:extLst>
              <a:ext uri="{FF2B5EF4-FFF2-40B4-BE49-F238E27FC236}">
                <a16:creationId xmlns:a16="http://schemas.microsoft.com/office/drawing/2014/main" id="{E0ADCCA9-B299-44C3-AD69-BE31AF90775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44549" y="1417949"/>
            <a:ext cx="4710775" cy="4710775"/>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Energitjenestens 10 gode råd</a:t>
            </a:r>
          </a:p>
        </p:txBody>
      </p:sp>
      <p:sp>
        <p:nvSpPr>
          <p:cNvPr id="7" name="Rektangel: afrundede hjørner 6">
            <a:extLst>
              <a:ext uri="{FF2B5EF4-FFF2-40B4-BE49-F238E27FC236}">
                <a16:creationId xmlns:a16="http://schemas.microsoft.com/office/drawing/2014/main" id="{54051A2F-72BB-4871-8D62-0C47F6B45DAA}"/>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Rådene er tilpasset præsentationen og ikke direkte refereret</a:t>
            </a:r>
          </a:p>
        </p:txBody>
      </p:sp>
    </p:spTree>
    <p:extLst>
      <p:ext uri="{BB962C8B-B14F-4D97-AF65-F5344CB8AC3E}">
        <p14:creationId xmlns:p14="http://schemas.microsoft.com/office/powerpoint/2010/main" val="1670505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installation</a:t>
            </a:r>
          </a:p>
        </p:txBody>
      </p:sp>
      <p:pic>
        <p:nvPicPr>
          <p:cNvPr id="4" name="Billede 3" descr="Et billede, der indeholder tekst&#10;&#10;Automatisk genereret beskrivelse">
            <a:extLst>
              <a:ext uri="{FF2B5EF4-FFF2-40B4-BE49-F238E27FC236}">
                <a16:creationId xmlns:a16="http://schemas.microsoft.com/office/drawing/2014/main" id="{5A052973-87D6-442B-BCDC-A9F40E70E6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765" y="1396539"/>
            <a:ext cx="11924235" cy="3385128"/>
          </a:xfrm>
          <a:prstGeom prst="rect">
            <a:avLst/>
          </a:prstGeom>
        </p:spPr>
      </p:pic>
    </p:spTree>
    <p:extLst>
      <p:ext uri="{BB962C8B-B14F-4D97-AF65-F5344CB8AC3E}">
        <p14:creationId xmlns:p14="http://schemas.microsoft.com/office/powerpoint/2010/main" val="2422418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E2AE41BE-3CCF-4F2E-98EC-2EBD5376D73F}"/>
              </a:ext>
            </a:extLst>
          </p:cNvPr>
          <p:cNvPicPr>
            <a:picLocks noGrp="1" noChangeAspect="1"/>
          </p:cNvPicPr>
          <p:nvPr>
            <p:ph sz="half" idx="1"/>
          </p:nvPr>
        </p:nvPicPr>
        <p:blipFill rotWithShape="1">
          <a:blip r:embed="rId3"/>
          <a:srcRect r="1" b="21814"/>
          <a:stretch/>
        </p:blipFill>
        <p:spPr>
          <a:xfrm>
            <a:off x="847530" y="1564358"/>
            <a:ext cx="10675525" cy="4611600"/>
          </a:xfr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installation</a:t>
            </a:r>
          </a:p>
        </p:txBody>
      </p:sp>
      <p:sp>
        <p:nvSpPr>
          <p:cNvPr id="6" name="Tekstfelt 5">
            <a:extLst>
              <a:ext uri="{FF2B5EF4-FFF2-40B4-BE49-F238E27FC236}">
                <a16:creationId xmlns:a16="http://schemas.microsoft.com/office/drawing/2014/main" id="{519685AF-C30E-4AEC-B976-E03F6D6A1972}"/>
              </a:ext>
            </a:extLst>
          </p:cNvPr>
          <p:cNvSpPr txBox="1"/>
          <p:nvPr/>
        </p:nvSpPr>
        <p:spPr>
          <a:xfrm>
            <a:off x="497010" y="1147969"/>
            <a:ext cx="7595430" cy="1191371"/>
          </a:xfrm>
          <a:prstGeom prst="rect">
            <a:avLst/>
          </a:prstGeom>
          <a:noFill/>
        </p:spPr>
        <p:txBody>
          <a:bodyPr wrap="square" rtlCol="0">
            <a:spAutoFit/>
          </a:bodyPr>
          <a:lstStyle/>
          <a:p>
            <a:r>
              <a:rPr lang="da-DK" dirty="0"/>
              <a:t>Det er vigtigt, at solcelleanlægget ved fejl i </a:t>
            </a:r>
            <a:r>
              <a:rPr lang="da-DK" dirty="0" err="1"/>
              <a:t>inverteren</a:t>
            </a:r>
            <a:r>
              <a:rPr lang="da-DK" dirty="0"/>
              <a:t> har sit eget beskyttelsesudstyr (HPFI-afbryder og sikringer), da man ikke kan anvende det samme beskyttelsesudstyr, som beskytter elinstallationen (de sorte forbindelser).</a:t>
            </a:r>
          </a:p>
        </p:txBody>
      </p:sp>
    </p:spTree>
    <p:extLst>
      <p:ext uri="{BB962C8B-B14F-4D97-AF65-F5344CB8AC3E}">
        <p14:creationId xmlns:p14="http://schemas.microsoft.com/office/powerpoint/2010/main" val="2685441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579120" y="990600"/>
            <a:ext cx="11003280" cy="5600700"/>
          </a:xfrm>
        </p:spPr>
        <p:txBody>
          <a:bodyPr>
            <a:normAutofit/>
          </a:bodyPr>
          <a:lstStyle/>
          <a:p>
            <a:pPr marL="342900" indent="-342900">
              <a:buAutoNum type="arabicPeriod"/>
            </a:pPr>
            <a:r>
              <a:rPr lang="da-DK" dirty="0"/>
              <a:t>Er DC-kabler fremført sikkert og forsvarligt? </a:t>
            </a:r>
          </a:p>
          <a:p>
            <a:pPr marL="342900" indent="-342900">
              <a:buAutoNum type="arabicPeriod"/>
            </a:pPr>
            <a:r>
              <a:rPr lang="da-DK" dirty="0"/>
              <a:t>Er samlinger/tilslutninger på DC-kablerne forsvarlige? </a:t>
            </a:r>
          </a:p>
          <a:p>
            <a:pPr marL="342900" indent="-342900">
              <a:buAutoNum type="arabicPeriod"/>
            </a:pPr>
            <a:r>
              <a:rPr lang="da-DK" dirty="0"/>
              <a:t>Er solcelleanlægget installeret i henhold til krav for særlige områder, fx fugtige områder/landbrug? </a:t>
            </a:r>
          </a:p>
          <a:p>
            <a:pPr marL="342900" indent="-342900">
              <a:buAutoNum type="arabicPeriod"/>
            </a:pPr>
            <a:r>
              <a:rPr lang="da-DK" dirty="0"/>
              <a:t>Forefindes der midler til adskillelse på henholdsvis AC- og DC-siden? </a:t>
            </a:r>
          </a:p>
          <a:p>
            <a:pPr marL="342900" indent="-342900">
              <a:buAutoNum type="arabicPeriod"/>
            </a:pPr>
            <a:r>
              <a:rPr lang="da-DK" dirty="0"/>
              <a:t>Er klasse I-</a:t>
            </a:r>
            <a:r>
              <a:rPr lang="da-DK" dirty="0" err="1"/>
              <a:t>inverteren</a:t>
            </a:r>
            <a:r>
              <a:rPr lang="da-DK" dirty="0"/>
              <a:t> tilsluttet effektiv jordforbindelse? </a:t>
            </a:r>
          </a:p>
          <a:p>
            <a:pPr marL="342900" indent="-342900">
              <a:buAutoNum type="arabicPeriod"/>
            </a:pPr>
            <a:r>
              <a:rPr lang="da-DK" dirty="0"/>
              <a:t>Er solcelleinstallationen tilsluttet korrekt til en hovedstrømkreds? </a:t>
            </a:r>
          </a:p>
          <a:p>
            <a:pPr marL="342900" indent="-342900">
              <a:buAutoNum type="arabicPeriod"/>
            </a:pPr>
            <a:r>
              <a:rPr lang="da-DK" dirty="0"/>
              <a:t>Er AC-kabler fremført sikkert og forsvarligt? </a:t>
            </a:r>
          </a:p>
          <a:p>
            <a:pPr marL="342900" indent="-342900">
              <a:buAutoNum type="arabicPeriod"/>
            </a:pPr>
            <a:r>
              <a:rPr lang="da-DK" dirty="0"/>
              <a:t>Er solcellens forsyningsledning kortslutningsbeskyttet? </a:t>
            </a:r>
          </a:p>
          <a:p>
            <a:pPr marL="342900" indent="-342900">
              <a:buAutoNum type="arabicPeriod"/>
            </a:pPr>
            <a:r>
              <a:rPr lang="da-DK" dirty="0"/>
              <a:t>Er der installeret korrekt fejlstrømsafbryder - type A eller B? (noter fejlstrømsafbrydertype) </a:t>
            </a:r>
          </a:p>
          <a:p>
            <a:pPr marL="342900" indent="-342900">
              <a:buAutoNum type="arabicPeriod"/>
            </a:pPr>
            <a:r>
              <a:rPr lang="da-DK" dirty="0"/>
              <a:t>Er fejlstrømsafbryderen virksom (afprøvning ved hjælp af instrument)? </a:t>
            </a:r>
          </a:p>
          <a:p>
            <a:pPr marL="342900" indent="-342900">
              <a:buAutoNum type="arabicPeriod"/>
            </a:pPr>
            <a:r>
              <a:rPr lang="da-DK" dirty="0"/>
              <a:t>Er tavlen/tavlerne mærket med, at der kan forekomme spænding fra flere sider? </a:t>
            </a:r>
          </a:p>
          <a:p>
            <a:pPr marL="342900" indent="-342900">
              <a:buAutoNum type="arabicPeriod"/>
            </a:pPr>
            <a:r>
              <a:rPr lang="da-DK" dirty="0"/>
              <a:t>Dokumentation</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installation</a:t>
            </a:r>
          </a:p>
        </p:txBody>
      </p:sp>
    </p:spTree>
    <p:extLst>
      <p:ext uri="{BB962C8B-B14F-4D97-AF65-F5344CB8AC3E}">
        <p14:creationId xmlns:p14="http://schemas.microsoft.com/office/powerpoint/2010/main" val="2682763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dsholder til indhold 5">
            <a:extLst>
              <a:ext uri="{FF2B5EF4-FFF2-40B4-BE49-F238E27FC236}">
                <a16:creationId xmlns:a16="http://schemas.microsoft.com/office/drawing/2014/main" id="{8F2E1355-854C-4E97-951B-C799A8AABE84}"/>
              </a:ext>
            </a:extLst>
          </p:cNvPr>
          <p:cNvGraphicFramePr>
            <a:graphicFrameLocks noGrp="1"/>
          </p:cNvGraphicFramePr>
          <p:nvPr>
            <p:ph sz="half" idx="1"/>
            <p:extLst>
              <p:ext uri="{D42A27DB-BD31-4B8C-83A1-F6EECF244321}">
                <p14:modId xmlns:p14="http://schemas.microsoft.com/office/powerpoint/2010/main" val="73349061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7747753" cy="914400"/>
          </a:xfrm>
        </p:spPr>
        <p:txBody>
          <a:bodyPr/>
          <a:lstStyle/>
          <a:p>
            <a:r>
              <a:rPr lang="da-DK" dirty="0"/>
              <a:t>Solceller</a:t>
            </a:r>
            <a:br>
              <a:rPr lang="da-DK" dirty="0"/>
            </a:br>
            <a:br>
              <a:rPr lang="da-DK" sz="1400" dirty="0"/>
            </a:br>
            <a:r>
              <a:rPr lang="da-DK" sz="1400" dirty="0"/>
              <a:t>Er DC-kabler fremført sikkert og forsvarligt?</a:t>
            </a:r>
          </a:p>
        </p:txBody>
      </p:sp>
    </p:spTree>
    <p:extLst>
      <p:ext uri="{BB962C8B-B14F-4D97-AF65-F5344CB8AC3E}">
        <p14:creationId xmlns:p14="http://schemas.microsoft.com/office/powerpoint/2010/main" val="33555006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D6D4B79B-1ED8-433B-AAEF-DBCD79BA8A8E}"/>
              </a:ext>
            </a:extLst>
          </p:cNvPr>
          <p:cNvPicPr>
            <a:picLocks noChangeAspect="1"/>
          </p:cNvPicPr>
          <p:nvPr/>
        </p:nvPicPr>
        <p:blipFill>
          <a:blip r:embed="rId2"/>
          <a:stretch>
            <a:fillRect/>
          </a:stretch>
        </p:blipFill>
        <p:spPr>
          <a:xfrm>
            <a:off x="847530" y="1801775"/>
            <a:ext cx="10675525" cy="4136765"/>
          </a:xfrm>
          <a:prstGeom prst="rect">
            <a:avLst/>
          </a:prstGeom>
          <a:noFill/>
        </p:spPr>
      </p:pic>
      <p:sp>
        <p:nvSpPr>
          <p:cNvPr id="6" name="Titel 2">
            <a:extLst>
              <a:ext uri="{FF2B5EF4-FFF2-40B4-BE49-F238E27FC236}">
                <a16:creationId xmlns:a16="http://schemas.microsoft.com/office/drawing/2014/main" id="{447A00E0-9F8E-43B4-B2D2-E84D7308E079}"/>
              </a:ext>
            </a:extLst>
          </p:cNvPr>
          <p:cNvSpPr txBox="1">
            <a:spLocks/>
          </p:cNvSpPr>
          <p:nvPr/>
        </p:nvSpPr>
        <p:spPr>
          <a:xfrm>
            <a:off x="847606" y="482139"/>
            <a:ext cx="7747753" cy="914400"/>
          </a:xfrm>
          <a:prstGeom prst="rect">
            <a:avLst/>
          </a:prstGeom>
        </p:spPr>
        <p:txBody>
          <a:bodyPr vert="horz" lIns="91440" tIns="45720" rIns="91440" bIns="45720" rtlCol="0" anchor="t">
            <a:noAutofit/>
          </a:bodyPr>
          <a:lstStyle>
            <a:lvl1pPr algn="l" defTabSz="914400" rtl="0" eaLnBrk="1" latinLnBrk="0" hangingPunct="1">
              <a:lnSpc>
                <a:spcPct val="70000"/>
              </a:lnSpc>
              <a:spcBef>
                <a:spcPct val="0"/>
              </a:spcBef>
              <a:buNone/>
              <a:defRPr sz="2200" b="1" i="0" kern="1200">
                <a:solidFill>
                  <a:srgbClr val="2B7776"/>
                </a:solidFill>
                <a:latin typeface="Verdana"/>
                <a:ea typeface="+mj-ea"/>
                <a:cs typeface="+mj-cs"/>
              </a:defRPr>
            </a:lvl1pPr>
          </a:lstStyle>
          <a:p>
            <a:r>
              <a:rPr lang="da-DK" dirty="0"/>
              <a:t>Solceller</a:t>
            </a:r>
            <a:br>
              <a:rPr lang="da-DK" dirty="0"/>
            </a:br>
            <a:br>
              <a:rPr lang="da-DK" sz="1400" dirty="0"/>
            </a:br>
            <a:r>
              <a:rPr lang="da-DK" sz="1400" dirty="0"/>
              <a:t>Er DC-kabler fremført sikkert og forsvarligt?</a:t>
            </a:r>
          </a:p>
        </p:txBody>
      </p:sp>
    </p:spTree>
    <p:extLst>
      <p:ext uri="{BB962C8B-B14F-4D97-AF65-F5344CB8AC3E}">
        <p14:creationId xmlns:p14="http://schemas.microsoft.com/office/powerpoint/2010/main" val="34361984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2">
            <a:extLst>
              <a:ext uri="{FF2B5EF4-FFF2-40B4-BE49-F238E27FC236}">
                <a16:creationId xmlns:a16="http://schemas.microsoft.com/office/drawing/2014/main" id="{9D6390BA-7BF6-47A9-9980-49D892103060}"/>
              </a:ext>
            </a:extLst>
          </p:cNvPr>
          <p:cNvSpPr>
            <a:spLocks noGrp="1"/>
          </p:cNvSpPr>
          <p:nvPr>
            <p:ph type="title"/>
          </p:nvPr>
        </p:nvSpPr>
        <p:spPr>
          <a:xfrm>
            <a:off x="847725" y="482600"/>
            <a:ext cx="6884988" cy="914400"/>
          </a:xfrm>
        </p:spPr>
        <p:txBody>
          <a:bodyPr/>
          <a:lstStyle/>
          <a:p>
            <a:r>
              <a:rPr lang="da-DK" dirty="0"/>
              <a:t>Solceller</a:t>
            </a:r>
            <a:br>
              <a:rPr lang="da-DK" dirty="0"/>
            </a:br>
            <a:br>
              <a:rPr lang="da-DK" sz="1400" dirty="0"/>
            </a:br>
            <a:r>
              <a:rPr lang="da-DK" sz="1400" dirty="0"/>
              <a:t>Er DC-kabler fremført sikkert og forsvarligt?</a:t>
            </a:r>
          </a:p>
        </p:txBody>
      </p:sp>
      <p:graphicFrame>
        <p:nvGraphicFramePr>
          <p:cNvPr id="10" name="Pladsholder til indhold 9">
            <a:extLst>
              <a:ext uri="{FF2B5EF4-FFF2-40B4-BE49-F238E27FC236}">
                <a16:creationId xmlns:a16="http://schemas.microsoft.com/office/drawing/2014/main" id="{7DB8C944-5F96-4700-9E93-B21CCD83415C}"/>
              </a:ext>
            </a:extLst>
          </p:cNvPr>
          <p:cNvGraphicFramePr>
            <a:graphicFrameLocks noGrp="1"/>
          </p:cNvGraphicFramePr>
          <p:nvPr>
            <p:ph sz="half" idx="1"/>
            <p:extLst>
              <p:ext uri="{D42A27DB-BD31-4B8C-83A1-F6EECF244321}">
                <p14:modId xmlns:p14="http://schemas.microsoft.com/office/powerpoint/2010/main" val="309099395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41311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Pladsholder til indhold 6">
            <a:extLst>
              <a:ext uri="{FF2B5EF4-FFF2-40B4-BE49-F238E27FC236}">
                <a16:creationId xmlns:a16="http://schemas.microsoft.com/office/drawing/2014/main" id="{BFE5730B-1E66-43BE-9F6F-87EF32629012}"/>
              </a:ext>
            </a:extLst>
          </p:cNvPr>
          <p:cNvGraphicFramePr>
            <a:graphicFrameLocks noGrp="1"/>
          </p:cNvGraphicFramePr>
          <p:nvPr>
            <p:ph sz="half" idx="1"/>
            <p:extLst>
              <p:ext uri="{D42A27DB-BD31-4B8C-83A1-F6EECF244321}">
                <p14:modId xmlns:p14="http://schemas.microsoft.com/office/powerpoint/2010/main" val="426831187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el 2">
            <a:extLst>
              <a:ext uri="{FF2B5EF4-FFF2-40B4-BE49-F238E27FC236}">
                <a16:creationId xmlns:a16="http://schemas.microsoft.com/office/drawing/2014/main" id="{674B07E8-E6A3-46BD-9508-0FB26C935396}"/>
              </a:ext>
            </a:extLst>
          </p:cNvPr>
          <p:cNvSpPr>
            <a:spLocks noGrp="1"/>
          </p:cNvSpPr>
          <p:nvPr>
            <p:ph type="title"/>
          </p:nvPr>
        </p:nvSpPr>
        <p:spPr>
          <a:xfrm>
            <a:off x="847606" y="482139"/>
            <a:ext cx="7747753" cy="914400"/>
          </a:xfrm>
        </p:spPr>
        <p:txBody>
          <a:bodyPr/>
          <a:lstStyle/>
          <a:p>
            <a:r>
              <a:rPr lang="da-DK" dirty="0"/>
              <a:t>Solceller</a:t>
            </a:r>
            <a:br>
              <a:rPr lang="da-DK" dirty="0"/>
            </a:br>
            <a:br>
              <a:rPr lang="da-DK" sz="1400" dirty="0"/>
            </a:br>
            <a:r>
              <a:rPr lang="da-DK" sz="1400" dirty="0"/>
              <a:t>Er DC-kabler fremført sikkert og forsvarligt?</a:t>
            </a:r>
          </a:p>
        </p:txBody>
      </p:sp>
    </p:spTree>
    <p:extLst>
      <p:ext uri="{BB962C8B-B14F-4D97-AF65-F5344CB8AC3E}">
        <p14:creationId xmlns:p14="http://schemas.microsoft.com/office/powerpoint/2010/main" val="1485181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B029B712-9AD7-44BB-A23B-25B2E173CC49}"/>
              </a:ext>
            </a:extLst>
          </p:cNvPr>
          <p:cNvPicPr>
            <a:picLocks noGrp="1" noChangeAspect="1"/>
          </p:cNvPicPr>
          <p:nvPr>
            <p:ph sz="half" idx="1"/>
          </p:nvPr>
        </p:nvPicPr>
        <p:blipFill>
          <a:blip r:embed="rId2"/>
          <a:stretch>
            <a:fillRect/>
          </a:stretch>
        </p:blipFill>
        <p:spPr>
          <a:xfrm>
            <a:off x="847725" y="1770543"/>
            <a:ext cx="10675938" cy="4197977"/>
          </a:xfrm>
        </p:spPr>
      </p:pic>
      <p:sp>
        <p:nvSpPr>
          <p:cNvPr id="9" name="Titel 2">
            <a:extLst>
              <a:ext uri="{FF2B5EF4-FFF2-40B4-BE49-F238E27FC236}">
                <a16:creationId xmlns:a16="http://schemas.microsoft.com/office/drawing/2014/main" id="{4A51933B-1D20-4841-AC4D-5F6358A22637}"/>
              </a:ext>
            </a:extLst>
          </p:cNvPr>
          <p:cNvSpPr>
            <a:spLocks noGrp="1"/>
          </p:cNvSpPr>
          <p:nvPr>
            <p:ph type="title"/>
          </p:nvPr>
        </p:nvSpPr>
        <p:spPr>
          <a:xfrm>
            <a:off x="847606" y="482139"/>
            <a:ext cx="7747753" cy="914400"/>
          </a:xfrm>
        </p:spPr>
        <p:txBody>
          <a:bodyPr/>
          <a:lstStyle/>
          <a:p>
            <a:r>
              <a:rPr lang="da-DK" dirty="0"/>
              <a:t>Solceller</a:t>
            </a:r>
            <a:br>
              <a:rPr lang="da-DK" dirty="0"/>
            </a:br>
            <a:br>
              <a:rPr lang="da-DK" sz="1400" dirty="0"/>
            </a:br>
            <a:r>
              <a:rPr lang="da-DK" sz="1400" dirty="0"/>
              <a:t>Er DC-kabler fremført sikkert og forsvarligt?</a:t>
            </a:r>
          </a:p>
        </p:txBody>
      </p:sp>
      <p:sp>
        <p:nvSpPr>
          <p:cNvPr id="10" name="Rektangel: afrundede hjørner 9">
            <a:extLst>
              <a:ext uri="{FF2B5EF4-FFF2-40B4-BE49-F238E27FC236}">
                <a16:creationId xmlns:a16="http://schemas.microsoft.com/office/drawing/2014/main" id="{AB67A770-5C0F-4634-B8F3-CBB245A1C2FB}"/>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852970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ladsholder til indhold 6">
            <a:extLst>
              <a:ext uri="{FF2B5EF4-FFF2-40B4-BE49-F238E27FC236}">
                <a16:creationId xmlns:a16="http://schemas.microsoft.com/office/drawing/2014/main" id="{B6D21546-B6C6-4A43-BD18-04852B332FA9}"/>
              </a:ext>
            </a:extLst>
          </p:cNvPr>
          <p:cNvPicPr>
            <a:picLocks noGrp="1" noChangeAspect="1"/>
          </p:cNvPicPr>
          <p:nvPr>
            <p:ph sz="half" idx="1"/>
          </p:nvPr>
        </p:nvPicPr>
        <p:blipFill>
          <a:blip r:embed="rId2"/>
          <a:stretch>
            <a:fillRect/>
          </a:stretch>
        </p:blipFill>
        <p:spPr>
          <a:xfrm>
            <a:off x="847725" y="1747173"/>
            <a:ext cx="10675938" cy="4244717"/>
          </a:xfrm>
        </p:spPr>
      </p:pic>
      <p:sp>
        <p:nvSpPr>
          <p:cNvPr id="10" name="Titel 2">
            <a:extLst>
              <a:ext uri="{FF2B5EF4-FFF2-40B4-BE49-F238E27FC236}">
                <a16:creationId xmlns:a16="http://schemas.microsoft.com/office/drawing/2014/main" id="{C0A40072-F7BB-461D-A00B-A909B38BE64D}"/>
              </a:ext>
            </a:extLst>
          </p:cNvPr>
          <p:cNvSpPr>
            <a:spLocks noGrp="1"/>
          </p:cNvSpPr>
          <p:nvPr>
            <p:ph type="title"/>
          </p:nvPr>
        </p:nvSpPr>
        <p:spPr>
          <a:xfrm>
            <a:off x="847606" y="482139"/>
            <a:ext cx="7747753" cy="914400"/>
          </a:xfrm>
        </p:spPr>
        <p:txBody>
          <a:bodyPr/>
          <a:lstStyle/>
          <a:p>
            <a:r>
              <a:rPr lang="da-DK" dirty="0"/>
              <a:t>Solceller</a:t>
            </a:r>
            <a:br>
              <a:rPr lang="da-DK" dirty="0"/>
            </a:br>
            <a:br>
              <a:rPr lang="da-DK" sz="1400" dirty="0"/>
            </a:br>
            <a:r>
              <a:rPr lang="da-DK" sz="1400" dirty="0"/>
              <a:t>Er DC-kabler fremført sikkert og forsvarligt?</a:t>
            </a:r>
          </a:p>
        </p:txBody>
      </p:sp>
      <p:sp>
        <p:nvSpPr>
          <p:cNvPr id="11" name="Rektangel: afrundede hjørner 10">
            <a:extLst>
              <a:ext uri="{FF2B5EF4-FFF2-40B4-BE49-F238E27FC236}">
                <a16:creationId xmlns:a16="http://schemas.microsoft.com/office/drawing/2014/main" id="{328C0495-8683-4A59-86E3-30FCB10AF6F6}"/>
              </a:ext>
            </a:extLst>
          </p:cNvPr>
          <p:cNvSpPr/>
          <p:nvPr/>
        </p:nvSpPr>
        <p:spPr>
          <a:xfrm>
            <a:off x="7177351" y="6374432"/>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469216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p:txBody>
          <a:bodyPr/>
          <a:lstStyle/>
          <a:p>
            <a:endParaRPr lang="da-DK" dirty="0"/>
          </a:p>
        </p:txBody>
      </p:sp>
      <p:pic>
        <p:nvPicPr>
          <p:cNvPr id="7" name="Billede 6">
            <a:extLst>
              <a:ext uri="{FF2B5EF4-FFF2-40B4-BE49-F238E27FC236}">
                <a16:creationId xmlns:a16="http://schemas.microsoft.com/office/drawing/2014/main" id="{D9C8DCFB-8B94-4420-901C-6A1A0FEA112B}"/>
              </a:ext>
            </a:extLst>
          </p:cNvPr>
          <p:cNvPicPr>
            <a:picLocks noChangeAspect="1"/>
          </p:cNvPicPr>
          <p:nvPr/>
        </p:nvPicPr>
        <p:blipFill>
          <a:blip r:embed="rId2"/>
          <a:stretch>
            <a:fillRect/>
          </a:stretch>
        </p:blipFill>
        <p:spPr>
          <a:xfrm>
            <a:off x="0" y="1145293"/>
            <a:ext cx="12192000" cy="4567414"/>
          </a:xfrm>
          <a:prstGeom prst="rect">
            <a:avLst/>
          </a:prstGeom>
        </p:spPr>
      </p:pic>
      <p:sp>
        <p:nvSpPr>
          <p:cNvPr id="10" name="Titel 2">
            <a:extLst>
              <a:ext uri="{FF2B5EF4-FFF2-40B4-BE49-F238E27FC236}">
                <a16:creationId xmlns:a16="http://schemas.microsoft.com/office/drawing/2014/main" id="{26DA539E-71C9-4F47-AD44-921D8DC333A3}"/>
              </a:ext>
            </a:extLst>
          </p:cNvPr>
          <p:cNvSpPr>
            <a:spLocks noGrp="1"/>
          </p:cNvSpPr>
          <p:nvPr>
            <p:ph type="title"/>
          </p:nvPr>
        </p:nvSpPr>
        <p:spPr>
          <a:xfrm>
            <a:off x="847606" y="482139"/>
            <a:ext cx="7747753" cy="914400"/>
          </a:xfrm>
        </p:spPr>
        <p:txBody>
          <a:bodyPr/>
          <a:lstStyle/>
          <a:p>
            <a:r>
              <a:rPr lang="da-DK" dirty="0"/>
              <a:t>Solceller</a:t>
            </a:r>
            <a:br>
              <a:rPr lang="da-DK" dirty="0"/>
            </a:br>
            <a:br>
              <a:rPr lang="da-DK" sz="1400" dirty="0"/>
            </a:br>
            <a:r>
              <a:rPr lang="da-DK" sz="1400" dirty="0"/>
              <a:t>Er DC-kabler fremført sikkert og forsvarligt?</a:t>
            </a:r>
          </a:p>
        </p:txBody>
      </p:sp>
      <p:sp>
        <p:nvSpPr>
          <p:cNvPr id="11" name="Rektangel: afrundede hjørner 10">
            <a:extLst>
              <a:ext uri="{FF2B5EF4-FFF2-40B4-BE49-F238E27FC236}">
                <a16:creationId xmlns:a16="http://schemas.microsoft.com/office/drawing/2014/main" id="{5FB5EACF-CD88-4529-A66A-478EA44EB6B2}"/>
              </a:ext>
            </a:extLst>
          </p:cNvPr>
          <p:cNvSpPr/>
          <p:nvPr/>
        </p:nvSpPr>
        <p:spPr>
          <a:xfrm>
            <a:off x="7177351" y="6374432"/>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7447876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08DCE49C-45D8-4FD6-9B17-06996639591A}"/>
              </a:ext>
            </a:extLst>
          </p:cNvPr>
          <p:cNvGraphicFramePr>
            <a:graphicFrameLocks noGrp="1"/>
          </p:cNvGraphicFramePr>
          <p:nvPr>
            <p:ph sz="half" idx="1"/>
            <p:extLst>
              <p:ext uri="{D42A27DB-BD31-4B8C-83A1-F6EECF244321}">
                <p14:modId xmlns:p14="http://schemas.microsoft.com/office/powerpoint/2010/main" val="2213163388"/>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9210793" cy="914400"/>
          </a:xfrm>
        </p:spPr>
        <p:txBody>
          <a:bodyPr/>
          <a:lstStyle/>
          <a:p>
            <a:r>
              <a:rPr lang="da-DK" dirty="0"/>
              <a:t>Solceller</a:t>
            </a:r>
            <a:br>
              <a:rPr lang="da-DK" dirty="0"/>
            </a:br>
            <a:br>
              <a:rPr lang="da-DK" dirty="0"/>
            </a:br>
            <a:r>
              <a:rPr lang="da-DK" sz="1400" dirty="0"/>
              <a:t>Er samlinger og tilslutninger på DC-kablerne forsvarlige?</a:t>
            </a:r>
          </a:p>
        </p:txBody>
      </p:sp>
    </p:spTree>
    <p:extLst>
      <p:ext uri="{BB962C8B-B14F-4D97-AF65-F5344CB8AC3E}">
        <p14:creationId xmlns:p14="http://schemas.microsoft.com/office/powerpoint/2010/main" val="3568471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Pladsholder til indhold 5">
            <a:extLst>
              <a:ext uri="{FF2B5EF4-FFF2-40B4-BE49-F238E27FC236}">
                <a16:creationId xmlns:a16="http://schemas.microsoft.com/office/drawing/2014/main" id="{A9BDD11A-8E4E-4AF3-88F1-3FD9D498F850}"/>
              </a:ext>
            </a:extLst>
          </p:cNvPr>
          <p:cNvGraphicFramePr>
            <a:graphicFrameLocks noGrp="1"/>
          </p:cNvGraphicFramePr>
          <p:nvPr>
            <p:ph sz="half" idx="1"/>
            <p:extLst>
              <p:ext uri="{D42A27DB-BD31-4B8C-83A1-F6EECF244321}">
                <p14:modId xmlns:p14="http://schemas.microsoft.com/office/powerpoint/2010/main" val="572352426"/>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9210793" cy="914400"/>
          </a:xfrm>
        </p:spPr>
        <p:txBody>
          <a:bodyPr/>
          <a:lstStyle/>
          <a:p>
            <a:r>
              <a:rPr lang="da-DK" dirty="0"/>
              <a:t>Solceller</a:t>
            </a:r>
            <a:br>
              <a:rPr lang="da-DK" dirty="0"/>
            </a:br>
            <a:br>
              <a:rPr lang="da-DK" sz="1400" dirty="0"/>
            </a:br>
            <a:r>
              <a:rPr lang="da-DK" sz="1400" dirty="0"/>
              <a:t>Er samlinger og tilslutninger på DC-kablerne forsvarlige?</a:t>
            </a:r>
          </a:p>
        </p:txBody>
      </p:sp>
    </p:spTree>
    <p:extLst>
      <p:ext uri="{BB962C8B-B14F-4D97-AF65-F5344CB8AC3E}">
        <p14:creationId xmlns:p14="http://schemas.microsoft.com/office/powerpoint/2010/main" val="31073731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FB921695-3A4B-4CC9-8FD1-6FF916193B5A}"/>
              </a:ext>
            </a:extLst>
          </p:cNvPr>
          <p:cNvPicPr>
            <a:picLocks noGrp="1" noChangeAspect="1"/>
          </p:cNvPicPr>
          <p:nvPr>
            <p:ph sz="half" idx="1"/>
          </p:nvPr>
        </p:nvPicPr>
        <p:blipFill>
          <a:blip r:embed="rId2"/>
          <a:stretch>
            <a:fillRect/>
          </a:stretch>
        </p:blipFill>
        <p:spPr>
          <a:xfrm>
            <a:off x="847725" y="1744018"/>
            <a:ext cx="10675938" cy="4251026"/>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9210793" cy="914400"/>
          </a:xfrm>
        </p:spPr>
        <p:txBody>
          <a:bodyPr/>
          <a:lstStyle/>
          <a:p>
            <a:r>
              <a:rPr lang="da-DK" dirty="0"/>
              <a:t>Solceller</a:t>
            </a:r>
            <a:br>
              <a:rPr lang="da-DK" dirty="0"/>
            </a:br>
            <a:br>
              <a:rPr lang="da-DK" sz="1400" dirty="0"/>
            </a:br>
            <a:r>
              <a:rPr lang="da-DK" sz="1400" dirty="0"/>
              <a:t>Er samlinger og tilslutninger på DC-kablerne forsvarlige?</a:t>
            </a:r>
          </a:p>
        </p:txBody>
      </p:sp>
      <p:sp>
        <p:nvSpPr>
          <p:cNvPr id="6" name="Rektangel: afrundede hjørner 5">
            <a:extLst>
              <a:ext uri="{FF2B5EF4-FFF2-40B4-BE49-F238E27FC236}">
                <a16:creationId xmlns:a16="http://schemas.microsoft.com/office/drawing/2014/main" id="{3D7BC999-C23C-4895-85AF-C54D74AFA5C3}"/>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4799631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89B77E7B-F7AD-4732-80F9-476B397D093E}"/>
              </a:ext>
            </a:extLst>
          </p:cNvPr>
          <p:cNvPicPr>
            <a:picLocks noGrp="1" noChangeAspect="1"/>
          </p:cNvPicPr>
          <p:nvPr>
            <p:ph sz="half" idx="1"/>
          </p:nvPr>
        </p:nvPicPr>
        <p:blipFill>
          <a:blip r:embed="rId2"/>
          <a:stretch>
            <a:fillRect/>
          </a:stretch>
        </p:blipFill>
        <p:spPr>
          <a:xfrm>
            <a:off x="847725" y="1706048"/>
            <a:ext cx="10675938" cy="4326967"/>
          </a:xfrm>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9210793" cy="914400"/>
          </a:xfrm>
        </p:spPr>
        <p:txBody>
          <a:bodyPr/>
          <a:lstStyle/>
          <a:p>
            <a:r>
              <a:rPr lang="da-DK" dirty="0"/>
              <a:t>Solceller</a:t>
            </a:r>
            <a:br>
              <a:rPr lang="da-DK" dirty="0"/>
            </a:br>
            <a:br>
              <a:rPr lang="da-DK" dirty="0"/>
            </a:br>
            <a:r>
              <a:rPr lang="da-DK" sz="1400" dirty="0"/>
              <a:t>Er samlinger og tilslutninger på DC-kablerne forsvarlige?</a:t>
            </a:r>
          </a:p>
        </p:txBody>
      </p:sp>
      <p:sp>
        <p:nvSpPr>
          <p:cNvPr id="6" name="Rektangel: afrundede hjørner 5">
            <a:extLst>
              <a:ext uri="{FF2B5EF4-FFF2-40B4-BE49-F238E27FC236}">
                <a16:creationId xmlns:a16="http://schemas.microsoft.com/office/drawing/2014/main" id="{BBBD713C-829E-4E30-816E-22A20E521F45}"/>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8484716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DC9F2DF3-870E-459C-9359-A42B5AF0BF63}"/>
              </a:ext>
            </a:extLst>
          </p:cNvPr>
          <p:cNvPicPr>
            <a:picLocks noGrp="1" noChangeAspect="1"/>
          </p:cNvPicPr>
          <p:nvPr>
            <p:ph sz="half" idx="1"/>
          </p:nvPr>
        </p:nvPicPr>
        <p:blipFill>
          <a:blip r:embed="rId2"/>
          <a:stretch>
            <a:fillRect/>
          </a:stretch>
        </p:blipFill>
        <p:spPr>
          <a:xfrm>
            <a:off x="847725" y="1848493"/>
            <a:ext cx="10675938" cy="4042077"/>
          </a:xfrm>
        </p:spPr>
      </p:pic>
      <p:sp>
        <p:nvSpPr>
          <p:cNvPr id="10" name="Titel 2">
            <a:extLst>
              <a:ext uri="{FF2B5EF4-FFF2-40B4-BE49-F238E27FC236}">
                <a16:creationId xmlns:a16="http://schemas.microsoft.com/office/drawing/2014/main" id="{E86034E6-F0ED-4781-BF1B-056D1819D8D8}"/>
              </a:ext>
            </a:extLst>
          </p:cNvPr>
          <p:cNvSpPr>
            <a:spLocks noGrp="1"/>
          </p:cNvSpPr>
          <p:nvPr>
            <p:ph type="title"/>
          </p:nvPr>
        </p:nvSpPr>
        <p:spPr>
          <a:xfrm>
            <a:off x="847606" y="482139"/>
            <a:ext cx="9210793" cy="914400"/>
          </a:xfrm>
        </p:spPr>
        <p:txBody>
          <a:bodyPr/>
          <a:lstStyle/>
          <a:p>
            <a:r>
              <a:rPr lang="da-DK" dirty="0"/>
              <a:t>Solceller</a:t>
            </a:r>
            <a:br>
              <a:rPr lang="da-DK" dirty="0"/>
            </a:br>
            <a:br>
              <a:rPr lang="da-DK" dirty="0"/>
            </a:br>
            <a:r>
              <a:rPr lang="da-DK" sz="1400" dirty="0"/>
              <a:t>Er samlinger og tilslutninger på DC-kablerne forsvarlige?</a:t>
            </a:r>
          </a:p>
        </p:txBody>
      </p:sp>
      <p:sp>
        <p:nvSpPr>
          <p:cNvPr id="13" name="Rektangel: afrundede hjørner 12">
            <a:extLst>
              <a:ext uri="{FF2B5EF4-FFF2-40B4-BE49-F238E27FC236}">
                <a16:creationId xmlns:a16="http://schemas.microsoft.com/office/drawing/2014/main" id="{3451896E-81D2-45AE-B4DC-48C1B148C72A}"/>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9127564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B12BB9E4-D470-4E1A-9D8B-B3E821171692}"/>
              </a:ext>
            </a:extLst>
          </p:cNvPr>
          <p:cNvPicPr>
            <a:picLocks noChangeAspect="1"/>
          </p:cNvPicPr>
          <p:nvPr/>
        </p:nvPicPr>
        <p:blipFill>
          <a:blip r:embed="rId2"/>
          <a:stretch>
            <a:fillRect/>
          </a:stretch>
        </p:blipFill>
        <p:spPr>
          <a:xfrm>
            <a:off x="847530" y="3323037"/>
            <a:ext cx="10675525" cy="1094242"/>
          </a:xfrm>
          <a:prstGeom prst="rect">
            <a:avLst/>
          </a:prstGeom>
          <a:noFill/>
        </p:spPr>
      </p:pic>
      <p:sp>
        <p:nvSpPr>
          <p:cNvPr id="10" name="Titel 2">
            <a:extLst>
              <a:ext uri="{FF2B5EF4-FFF2-40B4-BE49-F238E27FC236}">
                <a16:creationId xmlns:a16="http://schemas.microsoft.com/office/drawing/2014/main" id="{8FB4645C-7607-4E39-9DE8-1A286D4BF8E7}"/>
              </a:ext>
            </a:extLst>
          </p:cNvPr>
          <p:cNvSpPr>
            <a:spLocks noGrp="1"/>
          </p:cNvSpPr>
          <p:nvPr>
            <p:ph type="title"/>
          </p:nvPr>
        </p:nvSpPr>
        <p:spPr>
          <a:xfrm>
            <a:off x="847606" y="482139"/>
            <a:ext cx="9210793" cy="914400"/>
          </a:xfrm>
        </p:spPr>
        <p:txBody>
          <a:bodyPr/>
          <a:lstStyle/>
          <a:p>
            <a:r>
              <a:rPr lang="da-DK" dirty="0"/>
              <a:t>Solceller</a:t>
            </a:r>
            <a:br>
              <a:rPr lang="da-DK" dirty="0"/>
            </a:br>
            <a:br>
              <a:rPr lang="da-DK" dirty="0"/>
            </a:br>
            <a:r>
              <a:rPr lang="da-DK" sz="1400" dirty="0"/>
              <a:t>Er samlinger og tilslutninger på DC-kablerne forsvarlige?</a:t>
            </a:r>
          </a:p>
        </p:txBody>
      </p:sp>
      <p:pic>
        <p:nvPicPr>
          <p:cNvPr id="12" name="Billede 11">
            <a:extLst>
              <a:ext uri="{FF2B5EF4-FFF2-40B4-BE49-F238E27FC236}">
                <a16:creationId xmlns:a16="http://schemas.microsoft.com/office/drawing/2014/main" id="{C2D5014E-23C9-4DFA-A94C-60C3CD602935}"/>
              </a:ext>
            </a:extLst>
          </p:cNvPr>
          <p:cNvPicPr>
            <a:picLocks noChangeAspect="1"/>
          </p:cNvPicPr>
          <p:nvPr/>
        </p:nvPicPr>
        <p:blipFill>
          <a:blip r:embed="rId3"/>
          <a:stretch>
            <a:fillRect/>
          </a:stretch>
        </p:blipFill>
        <p:spPr>
          <a:xfrm>
            <a:off x="8564168" y="4727749"/>
            <a:ext cx="1886991" cy="1889090"/>
          </a:xfrm>
          <a:prstGeom prst="rect">
            <a:avLst/>
          </a:prstGeom>
        </p:spPr>
      </p:pic>
    </p:spTree>
    <p:extLst>
      <p:ext uri="{BB962C8B-B14F-4D97-AF65-F5344CB8AC3E}">
        <p14:creationId xmlns:p14="http://schemas.microsoft.com/office/powerpoint/2010/main" val="10977879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B554382A-7A46-46C2-878C-C10143E4347A}"/>
              </a:ext>
            </a:extLst>
          </p:cNvPr>
          <p:cNvGraphicFramePr>
            <a:graphicFrameLocks noGrp="1"/>
          </p:cNvGraphicFramePr>
          <p:nvPr>
            <p:ph sz="half" idx="1"/>
            <p:extLst>
              <p:ext uri="{D42A27DB-BD31-4B8C-83A1-F6EECF244321}">
                <p14:modId xmlns:p14="http://schemas.microsoft.com/office/powerpoint/2010/main" val="3595536105"/>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Tree>
    <p:extLst>
      <p:ext uri="{BB962C8B-B14F-4D97-AF65-F5344CB8AC3E}">
        <p14:creationId xmlns:p14="http://schemas.microsoft.com/office/powerpoint/2010/main" val="38136840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591EE494-880B-4A78-A04E-7977C680823A}"/>
              </a:ext>
            </a:extLst>
          </p:cNvPr>
          <p:cNvGraphicFramePr>
            <a:graphicFrameLocks noGrp="1"/>
          </p:cNvGraphicFramePr>
          <p:nvPr>
            <p:ph sz="half" idx="1"/>
            <p:extLst>
              <p:ext uri="{D42A27DB-BD31-4B8C-83A1-F6EECF244321}">
                <p14:modId xmlns:p14="http://schemas.microsoft.com/office/powerpoint/2010/main" val="21142783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Tree>
    <p:extLst>
      <p:ext uri="{BB962C8B-B14F-4D97-AF65-F5344CB8AC3E}">
        <p14:creationId xmlns:p14="http://schemas.microsoft.com/office/powerpoint/2010/main" val="35781955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46DA694C-EFB6-481E-82AF-068F2F7F9A05}"/>
              </a:ext>
            </a:extLst>
          </p:cNvPr>
          <p:cNvGraphicFramePr>
            <a:graphicFrameLocks noGrp="1"/>
          </p:cNvGraphicFramePr>
          <p:nvPr>
            <p:ph sz="half" idx="1"/>
            <p:extLst>
              <p:ext uri="{D42A27DB-BD31-4B8C-83A1-F6EECF244321}">
                <p14:modId xmlns:p14="http://schemas.microsoft.com/office/powerpoint/2010/main" val="3537159401"/>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Tree>
    <p:extLst>
      <p:ext uri="{BB962C8B-B14F-4D97-AF65-F5344CB8AC3E}">
        <p14:creationId xmlns:p14="http://schemas.microsoft.com/office/powerpoint/2010/main" val="17733210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313A31F0-51EF-4EA1-A904-F9C0F510D9B8}"/>
              </a:ext>
            </a:extLst>
          </p:cNvPr>
          <p:cNvGraphicFramePr>
            <a:graphicFrameLocks noGrp="1"/>
          </p:cNvGraphicFramePr>
          <p:nvPr>
            <p:ph sz="half" idx="1"/>
            <p:extLst>
              <p:ext uri="{D42A27DB-BD31-4B8C-83A1-F6EECF244321}">
                <p14:modId xmlns:p14="http://schemas.microsoft.com/office/powerpoint/2010/main" val="72518167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Tree>
    <p:extLst>
      <p:ext uri="{BB962C8B-B14F-4D97-AF65-F5344CB8AC3E}">
        <p14:creationId xmlns:p14="http://schemas.microsoft.com/office/powerpoint/2010/main" val="17802991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3F8A84E-20EF-4341-B3EF-1737DC33499F}"/>
              </a:ext>
            </a:extLst>
          </p:cNvPr>
          <p:cNvPicPr>
            <a:picLocks noGrp="1" noChangeAspect="1"/>
          </p:cNvPicPr>
          <p:nvPr>
            <p:ph sz="half" idx="1"/>
          </p:nvPr>
        </p:nvPicPr>
        <p:blipFill>
          <a:blip r:embed="rId3"/>
          <a:stretch>
            <a:fillRect/>
          </a:stretch>
        </p:blipFill>
        <p:spPr>
          <a:xfrm>
            <a:off x="2583539" y="1563688"/>
            <a:ext cx="7204310" cy="4611687"/>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Tree>
    <p:extLst>
      <p:ext uri="{BB962C8B-B14F-4D97-AF65-F5344CB8AC3E}">
        <p14:creationId xmlns:p14="http://schemas.microsoft.com/office/powerpoint/2010/main" val="3390960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431F961-009A-4553-A970-5C85982AE0EA}"/>
              </a:ext>
            </a:extLst>
          </p:cNvPr>
          <p:cNvPicPr>
            <a:picLocks noGrp="1" noChangeAspect="1"/>
          </p:cNvPicPr>
          <p:nvPr>
            <p:ph sz="half" idx="1"/>
          </p:nvPr>
        </p:nvPicPr>
        <p:blipFill>
          <a:blip r:embed="rId2"/>
          <a:stretch>
            <a:fillRect/>
          </a:stretch>
        </p:blipFill>
        <p:spPr>
          <a:xfrm>
            <a:off x="924147" y="1396539"/>
            <a:ext cx="5171853" cy="4611687"/>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pic>
        <p:nvPicPr>
          <p:cNvPr id="7" name="Billede 6">
            <a:extLst>
              <a:ext uri="{FF2B5EF4-FFF2-40B4-BE49-F238E27FC236}">
                <a16:creationId xmlns:a16="http://schemas.microsoft.com/office/drawing/2014/main" id="{43103FBF-44B2-4E01-A78C-EA6E50360F57}"/>
              </a:ext>
            </a:extLst>
          </p:cNvPr>
          <p:cNvPicPr>
            <a:picLocks noChangeAspect="1"/>
          </p:cNvPicPr>
          <p:nvPr/>
        </p:nvPicPr>
        <p:blipFill>
          <a:blip r:embed="rId3"/>
          <a:stretch>
            <a:fillRect/>
          </a:stretch>
        </p:blipFill>
        <p:spPr>
          <a:xfrm>
            <a:off x="1887488" y="1487155"/>
            <a:ext cx="9927349" cy="3034603"/>
          </a:xfrm>
          <a:prstGeom prst="rect">
            <a:avLst/>
          </a:prstGeom>
        </p:spPr>
      </p:pic>
    </p:spTree>
    <p:extLst>
      <p:ext uri="{BB962C8B-B14F-4D97-AF65-F5344CB8AC3E}">
        <p14:creationId xmlns:p14="http://schemas.microsoft.com/office/powerpoint/2010/main" val="34226672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76915B3A-E599-4DEA-80D7-6FED3A5B5133}"/>
              </a:ext>
            </a:extLst>
          </p:cNvPr>
          <p:cNvPicPr>
            <a:picLocks noGrp="1" noChangeAspect="1"/>
          </p:cNvPicPr>
          <p:nvPr>
            <p:ph sz="half" idx="1"/>
          </p:nvPr>
        </p:nvPicPr>
        <p:blipFill>
          <a:blip r:embed="rId2"/>
          <a:stretch>
            <a:fillRect/>
          </a:stretch>
        </p:blipFill>
        <p:spPr>
          <a:xfrm>
            <a:off x="847725" y="1811765"/>
            <a:ext cx="10675938" cy="4115533"/>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
        <p:nvSpPr>
          <p:cNvPr id="6" name="Rektangel: afrundede hjørner 5">
            <a:extLst>
              <a:ext uri="{FF2B5EF4-FFF2-40B4-BE49-F238E27FC236}">
                <a16:creationId xmlns:a16="http://schemas.microsoft.com/office/drawing/2014/main" id="{1E214AB5-1551-4FB4-91DC-0EC04D836956}"/>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9869699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6A54A04E-1AE0-4A0E-BC47-5190FC1ADA5C}"/>
              </a:ext>
            </a:extLst>
          </p:cNvPr>
          <p:cNvPicPr>
            <a:picLocks noGrp="1" noChangeAspect="1"/>
          </p:cNvPicPr>
          <p:nvPr>
            <p:ph sz="half" idx="1"/>
          </p:nvPr>
        </p:nvPicPr>
        <p:blipFill>
          <a:blip r:embed="rId2"/>
          <a:stretch>
            <a:fillRect/>
          </a:stretch>
        </p:blipFill>
        <p:spPr>
          <a:xfrm>
            <a:off x="847725" y="2054181"/>
            <a:ext cx="10675938" cy="3630701"/>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
        <p:nvSpPr>
          <p:cNvPr id="6" name="Rektangel: afrundede hjørner 5">
            <a:extLst>
              <a:ext uri="{FF2B5EF4-FFF2-40B4-BE49-F238E27FC236}">
                <a16:creationId xmlns:a16="http://schemas.microsoft.com/office/drawing/2014/main" id="{991D513F-8558-40FA-8D89-B7640D933521}"/>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42588830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ADABDD39-F5DC-413D-BFCE-73D2E0E55394}"/>
              </a:ext>
            </a:extLst>
          </p:cNvPr>
          <p:cNvPicPr>
            <a:picLocks noGrp="1" noChangeAspect="1"/>
          </p:cNvPicPr>
          <p:nvPr>
            <p:ph sz="half" idx="1"/>
          </p:nvPr>
        </p:nvPicPr>
        <p:blipFill>
          <a:blip r:embed="rId2"/>
          <a:stretch>
            <a:fillRect/>
          </a:stretch>
        </p:blipFill>
        <p:spPr>
          <a:xfrm>
            <a:off x="847725" y="1767750"/>
            <a:ext cx="10675938" cy="4203563"/>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Er solcelleanlægget installeret efter krav for særlige områder, fx fugtige områder, landbrug? </a:t>
            </a:r>
          </a:p>
        </p:txBody>
      </p:sp>
      <p:sp>
        <p:nvSpPr>
          <p:cNvPr id="6" name="Rektangel: afrundede hjørner 5">
            <a:extLst>
              <a:ext uri="{FF2B5EF4-FFF2-40B4-BE49-F238E27FC236}">
                <a16:creationId xmlns:a16="http://schemas.microsoft.com/office/drawing/2014/main" id="{9B73CBD1-3CE0-411C-8F52-33A4BA4519D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4485187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dsholder til indhold 3">
            <a:extLst>
              <a:ext uri="{FF2B5EF4-FFF2-40B4-BE49-F238E27FC236}">
                <a16:creationId xmlns:a16="http://schemas.microsoft.com/office/drawing/2014/main" id="{7FE272F3-A751-4CCA-9568-EE9D1B5D0D69}"/>
              </a:ext>
            </a:extLst>
          </p:cNvPr>
          <p:cNvGraphicFramePr>
            <a:graphicFrameLocks noGrp="1"/>
          </p:cNvGraphicFramePr>
          <p:nvPr>
            <p:ph sz="half" idx="1"/>
            <p:extLst>
              <p:ext uri="{D42A27DB-BD31-4B8C-83A1-F6EECF244321}">
                <p14:modId xmlns:p14="http://schemas.microsoft.com/office/powerpoint/2010/main" val="2644701369"/>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100" dirty="0"/>
              <a:t>Er der midler til adskillelse på henholdsvis AC- og DC-siden? </a:t>
            </a:r>
            <a:endParaRPr lang="da-DK" sz="1400" dirty="0"/>
          </a:p>
        </p:txBody>
      </p:sp>
    </p:spTree>
    <p:extLst>
      <p:ext uri="{BB962C8B-B14F-4D97-AF65-F5344CB8AC3E}">
        <p14:creationId xmlns:p14="http://schemas.microsoft.com/office/powerpoint/2010/main" val="89295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100" dirty="0"/>
              <a:t>Er der midler til adskillelse på henholdsvis AC- og DC-siden? </a:t>
            </a:r>
            <a:endParaRPr lang="da-DK" sz="1400" dirty="0"/>
          </a:p>
        </p:txBody>
      </p:sp>
      <p:sp>
        <p:nvSpPr>
          <p:cNvPr id="5" name="Pladsholder til indhold 4">
            <a:extLst>
              <a:ext uri="{FF2B5EF4-FFF2-40B4-BE49-F238E27FC236}">
                <a16:creationId xmlns:a16="http://schemas.microsoft.com/office/drawing/2014/main" id="{D391B7A4-2E95-4D94-ADE9-3C55E63088EC}"/>
              </a:ext>
            </a:extLst>
          </p:cNvPr>
          <p:cNvSpPr>
            <a:spLocks noGrp="1"/>
          </p:cNvSpPr>
          <p:nvPr>
            <p:ph sz="half" idx="1"/>
          </p:nvPr>
        </p:nvSpPr>
        <p:spPr/>
        <p:txBody>
          <a:bodyPr/>
          <a:lstStyle/>
          <a:p>
            <a:endParaRPr lang="da-DK"/>
          </a:p>
        </p:txBody>
      </p:sp>
      <p:pic>
        <p:nvPicPr>
          <p:cNvPr id="7" name="Billede 6">
            <a:extLst>
              <a:ext uri="{FF2B5EF4-FFF2-40B4-BE49-F238E27FC236}">
                <a16:creationId xmlns:a16="http://schemas.microsoft.com/office/drawing/2014/main" id="{C0CC53D5-0230-4C87-9715-FDB0C23460E6}"/>
              </a:ext>
            </a:extLst>
          </p:cNvPr>
          <p:cNvPicPr>
            <a:picLocks noChangeAspect="1"/>
          </p:cNvPicPr>
          <p:nvPr/>
        </p:nvPicPr>
        <p:blipFill>
          <a:blip r:embed="rId2"/>
          <a:stretch>
            <a:fillRect/>
          </a:stretch>
        </p:blipFill>
        <p:spPr>
          <a:xfrm>
            <a:off x="598870" y="1311310"/>
            <a:ext cx="11593130" cy="4466085"/>
          </a:xfrm>
          <a:prstGeom prst="rect">
            <a:avLst/>
          </a:prstGeom>
        </p:spPr>
      </p:pic>
      <p:sp>
        <p:nvSpPr>
          <p:cNvPr id="8" name="Rektangel: afrundede hjørner 7">
            <a:extLst>
              <a:ext uri="{FF2B5EF4-FFF2-40B4-BE49-F238E27FC236}">
                <a16:creationId xmlns:a16="http://schemas.microsoft.com/office/drawing/2014/main" id="{A2856B6C-8E59-487E-A230-9B50550827E6}"/>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6967709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100" dirty="0"/>
              <a:t>Er der midler til adskillelse på henholdsvis AC- og DC-siden? </a:t>
            </a:r>
            <a:endParaRPr lang="da-DK" sz="1400" dirty="0"/>
          </a:p>
        </p:txBody>
      </p:sp>
      <p:pic>
        <p:nvPicPr>
          <p:cNvPr id="4" name="Pladsholder til indhold 3">
            <a:extLst>
              <a:ext uri="{FF2B5EF4-FFF2-40B4-BE49-F238E27FC236}">
                <a16:creationId xmlns:a16="http://schemas.microsoft.com/office/drawing/2014/main" id="{E89F00E7-9BFD-41E6-B891-51B80BDF7241}"/>
              </a:ext>
            </a:extLst>
          </p:cNvPr>
          <p:cNvPicPr>
            <a:picLocks noGrp="1" noChangeAspect="1"/>
          </p:cNvPicPr>
          <p:nvPr>
            <p:ph sz="half" idx="1"/>
          </p:nvPr>
        </p:nvPicPr>
        <p:blipFill>
          <a:blip r:embed="rId2"/>
          <a:stretch>
            <a:fillRect/>
          </a:stretch>
        </p:blipFill>
        <p:spPr>
          <a:xfrm>
            <a:off x="847725" y="1750960"/>
            <a:ext cx="10675938" cy="4237142"/>
          </a:xfrm>
        </p:spPr>
      </p:pic>
      <p:sp>
        <p:nvSpPr>
          <p:cNvPr id="8" name="Rektangel: afrundede hjørner 7">
            <a:extLst>
              <a:ext uri="{FF2B5EF4-FFF2-40B4-BE49-F238E27FC236}">
                <a16:creationId xmlns:a16="http://schemas.microsoft.com/office/drawing/2014/main" id="{46E964EF-5A7A-46E6-8A74-B3A52690252D}"/>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6472909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100" dirty="0"/>
              <a:t>Er der midler til adskillelse på henholdsvis AC- og DC-siden? </a:t>
            </a:r>
            <a:endParaRPr lang="da-DK" sz="1400" dirty="0"/>
          </a:p>
        </p:txBody>
      </p:sp>
      <p:pic>
        <p:nvPicPr>
          <p:cNvPr id="4" name="Pladsholder til indhold 3">
            <a:extLst>
              <a:ext uri="{FF2B5EF4-FFF2-40B4-BE49-F238E27FC236}">
                <a16:creationId xmlns:a16="http://schemas.microsoft.com/office/drawing/2014/main" id="{CE63ADD7-5B70-47BF-B012-3791E6F633AE}"/>
              </a:ext>
            </a:extLst>
          </p:cNvPr>
          <p:cNvPicPr>
            <a:picLocks noGrp="1" noChangeAspect="1"/>
          </p:cNvPicPr>
          <p:nvPr>
            <p:ph sz="half" idx="1"/>
          </p:nvPr>
        </p:nvPicPr>
        <p:blipFill>
          <a:blip r:embed="rId2"/>
          <a:stretch>
            <a:fillRect/>
          </a:stretch>
        </p:blipFill>
        <p:spPr>
          <a:xfrm>
            <a:off x="847725" y="1716480"/>
            <a:ext cx="10675938" cy="4306102"/>
          </a:xfrm>
        </p:spPr>
      </p:pic>
      <p:sp>
        <p:nvSpPr>
          <p:cNvPr id="6" name="Rektangel: afrundede hjørner 5">
            <a:extLst>
              <a:ext uri="{FF2B5EF4-FFF2-40B4-BE49-F238E27FC236}">
                <a16:creationId xmlns:a16="http://schemas.microsoft.com/office/drawing/2014/main" id="{E00F9E55-4463-4491-8180-A27BD1BC997A}"/>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8071782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klasse I-</a:t>
            </a:r>
            <a:r>
              <a:rPr lang="da-DK" sz="1200" dirty="0" err="1"/>
              <a:t>inverteren</a:t>
            </a:r>
            <a:r>
              <a:rPr lang="da-DK" sz="1200" dirty="0"/>
              <a:t> tilsluttet en effektiv jordforbindelse? </a:t>
            </a:r>
          </a:p>
        </p:txBody>
      </p:sp>
      <p:sp>
        <p:nvSpPr>
          <p:cNvPr id="5" name="Pladsholder til indhold 4">
            <a:extLst>
              <a:ext uri="{FF2B5EF4-FFF2-40B4-BE49-F238E27FC236}">
                <a16:creationId xmlns:a16="http://schemas.microsoft.com/office/drawing/2014/main" id="{D391B7A4-2E95-4D94-ADE9-3C55E63088EC}"/>
              </a:ext>
            </a:extLst>
          </p:cNvPr>
          <p:cNvSpPr>
            <a:spLocks noGrp="1"/>
          </p:cNvSpPr>
          <p:nvPr>
            <p:ph sz="half" idx="1"/>
          </p:nvPr>
        </p:nvSpPr>
        <p:spPr/>
        <p:txBody>
          <a:bodyPr/>
          <a:lstStyle/>
          <a:p>
            <a:r>
              <a:rPr lang="da-DK" dirty="0"/>
              <a:t>Alle udsatte dele, der er beskyttet af samme beskyttelsesudstyr, skal ved hjælp af beskyttelsesledere forbindes til en fælles jordelektrode. </a:t>
            </a:r>
          </a:p>
        </p:txBody>
      </p:sp>
    </p:spTree>
    <p:extLst>
      <p:ext uri="{BB962C8B-B14F-4D97-AF65-F5344CB8AC3E}">
        <p14:creationId xmlns:p14="http://schemas.microsoft.com/office/powerpoint/2010/main" val="16883422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17541861-DF24-46D9-AE50-02266199EEB1}"/>
              </a:ext>
            </a:extLst>
          </p:cNvPr>
          <p:cNvPicPr>
            <a:picLocks noGrp="1" noChangeAspect="1"/>
          </p:cNvPicPr>
          <p:nvPr>
            <p:ph sz="half" idx="1"/>
          </p:nvPr>
        </p:nvPicPr>
        <p:blipFill>
          <a:blip r:embed="rId2"/>
          <a:stretch>
            <a:fillRect/>
          </a:stretch>
        </p:blipFill>
        <p:spPr>
          <a:xfrm>
            <a:off x="847725" y="2388517"/>
            <a:ext cx="10675938" cy="2962028"/>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400" dirty="0"/>
            </a:br>
            <a:r>
              <a:rPr lang="da-DK" sz="1400" dirty="0"/>
              <a:t>Fejl</a:t>
            </a:r>
          </a:p>
        </p:txBody>
      </p:sp>
    </p:spTree>
    <p:extLst>
      <p:ext uri="{BB962C8B-B14F-4D97-AF65-F5344CB8AC3E}">
        <p14:creationId xmlns:p14="http://schemas.microsoft.com/office/powerpoint/2010/main" val="19885002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klasse I-</a:t>
            </a:r>
            <a:r>
              <a:rPr lang="da-DK" sz="1200" dirty="0" err="1"/>
              <a:t>inverteren</a:t>
            </a:r>
            <a:r>
              <a:rPr lang="da-DK" sz="1200" dirty="0"/>
              <a:t> tilsluttet en effektiv jordforbindelse? </a:t>
            </a:r>
          </a:p>
        </p:txBody>
      </p:sp>
      <p:pic>
        <p:nvPicPr>
          <p:cNvPr id="4" name="Billede 3">
            <a:extLst>
              <a:ext uri="{FF2B5EF4-FFF2-40B4-BE49-F238E27FC236}">
                <a16:creationId xmlns:a16="http://schemas.microsoft.com/office/drawing/2014/main" id="{D21596F7-8C27-4A35-BA60-82B3A286CFBF}"/>
              </a:ext>
            </a:extLst>
          </p:cNvPr>
          <p:cNvPicPr>
            <a:picLocks noChangeAspect="1"/>
          </p:cNvPicPr>
          <p:nvPr/>
        </p:nvPicPr>
        <p:blipFill>
          <a:blip r:embed="rId2"/>
          <a:stretch>
            <a:fillRect/>
          </a:stretch>
        </p:blipFill>
        <p:spPr>
          <a:xfrm>
            <a:off x="376813" y="1326383"/>
            <a:ext cx="11703409" cy="5437056"/>
          </a:xfrm>
          <a:prstGeom prst="rect">
            <a:avLst/>
          </a:prstGeom>
        </p:spPr>
      </p:pic>
    </p:spTree>
    <p:extLst>
      <p:ext uri="{BB962C8B-B14F-4D97-AF65-F5344CB8AC3E}">
        <p14:creationId xmlns:p14="http://schemas.microsoft.com/office/powerpoint/2010/main" val="31373318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30F56CBB-D71E-4AFD-A72F-6D876DE68D46}"/>
              </a:ext>
            </a:extLst>
          </p:cNvPr>
          <p:cNvPicPr>
            <a:picLocks noChangeAspect="1"/>
          </p:cNvPicPr>
          <p:nvPr/>
        </p:nvPicPr>
        <p:blipFill>
          <a:blip r:embed="rId2"/>
          <a:stretch>
            <a:fillRect/>
          </a:stretch>
        </p:blipFill>
        <p:spPr>
          <a:xfrm>
            <a:off x="847530" y="1681675"/>
            <a:ext cx="10675525" cy="4376965"/>
          </a:xfrm>
          <a:prstGeom prst="rect">
            <a:avLst/>
          </a:prstGeom>
          <a:noFill/>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6885288" cy="914400"/>
          </a:xfrm>
        </p:spPr>
        <p:txBody>
          <a:bodyPr anchor="t">
            <a:normAutofit/>
          </a:bodyPr>
          <a:lstStyle/>
          <a:p>
            <a:r>
              <a:rPr lang="da-DK" sz="1900" dirty="0"/>
              <a:t>Solceller </a:t>
            </a:r>
            <a:br>
              <a:rPr lang="da-DK" sz="1900" dirty="0"/>
            </a:br>
            <a:br>
              <a:rPr lang="da-DK" sz="1900" dirty="0"/>
            </a:br>
            <a:r>
              <a:rPr lang="da-DK" sz="1200" dirty="0"/>
              <a:t>Er klasse I-</a:t>
            </a:r>
            <a:r>
              <a:rPr lang="da-DK" sz="1200" dirty="0" err="1"/>
              <a:t>inverteren</a:t>
            </a:r>
            <a:r>
              <a:rPr lang="da-DK" sz="1200" dirty="0"/>
              <a:t> tilsluttet en effektiv jordforbindelse? </a:t>
            </a:r>
          </a:p>
        </p:txBody>
      </p:sp>
      <p:sp>
        <p:nvSpPr>
          <p:cNvPr id="6" name="Rektangel: afrundede hjørner 5">
            <a:extLst>
              <a:ext uri="{FF2B5EF4-FFF2-40B4-BE49-F238E27FC236}">
                <a16:creationId xmlns:a16="http://schemas.microsoft.com/office/drawing/2014/main" id="{CF620379-6EF6-4A18-8605-D78C04664ABB}"/>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3949029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4084D5EA-21BD-4820-890F-0EEE7F1B9756}"/>
              </a:ext>
            </a:extLst>
          </p:cNvPr>
          <p:cNvPicPr>
            <a:picLocks noChangeAspect="1"/>
          </p:cNvPicPr>
          <p:nvPr/>
        </p:nvPicPr>
        <p:blipFill>
          <a:blip r:embed="rId2"/>
          <a:stretch>
            <a:fillRect/>
          </a:stretch>
        </p:blipFill>
        <p:spPr>
          <a:xfrm>
            <a:off x="847530" y="1628298"/>
            <a:ext cx="10675525" cy="4483720"/>
          </a:xfrm>
          <a:prstGeom prst="rect">
            <a:avLst/>
          </a:prstGeom>
          <a:noFill/>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6885288" cy="914400"/>
          </a:xfrm>
        </p:spPr>
        <p:txBody>
          <a:bodyPr anchor="t">
            <a:normAutofit/>
          </a:bodyPr>
          <a:lstStyle/>
          <a:p>
            <a:r>
              <a:rPr lang="da-DK" sz="1900" dirty="0"/>
              <a:t>Solceller </a:t>
            </a:r>
            <a:br>
              <a:rPr lang="da-DK" sz="1900" dirty="0"/>
            </a:br>
            <a:br>
              <a:rPr lang="da-DK" sz="1900" dirty="0"/>
            </a:br>
            <a:r>
              <a:rPr lang="da-DK" sz="1200" dirty="0"/>
              <a:t>Er klasse I-</a:t>
            </a:r>
            <a:r>
              <a:rPr lang="da-DK" sz="1200" dirty="0" err="1"/>
              <a:t>inverteren</a:t>
            </a:r>
            <a:r>
              <a:rPr lang="da-DK" sz="1200" dirty="0"/>
              <a:t> tilsluttet en effektiv jordforbindelse? </a:t>
            </a:r>
          </a:p>
        </p:txBody>
      </p:sp>
      <p:sp>
        <p:nvSpPr>
          <p:cNvPr id="5" name="Rektangel: afrundede hjørner 4">
            <a:extLst>
              <a:ext uri="{FF2B5EF4-FFF2-40B4-BE49-F238E27FC236}">
                <a16:creationId xmlns:a16="http://schemas.microsoft.com/office/drawing/2014/main" id="{6A80DB9A-9B87-45A7-966D-1BDFF4DDA98E}"/>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44500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CF2D21E8-459A-42CA-AF78-DB44771D476D}"/>
              </a:ext>
            </a:extLst>
          </p:cNvPr>
          <p:cNvPicPr>
            <a:picLocks noChangeAspect="1"/>
          </p:cNvPicPr>
          <p:nvPr/>
        </p:nvPicPr>
        <p:blipFill rotWithShape="1">
          <a:blip r:embed="rId2"/>
          <a:srcRect r="7404" b="2"/>
          <a:stretch/>
        </p:blipFill>
        <p:spPr>
          <a:xfrm>
            <a:off x="847530" y="1564358"/>
            <a:ext cx="10675525" cy="4611600"/>
          </a:xfrm>
          <a:prstGeom prst="rect">
            <a:avLst/>
          </a:prstGeom>
          <a:noFill/>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6885288" cy="914400"/>
          </a:xfrm>
        </p:spPr>
        <p:txBody>
          <a:bodyPr anchor="t">
            <a:normAutofit/>
          </a:bodyPr>
          <a:lstStyle/>
          <a:p>
            <a:r>
              <a:rPr lang="da-DK" sz="1900" dirty="0"/>
              <a:t>Solceller </a:t>
            </a:r>
            <a:br>
              <a:rPr lang="da-DK" sz="1900" dirty="0"/>
            </a:br>
            <a:br>
              <a:rPr lang="da-DK" sz="1900" dirty="0"/>
            </a:br>
            <a:r>
              <a:rPr lang="da-DK" sz="1200" dirty="0"/>
              <a:t>Er klasse I-</a:t>
            </a:r>
            <a:r>
              <a:rPr lang="da-DK" sz="1200" dirty="0" err="1"/>
              <a:t>inverteren</a:t>
            </a:r>
            <a:r>
              <a:rPr lang="da-DK" sz="1200" dirty="0"/>
              <a:t> tilsluttet en effektiv jordforbindelse? </a:t>
            </a:r>
          </a:p>
        </p:txBody>
      </p:sp>
      <p:sp>
        <p:nvSpPr>
          <p:cNvPr id="5" name="Rektangel: afrundede hjørner 4">
            <a:extLst>
              <a:ext uri="{FF2B5EF4-FFF2-40B4-BE49-F238E27FC236}">
                <a16:creationId xmlns:a16="http://schemas.microsoft.com/office/drawing/2014/main" id="{3F24B702-A203-46F6-ABDD-6589B46BEAA4}"/>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41112736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solcelleinstallationen tilsluttet korrekt til en hovedstrømkreds?</a:t>
            </a:r>
            <a:endParaRPr lang="da-DK" sz="1200" dirty="0"/>
          </a:p>
        </p:txBody>
      </p:sp>
      <p:graphicFrame>
        <p:nvGraphicFramePr>
          <p:cNvPr id="4" name="Diagram 3">
            <a:extLst>
              <a:ext uri="{FF2B5EF4-FFF2-40B4-BE49-F238E27FC236}">
                <a16:creationId xmlns:a16="http://schemas.microsoft.com/office/drawing/2014/main" id="{37FCB2B5-48D4-4F9C-ABD3-6B45D8F31F9C}"/>
              </a:ext>
            </a:extLst>
          </p:cNvPr>
          <p:cNvGraphicFramePr/>
          <p:nvPr>
            <p:extLst>
              <p:ext uri="{D42A27DB-BD31-4B8C-83A1-F6EECF244321}">
                <p14:modId xmlns:p14="http://schemas.microsoft.com/office/powerpoint/2010/main" val="3540869014"/>
              </p:ext>
            </p:extLst>
          </p:nvPr>
        </p:nvGraphicFramePr>
        <p:xfrm>
          <a:off x="1004835" y="1396538"/>
          <a:ext cx="10093569" cy="50595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62734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solcelleinstallationen tilsluttet korrekt til en hovedstrømkreds?</a:t>
            </a:r>
            <a:endParaRPr lang="da-DK" sz="1200" dirty="0"/>
          </a:p>
        </p:txBody>
      </p:sp>
      <p:sp>
        <p:nvSpPr>
          <p:cNvPr id="2" name="Tekstfelt 1">
            <a:extLst>
              <a:ext uri="{FF2B5EF4-FFF2-40B4-BE49-F238E27FC236}">
                <a16:creationId xmlns:a16="http://schemas.microsoft.com/office/drawing/2014/main" id="{867758D7-8196-41D3-9C97-C4E0317EE085}"/>
              </a:ext>
            </a:extLst>
          </p:cNvPr>
          <p:cNvSpPr txBox="1"/>
          <p:nvPr/>
        </p:nvSpPr>
        <p:spPr>
          <a:xfrm>
            <a:off x="1004835" y="1396539"/>
            <a:ext cx="6149591" cy="4524315"/>
          </a:xfrm>
          <a:prstGeom prst="rect">
            <a:avLst/>
          </a:prstGeom>
          <a:noFill/>
        </p:spPr>
        <p:txBody>
          <a:bodyPr wrap="square" rtlCol="0">
            <a:spAutoFit/>
          </a:bodyPr>
          <a:lstStyle/>
          <a:p>
            <a:r>
              <a:rPr lang="da-DK" dirty="0" err="1"/>
              <a:t>Inverterens</a:t>
            </a:r>
            <a:r>
              <a:rPr lang="da-DK" dirty="0"/>
              <a:t> udgangsspænding må maksimalt være 253 volt i Danmark. </a:t>
            </a:r>
          </a:p>
          <a:p>
            <a:endParaRPr lang="da-DK" dirty="0"/>
          </a:p>
          <a:p>
            <a:r>
              <a:rPr lang="da-DK" dirty="0"/>
              <a:t>Hvis kabeltværsnittet mellem inverter/undertavle og gruppetavle er for lille og spændingsfaldet dermed er for stort, vil </a:t>
            </a:r>
            <a:r>
              <a:rPr lang="da-DK" dirty="0" err="1"/>
              <a:t>inverteren</a:t>
            </a:r>
            <a:r>
              <a:rPr lang="da-DK" dirty="0"/>
              <a:t> reducere sin ydelse, når den når den maksimale udgangsspænding. </a:t>
            </a:r>
          </a:p>
          <a:p>
            <a:endParaRPr lang="da-DK" dirty="0"/>
          </a:p>
          <a:p>
            <a:r>
              <a:rPr lang="da-DK" dirty="0"/>
              <a:t>Man kan således risikere, at på grund af et for lille kabeltværsnit vil solcelleanlægget ikke levere den forventede energimængde. </a:t>
            </a:r>
          </a:p>
          <a:p>
            <a:endParaRPr lang="da-DK" dirty="0"/>
          </a:p>
          <a:p>
            <a:r>
              <a:rPr lang="da-DK" dirty="0"/>
              <a:t>Vær opmærksom på, om der fx er brugsgenstande i nærheden, der ikke kan tåle denne høje spænding.</a:t>
            </a:r>
          </a:p>
        </p:txBody>
      </p:sp>
      <p:pic>
        <p:nvPicPr>
          <p:cNvPr id="5" name="Billede 4">
            <a:extLst>
              <a:ext uri="{FF2B5EF4-FFF2-40B4-BE49-F238E27FC236}">
                <a16:creationId xmlns:a16="http://schemas.microsoft.com/office/drawing/2014/main" id="{38EBEA91-A01C-41A6-B739-375B17C47949}"/>
              </a:ext>
            </a:extLst>
          </p:cNvPr>
          <p:cNvPicPr>
            <a:picLocks noChangeAspect="1"/>
          </p:cNvPicPr>
          <p:nvPr/>
        </p:nvPicPr>
        <p:blipFill>
          <a:blip r:embed="rId2"/>
          <a:stretch>
            <a:fillRect/>
          </a:stretch>
        </p:blipFill>
        <p:spPr>
          <a:xfrm>
            <a:off x="7259777" y="1396538"/>
            <a:ext cx="4953801" cy="3220679"/>
          </a:xfrm>
          <a:prstGeom prst="rect">
            <a:avLst/>
          </a:prstGeom>
        </p:spPr>
      </p:pic>
    </p:spTree>
    <p:extLst>
      <p:ext uri="{BB962C8B-B14F-4D97-AF65-F5344CB8AC3E}">
        <p14:creationId xmlns:p14="http://schemas.microsoft.com/office/powerpoint/2010/main" val="36263080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solcelleinstallationen tilsluttet korrekt til en hovedstrømkreds?</a:t>
            </a:r>
            <a:endParaRPr lang="da-DK" sz="1200" dirty="0"/>
          </a:p>
        </p:txBody>
      </p:sp>
      <p:pic>
        <p:nvPicPr>
          <p:cNvPr id="6" name="Billede 5">
            <a:extLst>
              <a:ext uri="{FF2B5EF4-FFF2-40B4-BE49-F238E27FC236}">
                <a16:creationId xmlns:a16="http://schemas.microsoft.com/office/drawing/2014/main" id="{6CE9F8A5-0131-42F6-9ECE-1A30CD207EB1}"/>
              </a:ext>
            </a:extLst>
          </p:cNvPr>
          <p:cNvPicPr>
            <a:picLocks noChangeAspect="1"/>
          </p:cNvPicPr>
          <p:nvPr/>
        </p:nvPicPr>
        <p:blipFill>
          <a:blip r:embed="rId2"/>
          <a:stretch>
            <a:fillRect/>
          </a:stretch>
        </p:blipFill>
        <p:spPr>
          <a:xfrm>
            <a:off x="423803" y="1311421"/>
            <a:ext cx="11344393" cy="4609723"/>
          </a:xfrm>
          <a:prstGeom prst="rect">
            <a:avLst/>
          </a:prstGeom>
        </p:spPr>
      </p:pic>
      <p:sp>
        <p:nvSpPr>
          <p:cNvPr id="7" name="Rektangel: afrundede hjørner 6">
            <a:extLst>
              <a:ext uri="{FF2B5EF4-FFF2-40B4-BE49-F238E27FC236}">
                <a16:creationId xmlns:a16="http://schemas.microsoft.com/office/drawing/2014/main" id="{7B603E76-034C-4ACD-928D-F1AF64A519EB}"/>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6304822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77CDFBF9-CE98-4999-A536-6EA55A8ED2FB}"/>
              </a:ext>
            </a:extLst>
          </p:cNvPr>
          <p:cNvPicPr>
            <a:picLocks noChangeAspect="1"/>
          </p:cNvPicPr>
          <p:nvPr/>
        </p:nvPicPr>
        <p:blipFill rotWithShape="1">
          <a:blip r:embed="rId2"/>
          <a:srcRect r="1" b="5579"/>
          <a:stretch/>
        </p:blipFill>
        <p:spPr>
          <a:xfrm>
            <a:off x="616417" y="1326383"/>
            <a:ext cx="11214790" cy="4844551"/>
          </a:xfrm>
          <a:prstGeom prst="rect">
            <a:avLst/>
          </a:prstGeom>
          <a:noFill/>
        </p:spPr>
      </p:pic>
      <p:sp>
        <p:nvSpPr>
          <p:cNvPr id="7" name="Titel 2">
            <a:extLst>
              <a:ext uri="{FF2B5EF4-FFF2-40B4-BE49-F238E27FC236}">
                <a16:creationId xmlns:a16="http://schemas.microsoft.com/office/drawing/2014/main" id="{41143A23-AFDC-49E8-97D0-D52B3BC255D4}"/>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solcelleinstallationen tilsluttet korrekt til en hovedstrømkreds?</a:t>
            </a:r>
            <a:endParaRPr lang="da-DK" sz="1200" dirty="0"/>
          </a:p>
        </p:txBody>
      </p:sp>
      <p:sp>
        <p:nvSpPr>
          <p:cNvPr id="8" name="Rektangel: afrundede hjørner 7">
            <a:extLst>
              <a:ext uri="{FF2B5EF4-FFF2-40B4-BE49-F238E27FC236}">
                <a16:creationId xmlns:a16="http://schemas.microsoft.com/office/drawing/2014/main" id="{C26B3AC6-5309-433B-8227-10B434F04CF8}"/>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05308345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solcelleinstallationen tilsluttet korrekt til en hovedstrømkreds?</a:t>
            </a:r>
            <a:endParaRPr lang="da-DK" sz="1200" dirty="0"/>
          </a:p>
        </p:txBody>
      </p:sp>
      <p:pic>
        <p:nvPicPr>
          <p:cNvPr id="7" name="Billede 6">
            <a:extLst>
              <a:ext uri="{FF2B5EF4-FFF2-40B4-BE49-F238E27FC236}">
                <a16:creationId xmlns:a16="http://schemas.microsoft.com/office/drawing/2014/main" id="{77CDF2D6-232F-49DA-94A2-6B02173B5FB2}"/>
              </a:ext>
            </a:extLst>
          </p:cNvPr>
          <p:cNvPicPr>
            <a:picLocks noChangeAspect="1"/>
          </p:cNvPicPr>
          <p:nvPr/>
        </p:nvPicPr>
        <p:blipFill>
          <a:blip r:embed="rId2"/>
          <a:stretch>
            <a:fillRect/>
          </a:stretch>
        </p:blipFill>
        <p:spPr>
          <a:xfrm>
            <a:off x="105508" y="1321358"/>
            <a:ext cx="11536129" cy="4426768"/>
          </a:xfrm>
          <a:prstGeom prst="rect">
            <a:avLst/>
          </a:prstGeom>
        </p:spPr>
      </p:pic>
      <p:sp>
        <p:nvSpPr>
          <p:cNvPr id="8" name="Rektangel: afrundede hjørner 7">
            <a:extLst>
              <a:ext uri="{FF2B5EF4-FFF2-40B4-BE49-F238E27FC236}">
                <a16:creationId xmlns:a16="http://schemas.microsoft.com/office/drawing/2014/main" id="{A4D0DCA2-A9BF-4EB6-ABBE-FCED0577C809}"/>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098320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900" dirty="0"/>
              <a:t>Er AC-kabler fremført sikkert og forsvarligt? </a:t>
            </a:r>
            <a:endParaRPr lang="da-DK" sz="1200" dirty="0"/>
          </a:p>
        </p:txBody>
      </p:sp>
      <p:graphicFrame>
        <p:nvGraphicFramePr>
          <p:cNvPr id="4" name="Diagram 3">
            <a:extLst>
              <a:ext uri="{FF2B5EF4-FFF2-40B4-BE49-F238E27FC236}">
                <a16:creationId xmlns:a16="http://schemas.microsoft.com/office/drawing/2014/main" id="{8B19F856-0F58-4500-86DF-FA80C2E4BE49}"/>
              </a:ext>
            </a:extLst>
          </p:cNvPr>
          <p:cNvGraphicFramePr/>
          <p:nvPr>
            <p:extLst>
              <p:ext uri="{D42A27DB-BD31-4B8C-83A1-F6EECF244321}">
                <p14:modId xmlns:p14="http://schemas.microsoft.com/office/powerpoint/2010/main" val="2238476526"/>
              </p:ext>
            </p:extLst>
          </p:nvPr>
        </p:nvGraphicFramePr>
        <p:xfrm>
          <a:off x="949569" y="1436914"/>
          <a:ext cx="7053943" cy="47089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903099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185BD508-76CF-4542-8B75-4DF463C052A3}"/>
              </a:ext>
            </a:extLst>
          </p:cNvPr>
          <p:cNvPicPr>
            <a:picLocks noChangeAspect="1"/>
          </p:cNvPicPr>
          <p:nvPr/>
        </p:nvPicPr>
        <p:blipFill>
          <a:blip r:embed="rId2"/>
          <a:stretch>
            <a:fillRect/>
          </a:stretch>
        </p:blipFill>
        <p:spPr>
          <a:xfrm>
            <a:off x="847530" y="1801775"/>
            <a:ext cx="10675525" cy="4136765"/>
          </a:xfrm>
          <a:prstGeom prst="rect">
            <a:avLst/>
          </a:prstGeom>
          <a:noFill/>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6885288" cy="914400"/>
          </a:xfrm>
        </p:spPr>
        <p:txBody>
          <a:bodyPr anchor="t">
            <a:normAutofit/>
          </a:bodyPr>
          <a:lstStyle/>
          <a:p>
            <a:r>
              <a:rPr lang="da-DK" sz="2000"/>
              <a:t>Solceller </a:t>
            </a:r>
            <a:br>
              <a:rPr lang="da-DK" sz="2000"/>
            </a:br>
            <a:br>
              <a:rPr lang="da-DK" sz="2000"/>
            </a:br>
            <a:r>
              <a:rPr lang="da-DK" sz="2000"/>
              <a:t>Er AC-kabler fremført sikkert og forsvarligt? </a:t>
            </a:r>
          </a:p>
        </p:txBody>
      </p:sp>
      <p:sp>
        <p:nvSpPr>
          <p:cNvPr id="6" name="Rektangel: afrundede hjørner 5">
            <a:extLst>
              <a:ext uri="{FF2B5EF4-FFF2-40B4-BE49-F238E27FC236}">
                <a16:creationId xmlns:a16="http://schemas.microsoft.com/office/drawing/2014/main" id="{8E9BCE77-7FAB-4652-B22B-720D7017D066}"/>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42866857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a:t>Solceller </a:t>
            </a:r>
            <a:br>
              <a:rPr lang="da-DK"/>
            </a:br>
            <a:br>
              <a:rPr lang="da-DK" sz="1200"/>
            </a:br>
            <a:r>
              <a:rPr lang="da-DK" sz="900"/>
              <a:t>Er AC-kabler fremført sikkert og forsvarligt? </a:t>
            </a:r>
            <a:endParaRPr lang="da-DK" sz="1200" dirty="0"/>
          </a:p>
        </p:txBody>
      </p:sp>
      <p:pic>
        <p:nvPicPr>
          <p:cNvPr id="4" name="Billede 3">
            <a:extLst>
              <a:ext uri="{FF2B5EF4-FFF2-40B4-BE49-F238E27FC236}">
                <a16:creationId xmlns:a16="http://schemas.microsoft.com/office/drawing/2014/main" id="{D1C3B381-5A84-42A8-95E8-20A0F022D407}"/>
              </a:ext>
            </a:extLst>
          </p:cNvPr>
          <p:cNvPicPr>
            <a:picLocks noChangeAspect="1"/>
          </p:cNvPicPr>
          <p:nvPr/>
        </p:nvPicPr>
        <p:blipFill>
          <a:blip r:embed="rId2"/>
          <a:stretch>
            <a:fillRect/>
          </a:stretch>
        </p:blipFill>
        <p:spPr>
          <a:xfrm>
            <a:off x="221064" y="1455454"/>
            <a:ext cx="11213960" cy="4335245"/>
          </a:xfrm>
          <a:prstGeom prst="rect">
            <a:avLst/>
          </a:prstGeom>
        </p:spPr>
      </p:pic>
      <p:sp>
        <p:nvSpPr>
          <p:cNvPr id="5" name="Rektangel: afrundede hjørner 4">
            <a:extLst>
              <a:ext uri="{FF2B5EF4-FFF2-40B4-BE49-F238E27FC236}">
                <a16:creationId xmlns:a16="http://schemas.microsoft.com/office/drawing/2014/main" id="{8C780F1C-9D35-4028-8843-7A06DE05BD42}"/>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059228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900" dirty="0"/>
              <a:t>Er AC-kabler fremført sikkert og forsvarligt? </a:t>
            </a:r>
            <a:endParaRPr lang="da-DK" sz="1200" dirty="0"/>
          </a:p>
        </p:txBody>
      </p:sp>
      <p:pic>
        <p:nvPicPr>
          <p:cNvPr id="4" name="Billede 3">
            <a:extLst>
              <a:ext uri="{FF2B5EF4-FFF2-40B4-BE49-F238E27FC236}">
                <a16:creationId xmlns:a16="http://schemas.microsoft.com/office/drawing/2014/main" id="{C2889FCC-D279-49C6-BAF6-D376321E606E}"/>
              </a:ext>
            </a:extLst>
          </p:cNvPr>
          <p:cNvPicPr>
            <a:picLocks noChangeAspect="1"/>
          </p:cNvPicPr>
          <p:nvPr/>
        </p:nvPicPr>
        <p:blipFill>
          <a:blip r:embed="rId2"/>
          <a:stretch>
            <a:fillRect/>
          </a:stretch>
        </p:blipFill>
        <p:spPr>
          <a:xfrm>
            <a:off x="426217" y="1553065"/>
            <a:ext cx="11339565" cy="4154623"/>
          </a:xfrm>
          <a:prstGeom prst="rect">
            <a:avLst/>
          </a:prstGeom>
        </p:spPr>
      </p:pic>
      <p:sp>
        <p:nvSpPr>
          <p:cNvPr id="5" name="Rektangel: afrundede hjørner 4">
            <a:extLst>
              <a:ext uri="{FF2B5EF4-FFF2-40B4-BE49-F238E27FC236}">
                <a16:creationId xmlns:a16="http://schemas.microsoft.com/office/drawing/2014/main" id="{9F6C299B-2D88-47D2-BCCE-E0195FFC6597}"/>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48480504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F6221915-0635-4B9D-8C1C-B3C2C824D381}"/>
              </a:ext>
            </a:extLst>
          </p:cNvPr>
          <p:cNvPicPr>
            <a:picLocks noChangeAspect="1"/>
          </p:cNvPicPr>
          <p:nvPr/>
        </p:nvPicPr>
        <p:blipFill>
          <a:blip r:embed="rId2"/>
          <a:stretch>
            <a:fillRect/>
          </a:stretch>
        </p:blipFill>
        <p:spPr>
          <a:xfrm>
            <a:off x="847530" y="2335551"/>
            <a:ext cx="10675525" cy="3069213"/>
          </a:xfrm>
          <a:prstGeom prst="rect">
            <a:avLst/>
          </a:prstGeom>
          <a:noFill/>
        </p:spPr>
      </p:pic>
      <p:sp>
        <p:nvSpPr>
          <p:cNvPr id="8" name="Titel 2">
            <a:extLst>
              <a:ext uri="{FF2B5EF4-FFF2-40B4-BE49-F238E27FC236}">
                <a16:creationId xmlns:a16="http://schemas.microsoft.com/office/drawing/2014/main" id="{94BECAD8-151A-426D-A209-A89A541911EF}"/>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solcellens forsyningsledning kortslutningsbeskyttet?</a:t>
            </a:r>
          </a:p>
        </p:txBody>
      </p:sp>
    </p:spTree>
    <p:extLst>
      <p:ext uri="{BB962C8B-B14F-4D97-AF65-F5344CB8AC3E}">
        <p14:creationId xmlns:p14="http://schemas.microsoft.com/office/powerpoint/2010/main" val="25550412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C540E848-9758-45CD-B721-4D8C80FF3F8F}"/>
              </a:ext>
            </a:extLst>
          </p:cNvPr>
          <p:cNvPicPr>
            <a:picLocks noChangeAspect="1"/>
          </p:cNvPicPr>
          <p:nvPr/>
        </p:nvPicPr>
        <p:blipFill>
          <a:blip r:embed="rId2"/>
          <a:stretch>
            <a:fillRect/>
          </a:stretch>
        </p:blipFill>
        <p:spPr>
          <a:xfrm>
            <a:off x="1573692" y="1564358"/>
            <a:ext cx="9223200" cy="4611600"/>
          </a:xfrm>
          <a:prstGeom prst="rect">
            <a:avLst/>
          </a:prstGeom>
          <a:noFill/>
        </p:spPr>
      </p:pic>
      <p:sp>
        <p:nvSpPr>
          <p:cNvPr id="7" name="Titel 2">
            <a:extLst>
              <a:ext uri="{FF2B5EF4-FFF2-40B4-BE49-F238E27FC236}">
                <a16:creationId xmlns:a16="http://schemas.microsoft.com/office/drawing/2014/main" id="{D81F41B1-6CA3-4C8A-BF7F-F404C077D0D7}"/>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solcellens forsyningsledning kortslutningsbeskyttet?</a:t>
            </a:r>
          </a:p>
        </p:txBody>
      </p:sp>
    </p:spTree>
    <p:extLst>
      <p:ext uri="{BB962C8B-B14F-4D97-AF65-F5344CB8AC3E}">
        <p14:creationId xmlns:p14="http://schemas.microsoft.com/office/powerpoint/2010/main" val="21049931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solcellens forsyningsledning kortslutningsbeskyttet?</a:t>
            </a:r>
          </a:p>
        </p:txBody>
      </p:sp>
      <p:pic>
        <p:nvPicPr>
          <p:cNvPr id="4" name="Billede 3">
            <a:extLst>
              <a:ext uri="{FF2B5EF4-FFF2-40B4-BE49-F238E27FC236}">
                <a16:creationId xmlns:a16="http://schemas.microsoft.com/office/drawing/2014/main" id="{5CC7E192-696A-4E00-BD49-9C75078900E3}"/>
              </a:ext>
            </a:extLst>
          </p:cNvPr>
          <p:cNvPicPr>
            <a:picLocks noChangeAspect="1"/>
          </p:cNvPicPr>
          <p:nvPr/>
        </p:nvPicPr>
        <p:blipFill>
          <a:blip r:embed="rId2"/>
          <a:stretch>
            <a:fillRect/>
          </a:stretch>
        </p:blipFill>
        <p:spPr>
          <a:xfrm>
            <a:off x="211016" y="1492940"/>
            <a:ext cx="11394831" cy="4573946"/>
          </a:xfrm>
          <a:prstGeom prst="rect">
            <a:avLst/>
          </a:prstGeom>
        </p:spPr>
      </p:pic>
      <p:sp>
        <p:nvSpPr>
          <p:cNvPr id="6" name="Rektangel: afrundede hjørner 5">
            <a:extLst>
              <a:ext uri="{FF2B5EF4-FFF2-40B4-BE49-F238E27FC236}">
                <a16:creationId xmlns:a16="http://schemas.microsoft.com/office/drawing/2014/main" id="{AF02D465-FDDD-4FB3-A702-6D3BFF2E39F6}"/>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8495592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solcellens forsyningsledning kortslutningsbeskyttet?</a:t>
            </a:r>
          </a:p>
        </p:txBody>
      </p:sp>
      <p:pic>
        <p:nvPicPr>
          <p:cNvPr id="5" name="Billede 4">
            <a:extLst>
              <a:ext uri="{FF2B5EF4-FFF2-40B4-BE49-F238E27FC236}">
                <a16:creationId xmlns:a16="http://schemas.microsoft.com/office/drawing/2014/main" id="{770837FE-8A0D-42CB-998B-9A5F5C80A5BB}"/>
              </a:ext>
            </a:extLst>
          </p:cNvPr>
          <p:cNvPicPr>
            <a:picLocks noChangeAspect="1"/>
          </p:cNvPicPr>
          <p:nvPr/>
        </p:nvPicPr>
        <p:blipFill>
          <a:blip r:embed="rId2"/>
          <a:stretch>
            <a:fillRect/>
          </a:stretch>
        </p:blipFill>
        <p:spPr>
          <a:xfrm>
            <a:off x="462224" y="1542421"/>
            <a:ext cx="10763438" cy="4315821"/>
          </a:xfrm>
          <a:prstGeom prst="rect">
            <a:avLst/>
          </a:prstGeom>
        </p:spPr>
      </p:pic>
      <p:sp>
        <p:nvSpPr>
          <p:cNvPr id="6" name="Rektangel: afrundede hjørner 5">
            <a:extLst>
              <a:ext uri="{FF2B5EF4-FFF2-40B4-BE49-F238E27FC236}">
                <a16:creationId xmlns:a16="http://schemas.microsoft.com/office/drawing/2014/main" id="{30D3D3FD-55DD-4B9F-87FE-362CFA48110F}"/>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3120848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solcellens forsyningsledning kortslutningsbeskyttet?</a:t>
            </a:r>
          </a:p>
        </p:txBody>
      </p:sp>
      <p:pic>
        <p:nvPicPr>
          <p:cNvPr id="4" name="Billede 3">
            <a:extLst>
              <a:ext uri="{FF2B5EF4-FFF2-40B4-BE49-F238E27FC236}">
                <a16:creationId xmlns:a16="http://schemas.microsoft.com/office/drawing/2014/main" id="{CD76DFD2-D1F3-45D3-A7EE-F94E4AA600A8}"/>
              </a:ext>
            </a:extLst>
          </p:cNvPr>
          <p:cNvPicPr>
            <a:picLocks noChangeAspect="1"/>
          </p:cNvPicPr>
          <p:nvPr/>
        </p:nvPicPr>
        <p:blipFill>
          <a:blip r:embed="rId2"/>
          <a:stretch>
            <a:fillRect/>
          </a:stretch>
        </p:blipFill>
        <p:spPr>
          <a:xfrm>
            <a:off x="401934" y="1396539"/>
            <a:ext cx="11018018" cy="4540364"/>
          </a:xfrm>
          <a:prstGeom prst="rect">
            <a:avLst/>
          </a:prstGeom>
        </p:spPr>
      </p:pic>
      <p:sp>
        <p:nvSpPr>
          <p:cNvPr id="6" name="Rektangel: afrundede hjørner 5">
            <a:extLst>
              <a:ext uri="{FF2B5EF4-FFF2-40B4-BE49-F238E27FC236}">
                <a16:creationId xmlns:a16="http://schemas.microsoft.com/office/drawing/2014/main" id="{B5D36D44-6F0B-46EF-A5FF-A136635F1FBF}"/>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94369977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a:extLst>
              <a:ext uri="{FF2B5EF4-FFF2-40B4-BE49-F238E27FC236}">
                <a16:creationId xmlns:a16="http://schemas.microsoft.com/office/drawing/2014/main" id="{17541861-DF24-46D9-AE50-02266199EEB1}"/>
              </a:ext>
            </a:extLst>
          </p:cNvPr>
          <p:cNvPicPr>
            <a:picLocks noGrp="1" noChangeAspect="1"/>
          </p:cNvPicPr>
          <p:nvPr>
            <p:ph sz="half" idx="1"/>
          </p:nvPr>
        </p:nvPicPr>
        <p:blipFill>
          <a:blip r:embed="rId2"/>
          <a:stretch>
            <a:fillRect/>
          </a:stretch>
        </p:blipFill>
        <p:spPr>
          <a:xfrm>
            <a:off x="847725" y="2388517"/>
            <a:ext cx="10675938" cy="2962028"/>
          </a:xfrm>
        </p:spPr>
      </p:pic>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der installeret korrekt fejlstrømsafbryder? (type A eller B – noter typen)</a:t>
            </a:r>
          </a:p>
        </p:txBody>
      </p:sp>
    </p:spTree>
    <p:extLst>
      <p:ext uri="{BB962C8B-B14F-4D97-AF65-F5344CB8AC3E}">
        <p14:creationId xmlns:p14="http://schemas.microsoft.com/office/powerpoint/2010/main" val="152182304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32B423D-769B-4E3E-85F0-AC38C0D7D0D0}"/>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der installeret korrekt fejlstrømsafbryder? (type A eller B – noter typen)</a:t>
            </a:r>
          </a:p>
        </p:txBody>
      </p:sp>
      <p:pic>
        <p:nvPicPr>
          <p:cNvPr id="5" name="Billede 4">
            <a:extLst>
              <a:ext uri="{FF2B5EF4-FFF2-40B4-BE49-F238E27FC236}">
                <a16:creationId xmlns:a16="http://schemas.microsoft.com/office/drawing/2014/main" id="{C0C489FE-7C71-42BE-AA3A-F15C5FA5AD4E}"/>
              </a:ext>
            </a:extLst>
          </p:cNvPr>
          <p:cNvPicPr>
            <a:picLocks noChangeAspect="1"/>
          </p:cNvPicPr>
          <p:nvPr/>
        </p:nvPicPr>
        <p:blipFill>
          <a:blip r:embed="rId2"/>
          <a:stretch>
            <a:fillRect/>
          </a:stretch>
        </p:blipFill>
        <p:spPr>
          <a:xfrm>
            <a:off x="884090" y="1627833"/>
            <a:ext cx="10840661" cy="3897222"/>
          </a:xfrm>
          <a:prstGeom prst="rect">
            <a:avLst/>
          </a:prstGeom>
        </p:spPr>
      </p:pic>
      <p:sp>
        <p:nvSpPr>
          <p:cNvPr id="6" name="Rektangel: afrundede hjørner 5">
            <a:extLst>
              <a:ext uri="{FF2B5EF4-FFF2-40B4-BE49-F238E27FC236}">
                <a16:creationId xmlns:a16="http://schemas.microsoft.com/office/drawing/2014/main" id="{A0C121FB-7433-4687-8197-20C2FEF0B87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3649836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AA5A5D22-9B65-49CC-BFBA-51B5474579C6}"/>
              </a:ext>
            </a:extLst>
          </p:cNvPr>
          <p:cNvPicPr>
            <a:picLocks noChangeAspect="1"/>
          </p:cNvPicPr>
          <p:nvPr/>
        </p:nvPicPr>
        <p:blipFill>
          <a:blip r:embed="rId2"/>
          <a:stretch>
            <a:fillRect/>
          </a:stretch>
        </p:blipFill>
        <p:spPr>
          <a:xfrm>
            <a:off x="422031" y="1268748"/>
            <a:ext cx="11269226" cy="4968506"/>
          </a:xfrm>
          <a:prstGeom prst="rect">
            <a:avLst/>
          </a:prstGeom>
        </p:spPr>
      </p:pic>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der installeret korrekt fejlstrømsafbryder? (type A eller B – noter typen)</a:t>
            </a:r>
          </a:p>
        </p:txBody>
      </p:sp>
      <p:sp>
        <p:nvSpPr>
          <p:cNvPr id="9" name="Rektangel: afrundede hjørner 8">
            <a:extLst>
              <a:ext uri="{FF2B5EF4-FFF2-40B4-BE49-F238E27FC236}">
                <a16:creationId xmlns:a16="http://schemas.microsoft.com/office/drawing/2014/main" id="{29B60C01-0CDF-44D0-AACF-E437F057C0A4}"/>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16932016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E25A2953-84BA-4220-8444-D8D043932B6A}"/>
              </a:ext>
            </a:extLst>
          </p:cNvPr>
          <p:cNvPicPr>
            <a:picLocks noChangeAspect="1"/>
          </p:cNvPicPr>
          <p:nvPr/>
        </p:nvPicPr>
        <p:blipFill>
          <a:blip r:embed="rId2"/>
          <a:stretch>
            <a:fillRect/>
          </a:stretch>
        </p:blipFill>
        <p:spPr>
          <a:xfrm>
            <a:off x="778747" y="1484444"/>
            <a:ext cx="10957727" cy="4439405"/>
          </a:xfrm>
          <a:prstGeom prst="rect">
            <a:avLst/>
          </a:prstGeom>
        </p:spPr>
      </p:pic>
      <p:sp>
        <p:nvSpPr>
          <p:cNvPr id="8" name="Titel 2">
            <a:extLst>
              <a:ext uri="{FF2B5EF4-FFF2-40B4-BE49-F238E27FC236}">
                <a16:creationId xmlns:a16="http://schemas.microsoft.com/office/drawing/2014/main" id="{4FB02C50-86EB-4A74-A5B4-D3AE113B6AF5}"/>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der installeret korrekt fejlstrømsafbryder? (type A eller B – noter typen)</a:t>
            </a:r>
          </a:p>
        </p:txBody>
      </p:sp>
    </p:spTree>
    <p:extLst>
      <p:ext uri="{BB962C8B-B14F-4D97-AF65-F5344CB8AC3E}">
        <p14:creationId xmlns:p14="http://schemas.microsoft.com/office/powerpoint/2010/main" val="6297939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fejlstrømsafbryderen virksom? (afprøvning ved hjælp af instrument)</a:t>
            </a:r>
            <a:endParaRPr lang="da-DK" sz="1200" dirty="0"/>
          </a:p>
        </p:txBody>
      </p:sp>
      <p:pic>
        <p:nvPicPr>
          <p:cNvPr id="3" name="Billede 2">
            <a:extLst>
              <a:ext uri="{FF2B5EF4-FFF2-40B4-BE49-F238E27FC236}">
                <a16:creationId xmlns:a16="http://schemas.microsoft.com/office/drawing/2014/main" id="{3CFEDD96-294D-494F-903A-EBB999657519}"/>
              </a:ext>
            </a:extLst>
          </p:cNvPr>
          <p:cNvPicPr>
            <a:picLocks noChangeAspect="1"/>
          </p:cNvPicPr>
          <p:nvPr/>
        </p:nvPicPr>
        <p:blipFill>
          <a:blip r:embed="rId2"/>
          <a:stretch>
            <a:fillRect/>
          </a:stretch>
        </p:blipFill>
        <p:spPr>
          <a:xfrm>
            <a:off x="477297" y="1513076"/>
            <a:ext cx="10872316" cy="4361211"/>
          </a:xfrm>
          <a:prstGeom prst="rect">
            <a:avLst/>
          </a:prstGeom>
        </p:spPr>
      </p:pic>
      <p:sp>
        <p:nvSpPr>
          <p:cNvPr id="6" name="Rektangel: afrundede hjørner 5">
            <a:extLst>
              <a:ext uri="{FF2B5EF4-FFF2-40B4-BE49-F238E27FC236}">
                <a16:creationId xmlns:a16="http://schemas.microsoft.com/office/drawing/2014/main" id="{9B7EAD5A-344B-431F-9CB8-55DEF0422AD2}"/>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0495224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fejlstrømsafbryderen virksom? (afprøvning ved hjælp af instrument)</a:t>
            </a:r>
            <a:endParaRPr lang="da-DK" sz="1200" dirty="0"/>
          </a:p>
        </p:txBody>
      </p:sp>
      <p:pic>
        <p:nvPicPr>
          <p:cNvPr id="3" name="Billede 2">
            <a:extLst>
              <a:ext uri="{FF2B5EF4-FFF2-40B4-BE49-F238E27FC236}">
                <a16:creationId xmlns:a16="http://schemas.microsoft.com/office/drawing/2014/main" id="{E745AD0E-E467-43AA-A425-6BB8E589F751}"/>
              </a:ext>
            </a:extLst>
          </p:cNvPr>
          <p:cNvPicPr>
            <a:picLocks noChangeAspect="1"/>
          </p:cNvPicPr>
          <p:nvPr/>
        </p:nvPicPr>
        <p:blipFill>
          <a:blip r:embed="rId2"/>
          <a:stretch>
            <a:fillRect/>
          </a:stretch>
        </p:blipFill>
        <p:spPr>
          <a:xfrm>
            <a:off x="502417" y="1492179"/>
            <a:ext cx="10698851" cy="4560329"/>
          </a:xfrm>
          <a:prstGeom prst="rect">
            <a:avLst/>
          </a:prstGeom>
        </p:spPr>
      </p:pic>
      <p:sp>
        <p:nvSpPr>
          <p:cNvPr id="5" name="Rektangel: afrundede hjørner 4">
            <a:extLst>
              <a:ext uri="{FF2B5EF4-FFF2-40B4-BE49-F238E27FC236}">
                <a16:creationId xmlns:a16="http://schemas.microsoft.com/office/drawing/2014/main" id="{0FAB44D5-B45F-40CA-9C47-BE9DA85EEC10}"/>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3681266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050" dirty="0"/>
              <a:t>Er fejlstrømsafbryderen virksom? (afprøvning ved hjælp af instrument)</a:t>
            </a:r>
            <a:endParaRPr lang="da-DK" sz="1200" dirty="0"/>
          </a:p>
        </p:txBody>
      </p:sp>
      <p:pic>
        <p:nvPicPr>
          <p:cNvPr id="3" name="Billede 2">
            <a:extLst>
              <a:ext uri="{FF2B5EF4-FFF2-40B4-BE49-F238E27FC236}">
                <a16:creationId xmlns:a16="http://schemas.microsoft.com/office/drawing/2014/main" id="{52A6F726-FCF9-4E3B-8C36-733BD3213337}"/>
              </a:ext>
            </a:extLst>
          </p:cNvPr>
          <p:cNvPicPr>
            <a:picLocks noChangeAspect="1"/>
          </p:cNvPicPr>
          <p:nvPr/>
        </p:nvPicPr>
        <p:blipFill>
          <a:blip r:embed="rId2"/>
          <a:stretch>
            <a:fillRect/>
          </a:stretch>
        </p:blipFill>
        <p:spPr>
          <a:xfrm>
            <a:off x="391886" y="1396539"/>
            <a:ext cx="11264202" cy="4412380"/>
          </a:xfrm>
          <a:prstGeom prst="rect">
            <a:avLst/>
          </a:prstGeom>
        </p:spPr>
      </p:pic>
      <p:sp>
        <p:nvSpPr>
          <p:cNvPr id="5" name="Rektangel: afrundede hjørner 4">
            <a:extLst>
              <a:ext uri="{FF2B5EF4-FFF2-40B4-BE49-F238E27FC236}">
                <a16:creationId xmlns:a16="http://schemas.microsoft.com/office/drawing/2014/main" id="{E320946A-2A88-4A95-AAC2-DB48487FEF97}"/>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4351886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tavlerne mærket med, at der kan forekomme spænding fra flere sider?</a:t>
            </a:r>
          </a:p>
        </p:txBody>
      </p:sp>
      <p:pic>
        <p:nvPicPr>
          <p:cNvPr id="3" name="Billede 2">
            <a:extLst>
              <a:ext uri="{FF2B5EF4-FFF2-40B4-BE49-F238E27FC236}">
                <a16:creationId xmlns:a16="http://schemas.microsoft.com/office/drawing/2014/main" id="{C204F94F-05C7-4C78-B9F1-C75601853F1E}"/>
              </a:ext>
            </a:extLst>
          </p:cNvPr>
          <p:cNvPicPr>
            <a:picLocks noChangeAspect="1"/>
          </p:cNvPicPr>
          <p:nvPr/>
        </p:nvPicPr>
        <p:blipFill>
          <a:blip r:embed="rId2"/>
          <a:stretch>
            <a:fillRect/>
          </a:stretch>
        </p:blipFill>
        <p:spPr>
          <a:xfrm>
            <a:off x="1577591" y="1343872"/>
            <a:ext cx="9955783" cy="5514128"/>
          </a:xfrm>
          <a:prstGeom prst="rect">
            <a:avLst/>
          </a:prstGeom>
        </p:spPr>
      </p:pic>
    </p:spTree>
    <p:extLst>
      <p:ext uri="{BB962C8B-B14F-4D97-AF65-F5344CB8AC3E}">
        <p14:creationId xmlns:p14="http://schemas.microsoft.com/office/powerpoint/2010/main" val="282647304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tavlerne mærket med, at der kan forekomme spænding fra flere sider?</a:t>
            </a:r>
          </a:p>
        </p:txBody>
      </p:sp>
      <p:pic>
        <p:nvPicPr>
          <p:cNvPr id="4" name="Billede 3">
            <a:extLst>
              <a:ext uri="{FF2B5EF4-FFF2-40B4-BE49-F238E27FC236}">
                <a16:creationId xmlns:a16="http://schemas.microsoft.com/office/drawing/2014/main" id="{E38DB369-8E49-4E58-9A79-6B75525E0319}"/>
              </a:ext>
            </a:extLst>
          </p:cNvPr>
          <p:cNvPicPr>
            <a:picLocks noChangeAspect="1"/>
          </p:cNvPicPr>
          <p:nvPr/>
        </p:nvPicPr>
        <p:blipFill>
          <a:blip r:embed="rId2"/>
          <a:stretch>
            <a:fillRect/>
          </a:stretch>
        </p:blipFill>
        <p:spPr>
          <a:xfrm>
            <a:off x="517490" y="1555144"/>
            <a:ext cx="10726615" cy="4526915"/>
          </a:xfrm>
          <a:prstGeom prst="rect">
            <a:avLst/>
          </a:prstGeom>
        </p:spPr>
      </p:pic>
      <p:sp>
        <p:nvSpPr>
          <p:cNvPr id="6" name="Rektangel: afrundede hjørner 5">
            <a:extLst>
              <a:ext uri="{FF2B5EF4-FFF2-40B4-BE49-F238E27FC236}">
                <a16:creationId xmlns:a16="http://schemas.microsoft.com/office/drawing/2014/main" id="{B38F6406-F5BA-45FA-A6D7-BA63598E2C42}"/>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37327660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tavlerne mærket med, at der kan forekomme spænding fra flere sider?</a:t>
            </a:r>
          </a:p>
        </p:txBody>
      </p:sp>
      <p:pic>
        <p:nvPicPr>
          <p:cNvPr id="4" name="Billede 3">
            <a:extLst>
              <a:ext uri="{FF2B5EF4-FFF2-40B4-BE49-F238E27FC236}">
                <a16:creationId xmlns:a16="http://schemas.microsoft.com/office/drawing/2014/main" id="{7F675B6E-805E-4B52-8401-4F9C6691B2D7}"/>
              </a:ext>
            </a:extLst>
          </p:cNvPr>
          <p:cNvPicPr>
            <a:picLocks noChangeAspect="1"/>
          </p:cNvPicPr>
          <p:nvPr/>
        </p:nvPicPr>
        <p:blipFill>
          <a:blip r:embed="rId2"/>
          <a:stretch>
            <a:fillRect/>
          </a:stretch>
        </p:blipFill>
        <p:spPr>
          <a:xfrm>
            <a:off x="740228" y="1604135"/>
            <a:ext cx="10711543" cy="4246724"/>
          </a:xfrm>
          <a:prstGeom prst="rect">
            <a:avLst/>
          </a:prstGeom>
        </p:spPr>
      </p:pic>
      <p:sp>
        <p:nvSpPr>
          <p:cNvPr id="6" name="Rektangel: afrundede hjørner 5">
            <a:extLst>
              <a:ext uri="{FF2B5EF4-FFF2-40B4-BE49-F238E27FC236}">
                <a16:creationId xmlns:a16="http://schemas.microsoft.com/office/drawing/2014/main" id="{7E482A65-F3F7-43DF-A886-20145AB58AA3}"/>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99862893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Er tavlerne mærket med, at der kan forekomme spænding fra flere sider?</a:t>
            </a:r>
          </a:p>
        </p:txBody>
      </p:sp>
      <p:pic>
        <p:nvPicPr>
          <p:cNvPr id="3" name="Billede 2">
            <a:extLst>
              <a:ext uri="{FF2B5EF4-FFF2-40B4-BE49-F238E27FC236}">
                <a16:creationId xmlns:a16="http://schemas.microsoft.com/office/drawing/2014/main" id="{817135CD-58F3-469A-980A-311E89750600}"/>
              </a:ext>
            </a:extLst>
          </p:cNvPr>
          <p:cNvPicPr>
            <a:picLocks noChangeAspect="1"/>
          </p:cNvPicPr>
          <p:nvPr/>
        </p:nvPicPr>
        <p:blipFill>
          <a:blip r:embed="rId2"/>
          <a:stretch>
            <a:fillRect/>
          </a:stretch>
        </p:blipFill>
        <p:spPr>
          <a:xfrm>
            <a:off x="366765" y="1396539"/>
            <a:ext cx="11274251" cy="4531612"/>
          </a:xfrm>
          <a:prstGeom prst="rect">
            <a:avLst/>
          </a:prstGeom>
        </p:spPr>
      </p:pic>
      <p:sp>
        <p:nvSpPr>
          <p:cNvPr id="5" name="Rektangel: afrundede hjørner 4">
            <a:extLst>
              <a:ext uri="{FF2B5EF4-FFF2-40B4-BE49-F238E27FC236}">
                <a16:creationId xmlns:a16="http://schemas.microsoft.com/office/drawing/2014/main" id="{10E53305-8E55-4A0C-B7A9-124A7FD6B5F3}"/>
              </a:ext>
            </a:extLst>
          </p:cNvPr>
          <p:cNvSpPr/>
          <p:nvPr/>
        </p:nvSpPr>
        <p:spPr>
          <a:xfrm>
            <a:off x="7177351" y="6369408"/>
            <a:ext cx="4691469" cy="312458"/>
          </a:xfrm>
          <a:prstGeom prst="roundRect">
            <a:avLst/>
          </a:prstGeom>
          <a:solidFill>
            <a:srgbClr val="CBD9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dirty="0">
                <a:solidFill>
                  <a:schemeClr val="tx1"/>
                </a:solidFill>
              </a:rPr>
              <a:t>Der kan være fejl på billederne der ikke fremgår af teksten</a:t>
            </a:r>
          </a:p>
        </p:txBody>
      </p:sp>
    </p:spTree>
    <p:extLst>
      <p:ext uri="{BB962C8B-B14F-4D97-AF65-F5344CB8AC3E}">
        <p14:creationId xmlns:p14="http://schemas.microsoft.com/office/powerpoint/2010/main" val="26878654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Dokumentation</a:t>
            </a:r>
          </a:p>
        </p:txBody>
      </p:sp>
      <p:sp>
        <p:nvSpPr>
          <p:cNvPr id="2" name="Tekstfelt 1">
            <a:extLst>
              <a:ext uri="{FF2B5EF4-FFF2-40B4-BE49-F238E27FC236}">
                <a16:creationId xmlns:a16="http://schemas.microsoft.com/office/drawing/2014/main" id="{9F18CC6B-E1F5-4AB6-9989-66AA8B714B1D}"/>
              </a:ext>
            </a:extLst>
          </p:cNvPr>
          <p:cNvSpPr txBox="1"/>
          <p:nvPr/>
        </p:nvSpPr>
        <p:spPr>
          <a:xfrm>
            <a:off x="919424" y="1607736"/>
            <a:ext cx="5119635" cy="2308324"/>
          </a:xfrm>
          <a:prstGeom prst="rect">
            <a:avLst/>
          </a:prstGeom>
          <a:noFill/>
        </p:spPr>
        <p:txBody>
          <a:bodyPr wrap="square" rtlCol="0">
            <a:spAutoFit/>
          </a:bodyPr>
          <a:lstStyle/>
          <a:p>
            <a:r>
              <a:rPr lang="da-DK" dirty="0"/>
              <a:t>Ejeren af et solcelleanlæg skal ved overdragelsen have udleveret dokumentation over anlægget. </a:t>
            </a:r>
          </a:p>
          <a:p>
            <a:endParaRPr lang="da-DK" dirty="0"/>
          </a:p>
          <a:p>
            <a:r>
              <a:rPr lang="da-DK" dirty="0"/>
              <a:t>Brugeren af en installation skal have adgang til dokumentation i et sådant omfang, så han kan overholde sine vedligeholdelsesforpligtelser. </a:t>
            </a:r>
          </a:p>
        </p:txBody>
      </p:sp>
      <p:pic>
        <p:nvPicPr>
          <p:cNvPr id="5" name="Billede 4">
            <a:extLst>
              <a:ext uri="{FF2B5EF4-FFF2-40B4-BE49-F238E27FC236}">
                <a16:creationId xmlns:a16="http://schemas.microsoft.com/office/drawing/2014/main" id="{2ACDB985-533B-428B-AF88-3BBC0B5DDA2C}"/>
              </a:ext>
            </a:extLst>
          </p:cNvPr>
          <p:cNvPicPr>
            <a:picLocks noChangeAspect="1"/>
          </p:cNvPicPr>
          <p:nvPr/>
        </p:nvPicPr>
        <p:blipFill>
          <a:blip r:embed="rId3"/>
          <a:stretch>
            <a:fillRect/>
          </a:stretch>
        </p:blipFill>
        <p:spPr>
          <a:xfrm>
            <a:off x="5732585" y="1100294"/>
            <a:ext cx="5416037" cy="5539214"/>
          </a:xfrm>
          <a:prstGeom prst="rect">
            <a:avLst/>
          </a:prstGeom>
        </p:spPr>
      </p:pic>
    </p:spTree>
    <p:extLst>
      <p:ext uri="{BB962C8B-B14F-4D97-AF65-F5344CB8AC3E}">
        <p14:creationId xmlns:p14="http://schemas.microsoft.com/office/powerpoint/2010/main" val="20373833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Sikkerhed ved invertere</a:t>
            </a:r>
          </a:p>
        </p:txBody>
      </p:sp>
      <p:sp>
        <p:nvSpPr>
          <p:cNvPr id="3" name="Tekstfelt 2">
            <a:extLst>
              <a:ext uri="{FF2B5EF4-FFF2-40B4-BE49-F238E27FC236}">
                <a16:creationId xmlns:a16="http://schemas.microsoft.com/office/drawing/2014/main" id="{70A7058D-3874-4F5A-92F6-18E5AAC3E633}"/>
              </a:ext>
            </a:extLst>
          </p:cNvPr>
          <p:cNvSpPr txBox="1"/>
          <p:nvPr/>
        </p:nvSpPr>
        <p:spPr>
          <a:xfrm>
            <a:off x="1019908" y="1552470"/>
            <a:ext cx="8591340" cy="5078313"/>
          </a:xfrm>
          <a:prstGeom prst="rect">
            <a:avLst/>
          </a:prstGeom>
          <a:noFill/>
        </p:spPr>
        <p:txBody>
          <a:bodyPr wrap="square" rtlCol="0">
            <a:spAutoFit/>
          </a:bodyPr>
          <a:lstStyle/>
          <a:p>
            <a:r>
              <a:rPr lang="da-DK" dirty="0"/>
              <a:t>I henhold til EN 62109-1, mærkning og dokumentation, skal følgende punkter være opfyldt: </a:t>
            </a:r>
          </a:p>
          <a:p>
            <a:endParaRPr lang="da-DK" dirty="0"/>
          </a:p>
          <a:p>
            <a:pPr marL="342900" indent="-342900">
              <a:buAutoNum type="arabicPeriod"/>
            </a:pPr>
            <a:r>
              <a:rPr lang="da-DK" dirty="0"/>
              <a:t>Mærkepladen Tekst på mærkepladen skal mindst være str. 1.5 mm, og den skal være klart læsbar og differentiere sig fra </a:t>
            </a:r>
            <a:r>
              <a:rPr lang="da-DK" dirty="0" err="1"/>
              <a:t>bagrunden</a:t>
            </a:r>
            <a:r>
              <a:rPr lang="da-DK" dirty="0"/>
              <a:t>. Teksten skal være modstandsdygtig og må ikke kunne fjernes eller være ikke læsbar. </a:t>
            </a:r>
          </a:p>
          <a:p>
            <a:pPr marL="342900" indent="-342900">
              <a:buAutoNum type="arabicPeriod"/>
            </a:pPr>
            <a:endParaRPr lang="da-DK" dirty="0"/>
          </a:p>
          <a:p>
            <a:pPr marL="342900" indent="-342900">
              <a:buAutoNum type="arabicPeriod"/>
            </a:pPr>
            <a:r>
              <a:rPr lang="da-DK" dirty="0"/>
              <a:t>Identifikation Navn på fabrikant, modeltypenummer, serienummer samt produktionsdato skal fremgå af mærkepladen. </a:t>
            </a:r>
          </a:p>
          <a:p>
            <a:pPr marL="342900" indent="-342900">
              <a:buAutoNum type="arabicPeriod"/>
            </a:pPr>
            <a:endParaRPr lang="da-DK" dirty="0"/>
          </a:p>
          <a:p>
            <a:pPr marL="342900" indent="-342900">
              <a:buAutoNum type="arabicPeriod"/>
            </a:pPr>
            <a:r>
              <a:rPr lang="da-DK" dirty="0"/>
              <a:t>Driftsområder Spænding og strømområder for apparatet skal være angivet på mærkepladen. IP-klasse skal angives. Beskyttelsesklasse skal angives. </a:t>
            </a:r>
          </a:p>
          <a:p>
            <a:pPr marL="342900" indent="-342900">
              <a:buAutoNum type="arabicPeriod"/>
            </a:pPr>
            <a:endParaRPr lang="da-DK" dirty="0"/>
          </a:p>
          <a:p>
            <a:pPr marL="342900" indent="-342900">
              <a:buAutoNum type="arabicPeriod"/>
            </a:pPr>
            <a:r>
              <a:rPr lang="da-DK" dirty="0"/>
              <a:t>Tilslutninger og kabeltype skal fremgå tydeligt på apparatet. Vejledningen skal indeholde alle ind- og udgangsterminaler med markering på DC/AC. </a:t>
            </a:r>
          </a:p>
        </p:txBody>
      </p:sp>
    </p:spTree>
    <p:extLst>
      <p:ext uri="{BB962C8B-B14F-4D97-AF65-F5344CB8AC3E}">
        <p14:creationId xmlns:p14="http://schemas.microsoft.com/office/powerpoint/2010/main" val="418002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Sikkerhed ved invertere</a:t>
            </a:r>
          </a:p>
        </p:txBody>
      </p:sp>
      <p:sp>
        <p:nvSpPr>
          <p:cNvPr id="3" name="Tekstfelt 2">
            <a:extLst>
              <a:ext uri="{FF2B5EF4-FFF2-40B4-BE49-F238E27FC236}">
                <a16:creationId xmlns:a16="http://schemas.microsoft.com/office/drawing/2014/main" id="{70A7058D-3874-4F5A-92F6-18E5AAC3E633}"/>
              </a:ext>
            </a:extLst>
          </p:cNvPr>
          <p:cNvSpPr txBox="1"/>
          <p:nvPr/>
        </p:nvSpPr>
        <p:spPr>
          <a:xfrm>
            <a:off x="1019908" y="1552470"/>
            <a:ext cx="8591340" cy="2031325"/>
          </a:xfrm>
          <a:prstGeom prst="rect">
            <a:avLst/>
          </a:prstGeom>
          <a:noFill/>
        </p:spPr>
        <p:txBody>
          <a:bodyPr wrap="square" rtlCol="0">
            <a:spAutoFit/>
          </a:bodyPr>
          <a:lstStyle/>
          <a:p>
            <a:r>
              <a:rPr lang="da-DK" dirty="0"/>
              <a:t>5. Advarselssymboler Symboler på mærkepladen skal tydeligt kunne skelnes fra øvrig tekst. Advarselssymboler skal overholde et mindstekrav på 2,75 mm. </a:t>
            </a:r>
          </a:p>
          <a:p>
            <a:endParaRPr lang="da-DK" dirty="0"/>
          </a:p>
          <a:p>
            <a:r>
              <a:rPr lang="da-DK" dirty="0"/>
              <a:t>6. Symbol på afladningstid Der skal angives, hvor lang tid der skal gå, inden apparatet må åbnes, da apparatet indeholder komponenter, som kræver afladningstid. </a:t>
            </a:r>
          </a:p>
        </p:txBody>
      </p:sp>
    </p:spTree>
    <p:extLst>
      <p:ext uri="{BB962C8B-B14F-4D97-AF65-F5344CB8AC3E}">
        <p14:creationId xmlns:p14="http://schemas.microsoft.com/office/powerpoint/2010/main" val="11312336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2">
            <a:extLst>
              <a:ext uri="{FF2B5EF4-FFF2-40B4-BE49-F238E27FC236}">
                <a16:creationId xmlns:a16="http://schemas.microsoft.com/office/drawing/2014/main" id="{92427265-23E6-4A3C-A681-D639FB5069F2}"/>
              </a:ext>
            </a:extLst>
          </p:cNvPr>
          <p:cNvSpPr>
            <a:spLocks noGrp="1"/>
          </p:cNvSpPr>
          <p:nvPr>
            <p:ph type="title"/>
          </p:nvPr>
        </p:nvSpPr>
        <p:spPr>
          <a:xfrm>
            <a:off x="847607" y="482139"/>
            <a:ext cx="9637848" cy="914400"/>
          </a:xfrm>
        </p:spPr>
        <p:txBody>
          <a:bodyPr/>
          <a:lstStyle/>
          <a:p>
            <a:r>
              <a:rPr lang="da-DK" dirty="0"/>
              <a:t>Solceller </a:t>
            </a:r>
            <a:br>
              <a:rPr lang="da-DK" dirty="0"/>
            </a:br>
            <a:br>
              <a:rPr lang="da-DK" sz="1200" dirty="0"/>
            </a:br>
            <a:r>
              <a:rPr lang="da-DK" sz="1200" dirty="0"/>
              <a:t>Sikkerhed ved invertere </a:t>
            </a:r>
            <a:r>
              <a:rPr lang="da-DK" sz="1050" dirty="0"/>
              <a:t>Dokumentation</a:t>
            </a:r>
            <a:endParaRPr lang="da-DK" sz="1200" dirty="0"/>
          </a:p>
        </p:txBody>
      </p:sp>
      <p:sp>
        <p:nvSpPr>
          <p:cNvPr id="2" name="Tekstfelt 1">
            <a:extLst>
              <a:ext uri="{FF2B5EF4-FFF2-40B4-BE49-F238E27FC236}">
                <a16:creationId xmlns:a16="http://schemas.microsoft.com/office/drawing/2014/main" id="{83FAA346-7942-4B17-A2C1-3785E4D19E36}"/>
              </a:ext>
            </a:extLst>
          </p:cNvPr>
          <p:cNvSpPr txBox="1"/>
          <p:nvPr/>
        </p:nvSpPr>
        <p:spPr>
          <a:xfrm>
            <a:off x="979714" y="1396539"/>
            <a:ext cx="9696660" cy="3139321"/>
          </a:xfrm>
          <a:prstGeom prst="rect">
            <a:avLst/>
          </a:prstGeom>
          <a:noFill/>
        </p:spPr>
        <p:txBody>
          <a:bodyPr wrap="square" rtlCol="0">
            <a:spAutoFit/>
          </a:bodyPr>
          <a:lstStyle/>
          <a:p>
            <a:r>
              <a:rPr lang="da-DK" dirty="0"/>
              <a:t>Dokumentation skal tydeligt beskrive tilslutninger og advarsler, som skal sikre en sikker drift af apparatet. </a:t>
            </a:r>
          </a:p>
          <a:p>
            <a:endParaRPr lang="da-DK" dirty="0"/>
          </a:p>
          <a:p>
            <a:r>
              <a:rPr lang="da-DK" dirty="0"/>
              <a:t>Omgivelsestemperatur og relativ luftfugtighed skal angives.</a:t>
            </a:r>
          </a:p>
          <a:p>
            <a:endParaRPr lang="da-DK" dirty="0"/>
          </a:p>
          <a:p>
            <a:r>
              <a:rPr lang="da-DK" dirty="0" err="1"/>
              <a:t>Tilspændingsmoment</a:t>
            </a:r>
            <a:r>
              <a:rPr lang="da-DK" dirty="0"/>
              <a:t>, der skal bruges på kabelterminaler, skal angives.</a:t>
            </a:r>
          </a:p>
          <a:p>
            <a:endParaRPr lang="da-DK" dirty="0"/>
          </a:p>
          <a:p>
            <a:r>
              <a:rPr lang="da-DK" dirty="0"/>
              <a:t>Overspændingskategori skal angives for hvert input og output. </a:t>
            </a:r>
          </a:p>
          <a:p>
            <a:endParaRPr lang="da-DK" dirty="0"/>
          </a:p>
          <a:p>
            <a:r>
              <a:rPr lang="da-DK" dirty="0"/>
              <a:t>Alle vejledninger og instruktioner, som vedrører sikkerhed, skal være affattet på det nationale sprog (dansk). </a:t>
            </a:r>
          </a:p>
        </p:txBody>
      </p:sp>
    </p:spTree>
    <p:extLst>
      <p:ext uri="{BB962C8B-B14F-4D97-AF65-F5344CB8AC3E}">
        <p14:creationId xmlns:p14="http://schemas.microsoft.com/office/powerpoint/2010/main" val="19639434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Transientbeskyttelse</a:t>
            </a:r>
          </a:p>
        </p:txBody>
      </p:sp>
      <p:pic>
        <p:nvPicPr>
          <p:cNvPr id="4" name="Billede 3">
            <a:extLst>
              <a:ext uri="{FF2B5EF4-FFF2-40B4-BE49-F238E27FC236}">
                <a16:creationId xmlns:a16="http://schemas.microsoft.com/office/drawing/2014/main" id="{CAAACB5D-B665-46E3-8D73-043B63D60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103" y="1738364"/>
            <a:ext cx="5083083" cy="3910064"/>
          </a:xfrm>
          <a:prstGeom prst="rect">
            <a:avLst/>
          </a:prstGeom>
        </p:spPr>
      </p:pic>
      <p:pic>
        <p:nvPicPr>
          <p:cNvPr id="6" name="Billede 5">
            <a:extLst>
              <a:ext uri="{FF2B5EF4-FFF2-40B4-BE49-F238E27FC236}">
                <a16:creationId xmlns:a16="http://schemas.microsoft.com/office/drawing/2014/main" id="{AD51F879-BAA7-4D2D-8F05-D5E8E6F4C6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333576"/>
            <a:ext cx="4570744" cy="4678431"/>
          </a:xfrm>
          <a:prstGeom prst="rect">
            <a:avLst/>
          </a:prstGeom>
        </p:spPr>
      </p:pic>
    </p:spTree>
    <p:extLst>
      <p:ext uri="{BB962C8B-B14F-4D97-AF65-F5344CB8AC3E}">
        <p14:creationId xmlns:p14="http://schemas.microsoft.com/office/powerpoint/2010/main" val="5033042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396910" y="1564358"/>
            <a:ext cx="6260123" cy="5017312"/>
          </a:xfrm>
        </p:spPr>
        <p:txBody>
          <a:bodyPr>
            <a:normAutofit/>
          </a:bodyPr>
          <a:lstStyle/>
          <a:p>
            <a:r>
              <a:rPr lang="da-DK" dirty="0"/>
              <a:t>I </a:t>
            </a:r>
            <a:r>
              <a:rPr lang="da-DK" dirty="0" err="1"/>
              <a:t>lynstatistikker</a:t>
            </a:r>
            <a:r>
              <a:rPr lang="da-DK" dirty="0"/>
              <a:t> er landet opdelt i enhedsarealer på 1.000 km2. </a:t>
            </a:r>
          </a:p>
          <a:p>
            <a:r>
              <a:rPr lang="da-DK" dirty="0"/>
              <a:t>Den årlige lynnedslagstæthed opgøres som det årlige gennemsnit af lokaliserede lynnedslag i hvert enhedsområde.</a:t>
            </a:r>
          </a:p>
          <a:p>
            <a:r>
              <a:rPr lang="da-DK" dirty="0"/>
              <a:t>Den årlige variation i nedslagshyppighed er stor. </a:t>
            </a:r>
          </a:p>
          <a:p>
            <a:r>
              <a:rPr lang="da-DK" dirty="0"/>
              <a:t>Den hidtil største tæthed (i perioden 1991-2000) er op imod 2.000 lynnedslag pr. 1.000 km2 registreret i Nyborgområdet i 1994.</a:t>
            </a:r>
          </a:p>
          <a:p>
            <a:r>
              <a:rPr lang="da-DK" dirty="0"/>
              <a:t>Det høje tal stammer fra et kraftigt tordenvejr den 29. juni 1994. Den laveste intensitet er under 10 pr. 1.000 km2 ved Anholt i 1992.</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Transientbeskyttelse</a:t>
            </a:r>
          </a:p>
        </p:txBody>
      </p:sp>
      <p:pic>
        <p:nvPicPr>
          <p:cNvPr id="5" name="Billede 4" descr="Et billede, der indeholder udendørs, himmel, natur, mørk&#10;&#10;Automatisk genereret beskrivelse">
            <a:extLst>
              <a:ext uri="{FF2B5EF4-FFF2-40B4-BE49-F238E27FC236}">
                <a16:creationId xmlns:a16="http://schemas.microsoft.com/office/drawing/2014/main" id="{DC837A66-89A5-4D94-931E-C410D0EFD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2147" y="1102167"/>
            <a:ext cx="4467861" cy="2982488"/>
          </a:xfrm>
          <a:prstGeom prst="rect">
            <a:avLst/>
          </a:prstGeom>
        </p:spPr>
      </p:pic>
    </p:spTree>
    <p:extLst>
      <p:ext uri="{BB962C8B-B14F-4D97-AF65-F5344CB8AC3E}">
        <p14:creationId xmlns:p14="http://schemas.microsoft.com/office/powerpoint/2010/main" val="13630853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DBD2366E-74EC-4F17-BBD8-4A68F3E057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637" y="1396539"/>
            <a:ext cx="10555273" cy="914400"/>
          </a:xfrm>
          <a:prstGeom prst="rect">
            <a:avLst/>
          </a:prstGeom>
          <a:noFill/>
        </p:spPr>
      </p:pic>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Transientbeskyttelse</a:t>
            </a:r>
          </a:p>
        </p:txBody>
      </p:sp>
      <p:pic>
        <p:nvPicPr>
          <p:cNvPr id="6" name="Billede 5">
            <a:extLst>
              <a:ext uri="{FF2B5EF4-FFF2-40B4-BE49-F238E27FC236}">
                <a16:creationId xmlns:a16="http://schemas.microsoft.com/office/drawing/2014/main" id="{CD2C557B-3745-45A4-9375-DF77EEC05DA5}"/>
              </a:ext>
            </a:extLst>
          </p:cNvPr>
          <p:cNvPicPr>
            <a:picLocks noChangeAspect="1"/>
          </p:cNvPicPr>
          <p:nvPr/>
        </p:nvPicPr>
        <p:blipFill>
          <a:blip r:embed="rId4"/>
          <a:stretch>
            <a:fillRect/>
          </a:stretch>
        </p:blipFill>
        <p:spPr>
          <a:xfrm>
            <a:off x="404031" y="2971680"/>
            <a:ext cx="11188229" cy="2590083"/>
          </a:xfrm>
          <a:prstGeom prst="rect">
            <a:avLst/>
          </a:prstGeom>
        </p:spPr>
      </p:pic>
    </p:spTree>
    <p:extLst>
      <p:ext uri="{BB962C8B-B14F-4D97-AF65-F5344CB8AC3E}">
        <p14:creationId xmlns:p14="http://schemas.microsoft.com/office/powerpoint/2010/main" val="126659754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7" y="482139"/>
            <a:ext cx="6885288" cy="914400"/>
          </a:xfrm>
        </p:spPr>
        <p:txBody>
          <a:bodyPr anchor="t">
            <a:normAutofit/>
          </a:bodyPr>
          <a:lstStyle/>
          <a:p>
            <a:r>
              <a:rPr lang="da-DK" dirty="0"/>
              <a:t>Solceller - Transientbeskyttelse</a:t>
            </a:r>
          </a:p>
        </p:txBody>
      </p:sp>
      <p:pic>
        <p:nvPicPr>
          <p:cNvPr id="4" name="Billede 3" descr="Et billede, der indeholder bord&#10;&#10;Automatisk genereret beskrivelse">
            <a:extLst>
              <a:ext uri="{FF2B5EF4-FFF2-40B4-BE49-F238E27FC236}">
                <a16:creationId xmlns:a16="http://schemas.microsoft.com/office/drawing/2014/main" id="{40FE49EB-F70C-4F3B-8962-2F4ED91F0F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607" y="1086283"/>
            <a:ext cx="10499707" cy="5289578"/>
          </a:xfrm>
          <a:prstGeom prst="rect">
            <a:avLst/>
          </a:prstGeom>
        </p:spPr>
      </p:pic>
    </p:spTree>
    <p:extLst>
      <p:ext uri="{BB962C8B-B14F-4D97-AF65-F5344CB8AC3E}">
        <p14:creationId xmlns:p14="http://schemas.microsoft.com/office/powerpoint/2010/main" val="142085186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4DCC0E-0538-401E-8118-DFF6F24B96A2}"/>
              </a:ext>
            </a:extLst>
          </p:cNvPr>
          <p:cNvSpPr>
            <a:spLocks noGrp="1"/>
          </p:cNvSpPr>
          <p:nvPr>
            <p:ph type="title"/>
          </p:nvPr>
        </p:nvSpPr>
        <p:spPr/>
        <p:txBody>
          <a:bodyPr/>
          <a:lstStyle/>
          <a:p>
            <a:endParaRPr lang="da-DK" dirty="0"/>
          </a:p>
        </p:txBody>
      </p:sp>
    </p:spTree>
    <p:extLst>
      <p:ext uri="{BB962C8B-B14F-4D97-AF65-F5344CB8AC3E}">
        <p14:creationId xmlns:p14="http://schemas.microsoft.com/office/powerpoint/2010/main" val="180673897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8348B4A-A1DA-4C5D-8E3B-D4CCC6E3CACA}"/>
              </a:ext>
            </a:extLst>
          </p:cNvPr>
          <p:cNvSpPr>
            <a:spLocks noGrp="1"/>
          </p:cNvSpPr>
          <p:nvPr>
            <p:ph type="title"/>
          </p:nvPr>
        </p:nvSpPr>
        <p:spPr/>
        <p:txBody>
          <a:bodyPr/>
          <a:lstStyle/>
          <a:p>
            <a:r>
              <a:rPr lang="da-DK" dirty="0"/>
              <a:t>Solceller prisudvikling</a:t>
            </a:r>
          </a:p>
        </p:txBody>
      </p:sp>
      <p:pic>
        <p:nvPicPr>
          <p:cNvPr id="2050" name="Picture 2">
            <a:extLst>
              <a:ext uri="{FF2B5EF4-FFF2-40B4-BE49-F238E27FC236}">
                <a16:creationId xmlns:a16="http://schemas.microsoft.com/office/drawing/2014/main" id="{810BCBB3-B1B8-49DF-B501-4320857D1FC5}"/>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934497" y="939339"/>
            <a:ext cx="9812215" cy="5814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68553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4" name="Google Shape;321;p48">
            <a:extLst>
              <a:ext uri="{FF2B5EF4-FFF2-40B4-BE49-F238E27FC236}">
                <a16:creationId xmlns:a16="http://schemas.microsoft.com/office/drawing/2014/main" id="{6EF4B4F6-5894-4C7F-A687-2CC9A38E0EAB}"/>
              </a:ext>
            </a:extLst>
          </p:cNvPr>
          <p:cNvPicPr preferRelativeResize="0">
            <a:picLocks noGrp="1"/>
          </p:cNvPicPr>
          <p:nvPr>
            <p:ph sz="half" idx="1"/>
          </p:nvPr>
        </p:nvPicPr>
        <p:blipFill>
          <a:blip r:embed="rId2">
            <a:alphaModFix/>
          </a:blip>
          <a:stretch>
            <a:fillRect/>
          </a:stretch>
        </p:blipFill>
        <p:spPr>
          <a:xfrm>
            <a:off x="847725" y="1667098"/>
            <a:ext cx="10675938" cy="4404866"/>
          </a:xfrm>
          <a:prstGeom prst="rect">
            <a:avLst/>
          </a:prstGeom>
          <a:noFill/>
          <a:ln>
            <a:noFill/>
          </a:ln>
        </p:spPr>
      </p:pic>
    </p:spTree>
    <p:extLst>
      <p:ext uri="{BB962C8B-B14F-4D97-AF65-F5344CB8AC3E}">
        <p14:creationId xmlns:p14="http://schemas.microsoft.com/office/powerpoint/2010/main" val="28253465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4" name="Google Shape;328;p49">
            <a:extLst>
              <a:ext uri="{FF2B5EF4-FFF2-40B4-BE49-F238E27FC236}">
                <a16:creationId xmlns:a16="http://schemas.microsoft.com/office/drawing/2014/main" id="{9359DEE5-0362-4337-8C40-EEF319DB23AA}"/>
              </a:ext>
            </a:extLst>
          </p:cNvPr>
          <p:cNvPicPr preferRelativeResize="0">
            <a:picLocks noGrp="1"/>
          </p:cNvPicPr>
          <p:nvPr>
            <p:ph sz="half" idx="1"/>
          </p:nvPr>
        </p:nvPicPr>
        <p:blipFill>
          <a:blip r:embed="rId3">
            <a:alphaModFix/>
          </a:blip>
          <a:stretch>
            <a:fillRect/>
          </a:stretch>
        </p:blipFill>
        <p:spPr>
          <a:xfrm>
            <a:off x="2410323" y="1563688"/>
            <a:ext cx="7550741" cy="4611687"/>
          </a:xfrm>
          <a:prstGeom prst="rect">
            <a:avLst/>
          </a:prstGeom>
          <a:noFill/>
          <a:ln>
            <a:noFill/>
          </a:ln>
        </p:spPr>
      </p:pic>
    </p:spTree>
    <p:extLst>
      <p:ext uri="{BB962C8B-B14F-4D97-AF65-F5344CB8AC3E}">
        <p14:creationId xmlns:p14="http://schemas.microsoft.com/office/powerpoint/2010/main" val="39273090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sp>
        <p:nvSpPr>
          <p:cNvPr id="4" name="Google Shape;334;p50">
            <a:extLst>
              <a:ext uri="{FF2B5EF4-FFF2-40B4-BE49-F238E27FC236}">
                <a16:creationId xmlns:a16="http://schemas.microsoft.com/office/drawing/2014/main" id="{2FA09017-3DAD-4901-A3B4-4355ADA3984B}"/>
              </a:ext>
            </a:extLst>
          </p:cNvPr>
          <p:cNvSpPr txBox="1">
            <a:spLocks noGrp="1"/>
          </p:cNvSpPr>
          <p:nvPr/>
        </p:nvSpPr>
        <p:spPr>
          <a:xfrm>
            <a:off x="5557630" y="975745"/>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r>
              <a:rPr lang="en-GB" dirty="0"/>
              <a:t>MIPV - Mobile integrated photovoltaics</a:t>
            </a:r>
            <a:endParaRPr dirty="0"/>
          </a:p>
        </p:txBody>
      </p:sp>
      <p:pic>
        <p:nvPicPr>
          <p:cNvPr id="5" name="Google Shape;337;p50">
            <a:extLst>
              <a:ext uri="{FF2B5EF4-FFF2-40B4-BE49-F238E27FC236}">
                <a16:creationId xmlns:a16="http://schemas.microsoft.com/office/drawing/2014/main" id="{BF6291FF-ACAC-4E51-9049-3B5F00615262}"/>
              </a:ext>
            </a:extLst>
          </p:cNvPr>
          <p:cNvPicPr preferRelativeResize="0"/>
          <p:nvPr/>
        </p:nvPicPr>
        <p:blipFill>
          <a:blip r:embed="rId2">
            <a:alphaModFix/>
          </a:blip>
          <a:stretch>
            <a:fillRect/>
          </a:stretch>
        </p:blipFill>
        <p:spPr>
          <a:xfrm>
            <a:off x="608088" y="1818087"/>
            <a:ext cx="10874754" cy="4008341"/>
          </a:xfrm>
          <a:prstGeom prst="rect">
            <a:avLst/>
          </a:prstGeom>
          <a:noFill/>
          <a:ln>
            <a:noFill/>
          </a:ln>
        </p:spPr>
      </p:pic>
    </p:spTree>
    <p:extLst>
      <p:ext uri="{BB962C8B-B14F-4D97-AF65-F5344CB8AC3E}">
        <p14:creationId xmlns:p14="http://schemas.microsoft.com/office/powerpoint/2010/main" val="47495132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a:t>
            </a:r>
          </a:p>
        </p:txBody>
      </p:sp>
      <p:pic>
        <p:nvPicPr>
          <p:cNvPr id="4" name="Google Shape;353;p52">
            <a:extLst>
              <a:ext uri="{FF2B5EF4-FFF2-40B4-BE49-F238E27FC236}">
                <a16:creationId xmlns:a16="http://schemas.microsoft.com/office/drawing/2014/main" id="{6A4108FE-B184-4040-A03E-B0B7ED2C31CF}"/>
              </a:ext>
            </a:extLst>
          </p:cNvPr>
          <p:cNvPicPr preferRelativeResize="0">
            <a:picLocks noGrp="1"/>
          </p:cNvPicPr>
          <p:nvPr>
            <p:ph sz="half" idx="1"/>
          </p:nvPr>
        </p:nvPicPr>
        <p:blipFill>
          <a:blip r:embed="rId3">
            <a:alphaModFix/>
          </a:blip>
          <a:stretch>
            <a:fillRect/>
          </a:stretch>
        </p:blipFill>
        <p:spPr>
          <a:xfrm>
            <a:off x="1793611" y="1563688"/>
            <a:ext cx="8784165" cy="4611687"/>
          </a:xfrm>
          <a:prstGeom prst="rect">
            <a:avLst/>
          </a:prstGeom>
          <a:noFill/>
          <a:ln>
            <a:noFill/>
          </a:ln>
        </p:spPr>
      </p:pic>
    </p:spTree>
    <p:extLst>
      <p:ext uri="{BB962C8B-B14F-4D97-AF65-F5344CB8AC3E}">
        <p14:creationId xmlns:p14="http://schemas.microsoft.com/office/powerpoint/2010/main" val="38257726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a:xfrm>
            <a:off x="847606" y="482139"/>
            <a:ext cx="7813793" cy="914400"/>
          </a:xfrm>
        </p:spPr>
        <p:txBody>
          <a:bodyPr anchor="t">
            <a:normAutofit/>
          </a:bodyPr>
          <a:lstStyle/>
          <a:p>
            <a:r>
              <a:rPr lang="da-DK" dirty="0"/>
              <a:t>Solceller – Betydningen af at kende sit forbrug</a:t>
            </a:r>
          </a:p>
        </p:txBody>
      </p:sp>
      <p:graphicFrame>
        <p:nvGraphicFramePr>
          <p:cNvPr id="5" name="Pladsholder til indhold 1">
            <a:extLst>
              <a:ext uri="{FF2B5EF4-FFF2-40B4-BE49-F238E27FC236}">
                <a16:creationId xmlns:a16="http://schemas.microsoft.com/office/drawing/2014/main" id="{B4CD9DA2-D0FF-9C2F-47FE-5B212BCF19F5}"/>
              </a:ext>
            </a:extLst>
          </p:cNvPr>
          <p:cNvGraphicFramePr>
            <a:graphicFrameLocks noGrp="1"/>
          </p:cNvGraphicFramePr>
          <p:nvPr>
            <p:ph sz="half" idx="1"/>
            <p:extLst>
              <p:ext uri="{D42A27DB-BD31-4B8C-83A1-F6EECF244321}">
                <p14:modId xmlns:p14="http://schemas.microsoft.com/office/powerpoint/2010/main" val="3342527477"/>
              </p:ext>
            </p:extLst>
          </p:nvPr>
        </p:nvGraphicFramePr>
        <p:xfrm>
          <a:off x="847530" y="1564358"/>
          <a:ext cx="10675525" cy="461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118839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1B6D6447-50A8-4D18-BECF-7B38E8EF0818}"/>
              </a:ext>
            </a:extLst>
          </p:cNvPr>
          <p:cNvSpPr>
            <a:spLocks noGrp="1"/>
          </p:cNvSpPr>
          <p:nvPr>
            <p:ph sz="half" idx="1"/>
          </p:nvPr>
        </p:nvSpPr>
        <p:spPr>
          <a:xfrm>
            <a:off x="847530" y="1564358"/>
            <a:ext cx="10675525" cy="5054882"/>
          </a:xfrm>
        </p:spPr>
        <p:txBody>
          <a:bodyPr>
            <a:normAutofit lnSpcReduction="10000"/>
          </a:bodyPr>
          <a:lstStyle/>
          <a:p>
            <a:r>
              <a:rPr lang="da-DK" b="1" dirty="0"/>
              <a:t>Opgave:</a:t>
            </a:r>
            <a:endParaRPr lang="da-DK" dirty="0"/>
          </a:p>
          <a:p>
            <a:r>
              <a:rPr lang="da-DK" dirty="0"/>
              <a:t>På </a:t>
            </a:r>
            <a:r>
              <a:rPr lang="da-DK" dirty="0">
                <a:hlinkClick r:id="rId3"/>
              </a:rPr>
              <a:t>https://eloverblik.dk</a:t>
            </a:r>
            <a:r>
              <a:rPr lang="da-DK" dirty="0"/>
              <a:t> har alle kunder tilsluttet det offentlige net i Danmark mulighed for at hente data fra deres elmåler med et døgns forsinkelse.</a:t>
            </a:r>
          </a:p>
          <a:p>
            <a:r>
              <a:rPr lang="da-DK" dirty="0"/>
              <a:t>Dem skal vi bruge for at lave det bedst mulige design af solcelleanlæg til lige netop din bygning.</a:t>
            </a:r>
          </a:p>
          <a:p>
            <a:r>
              <a:rPr lang="da-DK" dirty="0"/>
              <a:t>Det er muligt at afkræve realtids data fra forsyningsselskabet (Bekendtgørelse om måle- og afregningssystemer for el og varme" BEK nr. 1407 af 15.12.2015  § 8, </a:t>
            </a:r>
            <a:r>
              <a:rPr lang="da-DK" dirty="0" err="1"/>
              <a:t>stk</a:t>
            </a:r>
            <a:r>
              <a:rPr lang="da-DK" dirty="0"/>
              <a:t> 4.)</a:t>
            </a:r>
          </a:p>
          <a:p>
            <a:r>
              <a:rPr lang="da-DK" dirty="0"/>
              <a:t>Til denne øvelse er realtidsdata ikke relevant.</a:t>
            </a:r>
          </a:p>
          <a:p>
            <a:r>
              <a:rPr lang="da-DK" dirty="0"/>
              <a:t>Du skal sikre at du kan logge ind (mit ID) hvis du selv betaler din elregning. Hvis dine forældre eller samboende gør det kan de give dig fuldmagt til at tilgå målerdata efter at de logger ind.</a:t>
            </a:r>
          </a:p>
          <a:p>
            <a:r>
              <a:rPr lang="da-DK" dirty="0"/>
              <a:t>Du er også velkommen til at bruge data fra din idrætsforening, rollespilsklub eller lignende.</a:t>
            </a:r>
          </a:p>
          <a:p>
            <a:r>
              <a:rPr lang="da-DK" dirty="0"/>
              <a:t>Hvis ingen af ovenstående kan lade sig gøre vil læren give dig et datasæt på en bygning du ikke kender til rådighed</a:t>
            </a:r>
          </a:p>
        </p:txBody>
      </p:sp>
      <p:sp>
        <p:nvSpPr>
          <p:cNvPr id="3" name="Titel 2">
            <a:extLst>
              <a:ext uri="{FF2B5EF4-FFF2-40B4-BE49-F238E27FC236}">
                <a16:creationId xmlns:a16="http://schemas.microsoft.com/office/drawing/2014/main" id="{F38DD24C-6936-4725-BADF-1C69CEB08BF0}"/>
              </a:ext>
            </a:extLst>
          </p:cNvPr>
          <p:cNvSpPr>
            <a:spLocks noGrp="1"/>
          </p:cNvSpPr>
          <p:nvPr>
            <p:ph type="title"/>
          </p:nvPr>
        </p:nvSpPr>
        <p:spPr/>
        <p:txBody>
          <a:bodyPr/>
          <a:lstStyle/>
          <a:p>
            <a:r>
              <a:rPr lang="da-DK" dirty="0"/>
              <a:t>Solceller – Opgave til næste gang</a:t>
            </a:r>
          </a:p>
        </p:txBody>
      </p:sp>
    </p:spTree>
    <p:extLst>
      <p:ext uri="{BB962C8B-B14F-4D97-AF65-F5344CB8AC3E}">
        <p14:creationId xmlns:p14="http://schemas.microsoft.com/office/powerpoint/2010/main" val="18070929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sym typeface="Wingdings" panose="05000000000000000000" pitchFamily="2" charset="2"/>
              </a:rPr>
              <a:t>SLUT</a:t>
            </a:r>
            <a:endParaRPr lang="en-US" dirty="0"/>
          </a:p>
        </p:txBody>
      </p:sp>
    </p:spTree>
    <p:extLst>
      <p:ext uri="{BB962C8B-B14F-4D97-AF65-F5344CB8AC3E}">
        <p14:creationId xmlns:p14="http://schemas.microsoft.com/office/powerpoint/2010/main" val="38867779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966ECB4-9175-4601-B49B-B92E339AA42A}"/>
              </a:ext>
            </a:extLst>
          </p:cNvPr>
          <p:cNvSpPr>
            <a:spLocks noGrp="1"/>
          </p:cNvSpPr>
          <p:nvPr>
            <p:ph sz="half" idx="1"/>
          </p:nvPr>
        </p:nvSpPr>
        <p:spPr/>
        <p:txBody>
          <a:bodyPr/>
          <a:lstStyle/>
          <a:p>
            <a:r>
              <a:rPr lang="da-DK" dirty="0"/>
              <a:t>H.C. </a:t>
            </a:r>
            <a:r>
              <a:rPr lang="da-DK" dirty="0" err="1"/>
              <a:t>Andersensvej</a:t>
            </a:r>
            <a:endParaRPr lang="da-DK" dirty="0">
              <a:hlinkClick r:id="rId3"/>
            </a:endParaRPr>
          </a:p>
          <a:p>
            <a:r>
              <a:rPr lang="da-DK" dirty="0">
                <a:hlinkClick r:id="rId3"/>
              </a:rPr>
              <a:t>https://www.solarweb.com/Home/GuestLogOn?pvSystemId=8e152778-5118-44ce-bd7c-00598debb902</a:t>
            </a:r>
            <a:endParaRPr lang="da-DK" dirty="0"/>
          </a:p>
          <a:p>
            <a:endParaRPr lang="da-DK" dirty="0"/>
          </a:p>
          <a:p>
            <a:r>
              <a:rPr lang="da-DK" dirty="0"/>
              <a:t>Midtbyens Gymnasium</a:t>
            </a:r>
          </a:p>
          <a:p>
            <a:endParaRPr lang="da-DK" dirty="0"/>
          </a:p>
          <a:p>
            <a:endParaRPr lang="da-DK" dirty="0"/>
          </a:p>
          <a:p>
            <a:pPr rtl="0" fontAlgn="base">
              <a:spcBef>
                <a:spcPts val="0"/>
              </a:spcBef>
              <a:spcAft>
                <a:spcPts val="0"/>
              </a:spcAft>
            </a:pPr>
            <a:r>
              <a:rPr lang="pt-BR" sz="1800" b="0" i="0" u="sng" strike="noStrike" dirty="0">
                <a:solidFill>
                  <a:srgbClr val="0097A7"/>
                </a:solidFill>
                <a:effectLst/>
                <a:latin typeface="Calibri" panose="020F0502020204030204" pitchFamily="34" charset="0"/>
                <a:hlinkClick r:id="rId4"/>
              </a:rPr>
              <a:t>https://mydeltasolar.deltaww.com/index.php?lang=en-us</a:t>
            </a:r>
            <a:endParaRPr lang="pt-BR" sz="1800" b="0" i="0" u="none" strike="noStrike" dirty="0">
              <a:solidFill>
                <a:srgbClr val="000000"/>
              </a:solidFill>
              <a:effectLst/>
              <a:latin typeface="Calibri" panose="020F0502020204030204" pitchFamily="34" charset="0"/>
            </a:endParaRPr>
          </a:p>
          <a:p>
            <a:endParaRPr lang="da-DK" dirty="0"/>
          </a:p>
          <a:p>
            <a:endParaRPr lang="da-DK" dirty="0"/>
          </a:p>
        </p:txBody>
      </p:sp>
      <p:sp>
        <p:nvSpPr>
          <p:cNvPr id="3" name="Titel 2">
            <a:extLst>
              <a:ext uri="{FF2B5EF4-FFF2-40B4-BE49-F238E27FC236}">
                <a16:creationId xmlns:a16="http://schemas.microsoft.com/office/drawing/2014/main" id="{9F01453F-98E8-4006-9A8D-68B988967F7E}"/>
              </a:ext>
            </a:extLst>
          </p:cNvPr>
          <p:cNvSpPr>
            <a:spLocks noGrp="1"/>
          </p:cNvSpPr>
          <p:nvPr>
            <p:ph type="title"/>
          </p:nvPr>
        </p:nvSpPr>
        <p:spPr/>
        <p:txBody>
          <a:bodyPr/>
          <a:lstStyle/>
          <a:p>
            <a:r>
              <a:rPr lang="da-DK" dirty="0"/>
              <a:t>Mercantecs solceller</a:t>
            </a:r>
          </a:p>
        </p:txBody>
      </p:sp>
    </p:spTree>
    <p:extLst>
      <p:ext uri="{BB962C8B-B14F-4D97-AF65-F5344CB8AC3E}">
        <p14:creationId xmlns:p14="http://schemas.microsoft.com/office/powerpoint/2010/main" val="361841228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r>
              <a:rPr lang="en-US" sz="1000" dirty="0">
                <a:latin typeface="+mj-lt"/>
                <a:hlinkClick r:id="rId2"/>
              </a:rPr>
              <a:t>www.Greenline.dk</a:t>
            </a:r>
            <a:endParaRPr lang="en-US" sz="1000" dirty="0">
              <a:latin typeface="+mj-lt"/>
            </a:endParaRPr>
          </a:p>
          <a:p>
            <a:r>
              <a:rPr lang="en-US" sz="1000" dirty="0">
                <a:latin typeface="+mj-lt"/>
                <a:hlinkClick r:id="rId3"/>
              </a:rPr>
              <a:t>https://enrgi.dk/solceller/</a:t>
            </a:r>
            <a:endParaRPr lang="en-US" sz="1000" dirty="0">
              <a:latin typeface="+mj-lt"/>
            </a:endParaRPr>
          </a:p>
          <a:p>
            <a:r>
              <a:rPr lang="en-US" sz="1000" dirty="0">
                <a:latin typeface="+mj-lt"/>
                <a:hlinkClick r:id="rId4"/>
              </a:rPr>
              <a:t>https://teknologisk.dk</a:t>
            </a:r>
            <a:endParaRPr lang="en-US" sz="1000" dirty="0">
              <a:latin typeface="+mj-lt"/>
            </a:endParaRPr>
          </a:p>
          <a:p>
            <a:r>
              <a:rPr lang="en-US" sz="1000" dirty="0">
                <a:latin typeface="+mj-lt"/>
                <a:hlinkClick r:id="rId5"/>
              </a:rPr>
              <a:t>https://www.greenmatch.dk/solceller</a:t>
            </a:r>
            <a:endParaRPr lang="en-US" sz="1000" dirty="0">
              <a:latin typeface="+mj-lt"/>
            </a:endParaRPr>
          </a:p>
          <a:p>
            <a:r>
              <a:rPr lang="en-US" sz="1000" dirty="0">
                <a:latin typeface="+mj-lt"/>
                <a:hlinkClick r:id="rId6"/>
              </a:rPr>
              <a:t>http://dansolar.dk/</a:t>
            </a:r>
            <a:endParaRPr lang="en-US" sz="1000" dirty="0">
              <a:latin typeface="+mj-lt"/>
            </a:endParaRPr>
          </a:p>
          <a:p>
            <a:r>
              <a:rPr lang="en-US" sz="1000" dirty="0">
                <a:latin typeface="+mj-lt"/>
                <a:hlinkClick r:id="rId7"/>
              </a:rPr>
              <a:t>https://solcellepriser.dk/</a:t>
            </a:r>
            <a:endParaRPr lang="en-US" sz="1000" dirty="0">
              <a:latin typeface="+mj-lt"/>
            </a:endParaRPr>
          </a:p>
          <a:p>
            <a:r>
              <a:rPr lang="en-US" sz="1000" dirty="0">
                <a:latin typeface="+mj-lt"/>
                <a:hlinkClick r:id="rId8"/>
              </a:rPr>
              <a:t>https://solarcell.dk/</a:t>
            </a:r>
            <a:endParaRPr lang="en-US" sz="1000" dirty="0">
              <a:latin typeface="+mj-lt"/>
            </a:endParaRPr>
          </a:p>
          <a:p>
            <a:r>
              <a:rPr lang="en-US" sz="1000" dirty="0">
                <a:latin typeface="+mj-lt"/>
                <a:hlinkClick r:id="rId9"/>
              </a:rPr>
              <a:t>https://www.alamy.com/</a:t>
            </a:r>
            <a:endParaRPr lang="en-US" sz="1000" dirty="0">
              <a:latin typeface="+mj-lt"/>
            </a:endParaRPr>
          </a:p>
          <a:p>
            <a:r>
              <a:rPr lang="en-US" sz="1000" dirty="0">
                <a:latin typeface="+mj-lt"/>
                <a:hlinkClick r:id="rId10"/>
              </a:rPr>
              <a:t>https://www.researchgate.net/</a:t>
            </a:r>
            <a:endParaRPr lang="en-US" sz="1000" dirty="0">
              <a:latin typeface="+mj-lt"/>
            </a:endParaRPr>
          </a:p>
          <a:p>
            <a:r>
              <a:rPr lang="en-US" sz="1000" dirty="0">
                <a:latin typeface="+mj-lt"/>
                <a:hlinkClick r:id="rId11"/>
              </a:rPr>
              <a:t>https://www.vivaenergi.dk/</a:t>
            </a:r>
            <a:endParaRPr lang="en-US" sz="1000" dirty="0">
              <a:latin typeface="+mj-lt"/>
            </a:endParaRPr>
          </a:p>
          <a:p>
            <a:r>
              <a:rPr lang="en-US" sz="1000" dirty="0">
                <a:latin typeface="+mj-lt"/>
                <a:hlinkClick r:id="rId12"/>
              </a:rPr>
              <a:t>https://www.viasol.dk/</a:t>
            </a:r>
            <a:endParaRPr lang="en-US" sz="1000" dirty="0">
              <a:latin typeface="+mj-lt"/>
            </a:endParaRPr>
          </a:p>
          <a:p>
            <a:r>
              <a:rPr lang="en-US" sz="1000" dirty="0">
                <a:latin typeface="+mj-lt"/>
                <a:hlinkClick r:id="rId13"/>
              </a:rPr>
              <a:t>https://projekter.au.dk/</a:t>
            </a:r>
            <a:endParaRPr lang="da-DK" sz="1000" b="0" i="0" u="sng" strike="noStrike" dirty="0">
              <a:solidFill>
                <a:srgbClr val="8AB4F8"/>
              </a:solidFill>
              <a:effectLst/>
              <a:latin typeface="+mj-lt"/>
              <a:hlinkClick r:id="rId14"/>
            </a:endParaRPr>
          </a:p>
          <a:p>
            <a:pPr algn="l"/>
            <a:r>
              <a:rPr lang="da-DK" sz="1000" b="0" i="0" u="none" strike="noStrike" dirty="0">
                <a:solidFill>
                  <a:srgbClr val="BDC1C6"/>
                </a:solidFill>
                <a:effectLst/>
                <a:latin typeface="+mj-lt"/>
                <a:hlinkClick r:id="rId14"/>
              </a:rPr>
              <a:t>https://www.x-sol.dk</a:t>
            </a:r>
          </a:p>
          <a:p>
            <a:pPr algn="l"/>
            <a:r>
              <a:rPr lang="da-DK" sz="1000" b="0" i="0" u="none" strike="noStrike" dirty="0">
                <a:solidFill>
                  <a:srgbClr val="8AB4F8"/>
                </a:solidFill>
                <a:effectLst/>
                <a:latin typeface="+mj-lt"/>
                <a:hlinkClick r:id="rId14"/>
              </a:rPr>
              <a:t>https://www.bolius.dk/</a:t>
            </a:r>
            <a:endParaRPr lang="da-DK" sz="1000" dirty="0">
              <a:solidFill>
                <a:srgbClr val="BDC1C6"/>
              </a:solidFill>
              <a:latin typeface="+mj-lt"/>
              <a:hlinkClick r:id="rId14"/>
            </a:endParaRPr>
          </a:p>
          <a:p>
            <a:pPr algn="l"/>
            <a:r>
              <a:rPr lang="da-DK" sz="1000" b="0" i="0" u="none" strike="noStrike" dirty="0">
                <a:solidFill>
                  <a:srgbClr val="8AB4F8"/>
                </a:solidFill>
                <a:effectLst/>
                <a:latin typeface="+mj-lt"/>
                <a:hlinkClick r:id="rId14"/>
              </a:rPr>
              <a:t>https://www.energy-supply.dk/</a:t>
            </a:r>
          </a:p>
          <a:p>
            <a:pPr algn="l"/>
            <a:r>
              <a:rPr lang="da-DK" sz="1000" b="0" i="0" u="none" strike="noStrike" dirty="0">
                <a:solidFill>
                  <a:srgbClr val="8AB4F8"/>
                </a:solidFill>
                <a:effectLst/>
                <a:latin typeface="+mj-lt"/>
                <a:hlinkClick r:id="rId14"/>
              </a:rPr>
              <a:t>https://www.acsolarwarehouse.com/</a:t>
            </a:r>
          </a:p>
          <a:p>
            <a:pPr algn="l"/>
            <a:r>
              <a:rPr lang="da-DK" sz="1000" b="0" i="0" u="none" strike="noStrike" dirty="0">
                <a:solidFill>
                  <a:srgbClr val="8AB4F8"/>
                </a:solidFill>
                <a:effectLst/>
                <a:latin typeface="+mj-lt"/>
                <a:hlinkClick r:id="rId14"/>
              </a:rPr>
              <a:t>https://www.dmi.dk/</a:t>
            </a:r>
          </a:p>
          <a:p>
            <a:pPr algn="l"/>
            <a:r>
              <a:rPr lang="da-DK" sz="1000" b="0" i="0" u="none" strike="noStrike" dirty="0">
                <a:solidFill>
                  <a:srgbClr val="8AB4F8"/>
                </a:solidFill>
                <a:effectLst/>
                <a:latin typeface="+mj-lt"/>
                <a:hlinkClick r:id="rId14"/>
              </a:rPr>
              <a:t>https://www.wattoo.dk/</a:t>
            </a:r>
          </a:p>
          <a:p>
            <a:pPr algn="l"/>
            <a:r>
              <a:rPr lang="da-DK" sz="1000" dirty="0">
                <a:solidFill>
                  <a:srgbClr val="8AB4F8"/>
                </a:solidFill>
                <a:latin typeface="+mj-lt"/>
                <a:hlinkClick r:id="rId14"/>
              </a:rPr>
              <a:t>Ds/HD 60364</a:t>
            </a:r>
          </a:p>
          <a:p>
            <a:pPr algn="l"/>
            <a:r>
              <a:rPr lang="da-DK" sz="1000" dirty="0">
                <a:solidFill>
                  <a:srgbClr val="8AB4F8"/>
                </a:solidFill>
                <a:latin typeface="+mj-lt"/>
                <a:hlinkClick r:id="rId14"/>
              </a:rPr>
              <a:t>https://www.lsp-international.com/</a:t>
            </a:r>
          </a:p>
          <a:p>
            <a:pPr algn="l"/>
            <a:r>
              <a:rPr lang="da-DK" sz="1000" dirty="0">
                <a:solidFill>
                  <a:srgbClr val="8AB4F8"/>
                </a:solidFill>
                <a:latin typeface="+mj-lt"/>
                <a:hlinkClick r:id="rId14"/>
              </a:rPr>
              <a:t>https://solcelle.dk/</a:t>
            </a:r>
          </a:p>
          <a:p>
            <a:pPr algn="l"/>
            <a:r>
              <a:rPr lang="da-DK" sz="1000" dirty="0">
                <a:solidFill>
                  <a:srgbClr val="8AB4F8"/>
                </a:solidFill>
                <a:latin typeface="+mj-lt"/>
                <a:hlinkClick r:id="rId14"/>
              </a:rPr>
              <a:t>https://www.teknologisk.dk/_/media/75899_EL%20solcelleanl%E6g%20vejledning.pdf</a:t>
            </a:r>
          </a:p>
          <a:p>
            <a:pPr algn="l"/>
            <a:r>
              <a:rPr lang="da-DK" sz="1000" dirty="0">
                <a:solidFill>
                  <a:srgbClr val="8AB4F8"/>
                </a:solidFill>
                <a:latin typeface="+mj-lt"/>
                <a:hlinkClick r:id="rId14"/>
              </a:rPr>
              <a:t>https://via.ritzau.dk/</a:t>
            </a:r>
          </a:p>
          <a:p>
            <a:pPr algn="l"/>
            <a:r>
              <a:rPr lang="da-DK" sz="1000" dirty="0">
                <a:solidFill>
                  <a:srgbClr val="8AB4F8"/>
                </a:solidFill>
                <a:latin typeface="+mj-lt"/>
                <a:hlinkClick r:id="rId14"/>
              </a:rPr>
              <a:t>https://energig.com/</a:t>
            </a:r>
          </a:p>
          <a:p>
            <a:pPr algn="l"/>
            <a:endParaRPr lang="da-DK" sz="1000" dirty="0">
              <a:solidFill>
                <a:srgbClr val="8AB4F8"/>
              </a:solidFill>
              <a:latin typeface="+mj-lt"/>
              <a:hlinkClick r:id="rId14"/>
            </a:endParaRPr>
          </a:p>
          <a:p>
            <a:pPr algn="l"/>
            <a:endParaRPr lang="da-DK" sz="1000" b="0" i="0" u="none" strike="noStrike" dirty="0">
              <a:solidFill>
                <a:srgbClr val="8AB4F8"/>
              </a:solidFill>
              <a:effectLst/>
              <a:latin typeface="+mj-lt"/>
              <a:hlinkClick r:id="rId14"/>
            </a:endParaRPr>
          </a:p>
          <a:p>
            <a:pPr algn="l"/>
            <a:endParaRPr lang="da-DK" sz="1000" b="0" i="0" u="none" strike="noStrike" dirty="0">
              <a:solidFill>
                <a:srgbClr val="8AB4F8"/>
              </a:solidFill>
              <a:effectLst/>
              <a:latin typeface="+mj-lt"/>
              <a:hlinkClick r:id="rId14"/>
            </a:endParaRPr>
          </a:p>
          <a:p>
            <a:endParaRPr lang="en-US" dirty="0"/>
          </a:p>
          <a:p>
            <a:endParaRPr lang="en-US" dirty="0"/>
          </a:p>
          <a:p>
            <a:endParaRPr lang="en-US" dirty="0"/>
          </a:p>
          <a:p>
            <a:endParaRPr lang="en-US" dirty="0"/>
          </a:p>
          <a:p>
            <a:endParaRPr lang="en-US" dirty="0"/>
          </a:p>
          <a:p>
            <a:endParaRPr lang="en-US" dirty="0"/>
          </a:p>
        </p:txBody>
      </p:sp>
      <p:sp>
        <p:nvSpPr>
          <p:cNvPr id="4" name="Title 3"/>
          <p:cNvSpPr>
            <a:spLocks noGrp="1"/>
          </p:cNvSpPr>
          <p:nvPr>
            <p:ph type="title"/>
          </p:nvPr>
        </p:nvSpPr>
        <p:spPr/>
        <p:txBody>
          <a:bodyPr/>
          <a:lstStyle/>
          <a:p>
            <a:r>
              <a:rPr lang="en-US" dirty="0" err="1"/>
              <a:t>Kilder</a:t>
            </a:r>
            <a:br>
              <a:rPr lang="en-US" dirty="0"/>
            </a:br>
            <a:endParaRPr lang="en-US" dirty="0"/>
          </a:p>
        </p:txBody>
      </p:sp>
    </p:spTree>
    <p:extLst>
      <p:ext uri="{BB962C8B-B14F-4D97-AF65-F5344CB8AC3E}">
        <p14:creationId xmlns:p14="http://schemas.microsoft.com/office/powerpoint/2010/main" val="4226863674"/>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2.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71E4C9BF-C8FD-4288-9414-728AEA4E8FFB}">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24364</TotalTime>
  <Words>5905</Words>
  <Application>Microsoft Office PowerPoint</Application>
  <PresentationFormat>Widescreen</PresentationFormat>
  <Paragraphs>513</Paragraphs>
  <Slides>116</Slides>
  <Notes>39</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116</vt:i4>
      </vt:variant>
    </vt:vector>
  </HeadingPairs>
  <TitlesOfParts>
    <vt:vector size="124" baseType="lpstr">
      <vt:lpstr>Arial</vt:lpstr>
      <vt:lpstr>Arial</vt:lpstr>
      <vt:lpstr>Calibri</vt:lpstr>
      <vt:lpstr>Google Sans</vt:lpstr>
      <vt:lpstr>open-sans1</vt:lpstr>
      <vt:lpstr>Verdana</vt:lpstr>
      <vt:lpstr>Wingdings</vt:lpstr>
      <vt:lpstr>Mercantec_PowerPointSkabelon</vt:lpstr>
      <vt:lpstr>Solceller grundlæggende viden, installation og dataopsamling.</vt:lpstr>
      <vt:lpstr>Solceller</vt:lpstr>
      <vt:lpstr>Solceller</vt:lpstr>
      <vt:lpstr>Solceller</vt:lpstr>
      <vt:lpstr>Solceller</vt:lpstr>
      <vt:lpstr>Solceller</vt:lpstr>
      <vt:lpstr>Solceller</vt:lpstr>
      <vt:lpstr>Solceller</vt:lpstr>
      <vt:lpstr>Solceller – Opsummering på krystallinske celler</vt:lpstr>
      <vt:lpstr>Solceller – Opsummering på krystallinske celler</vt:lpstr>
      <vt:lpstr>Solceller</vt:lpstr>
      <vt:lpstr>Solceller</vt:lpstr>
      <vt:lpstr>Solceller - busbarre</vt:lpstr>
      <vt:lpstr>Solceller - shingled</vt:lpstr>
      <vt:lpstr>Solceller – shingled, hvorfor?</vt:lpstr>
      <vt:lpstr>Solceller – shingled, hvorfor?</vt:lpstr>
      <vt:lpstr>Solceller – shingled, hvorfor?</vt:lpstr>
      <vt:lpstr>Solceller – shingled, hvorfor?</vt:lpstr>
      <vt:lpstr>Solceller</vt:lpstr>
      <vt:lpstr>Solceller - Orientering</vt:lpstr>
      <vt:lpstr>Solceller - Orientering</vt:lpstr>
      <vt:lpstr>Solceller - Orientering</vt:lpstr>
      <vt:lpstr>Solceller - Orientering</vt:lpstr>
      <vt:lpstr>Solceller - Orientering</vt:lpstr>
      <vt:lpstr>Solceller - dioder</vt:lpstr>
      <vt:lpstr>Solceller - dioder</vt:lpstr>
      <vt:lpstr>Solceller - dioder</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Energitjenestens 10 gode råd</vt:lpstr>
      <vt:lpstr>Solceller - installation</vt:lpstr>
      <vt:lpstr>Solceller - installation</vt:lpstr>
      <vt:lpstr>Solceller - installation</vt:lpstr>
      <vt:lpstr>Solceller  Er DC-kabler fremført sikkert og forsvarligt?</vt:lpstr>
      <vt:lpstr>PowerPoint-præsentation</vt:lpstr>
      <vt:lpstr>Solceller  Er DC-kabler fremført sikkert og forsvarligt?</vt:lpstr>
      <vt:lpstr>Solceller  Er DC-kabler fremført sikkert og forsvarligt?</vt:lpstr>
      <vt:lpstr>Solceller  Er DC-kabler fremført sikkert og forsvarligt?</vt:lpstr>
      <vt:lpstr>Solceller  Er DC-kabler fremført sikkert og forsvarligt?</vt:lpstr>
      <vt:lpstr>Solceller  Er DC-kabler fremført sikkert og forsvarligt?</vt:lpstr>
      <vt:lpstr>Solceller  Er samlinger og tilslutninger på DC-kablerne forsvarlige?</vt:lpstr>
      <vt:lpstr>Solceller  Er samlinger og tilslutninger på DC-kablerne forsvarlige?</vt:lpstr>
      <vt:lpstr>Solceller  Er samlinger og tilslutninger på DC-kablerne forsvarlige?</vt:lpstr>
      <vt:lpstr>Solceller  Er samlinger og tilslutninger på DC-kablerne forsvarlige?</vt:lpstr>
      <vt:lpstr>Solceller  Er samlinger og tilslutninger på DC-kablerne forsvarlige?</vt:lpstr>
      <vt:lpstr>Solceller  Er samlinger og tilslutninger på DC-kablerne forsvarlige?</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solcelleanlægget installeret efter krav for særlige områder, fx fugtige områder, landbrug? </vt:lpstr>
      <vt:lpstr>Solceller   Er der midler til adskillelse på henholdsvis AC- og DC-siden? </vt:lpstr>
      <vt:lpstr>Solceller   Er der midler til adskillelse på henholdsvis AC- og DC-siden? </vt:lpstr>
      <vt:lpstr>Solceller   Er der midler til adskillelse på henholdsvis AC- og DC-siden? </vt:lpstr>
      <vt:lpstr>Solceller   Er der midler til adskillelse på henholdsvis AC- og DC-siden? </vt:lpstr>
      <vt:lpstr>Solceller   Er klasse I-inverteren tilsluttet en effektiv jordforbindelse? </vt:lpstr>
      <vt:lpstr>Solceller   Fejl</vt:lpstr>
      <vt:lpstr>Solceller   Er klasse I-inverteren tilsluttet en effektiv jordforbindelse? </vt:lpstr>
      <vt:lpstr>Solceller   Er klasse I-inverteren tilsluttet en effektiv jordforbindelse? </vt:lpstr>
      <vt:lpstr>Solceller   Er klasse I-inverteren tilsluttet en effektiv jordforbindelse? </vt:lpstr>
      <vt:lpstr>Solceller   Er klasse I-inverteren tilsluttet en effektiv jordforbindelse? </vt:lpstr>
      <vt:lpstr>Solceller   Er solcelleinstallationen tilsluttet korrekt til en hovedstrømkreds?</vt:lpstr>
      <vt:lpstr>Solceller   Er solcelleinstallationen tilsluttet korrekt til en hovedstrømkreds?</vt:lpstr>
      <vt:lpstr>Solceller   Er solcelleinstallationen tilsluttet korrekt til en hovedstrømkreds?</vt:lpstr>
      <vt:lpstr>Solceller   Er solcelleinstallationen tilsluttet korrekt til en hovedstrømkreds?</vt:lpstr>
      <vt:lpstr>Solceller   Er solcelleinstallationen tilsluttet korrekt til en hovedstrømkreds?</vt:lpstr>
      <vt:lpstr>Solceller   Er AC-kabler fremført sikkert og forsvarligt? </vt:lpstr>
      <vt:lpstr>Solceller   Er AC-kabler fremført sikkert og forsvarligt? </vt:lpstr>
      <vt:lpstr>Solceller   Er AC-kabler fremført sikkert og forsvarligt? </vt:lpstr>
      <vt:lpstr>Solceller   Er AC-kabler fremført sikkert og forsvarligt? </vt:lpstr>
      <vt:lpstr>Solceller   Er solcellens forsyningsledning kortslutningsbeskyttet?</vt:lpstr>
      <vt:lpstr>Solceller   Er solcellens forsyningsledning kortslutningsbeskyttet?</vt:lpstr>
      <vt:lpstr>Solceller   Er solcellens forsyningsledning kortslutningsbeskyttet?</vt:lpstr>
      <vt:lpstr>Solceller   Er solcellens forsyningsledning kortslutningsbeskyttet?</vt:lpstr>
      <vt:lpstr>Solceller   Er solcellens forsyningsledning kortslutningsbeskyttet?</vt:lpstr>
      <vt:lpstr>Solceller   Er der installeret korrekt fejlstrømsafbryder? (type A eller B – noter typen)</vt:lpstr>
      <vt:lpstr>Solceller   Er der installeret korrekt fejlstrømsafbryder? (type A eller B – noter typen)</vt:lpstr>
      <vt:lpstr>Solceller   Er der installeret korrekt fejlstrømsafbryder? (type A eller B – noter typen)</vt:lpstr>
      <vt:lpstr>Solceller   Er der installeret korrekt fejlstrømsafbryder? (type A eller B – noter typen)</vt:lpstr>
      <vt:lpstr>Solceller   Er fejlstrømsafbryderen virksom? (afprøvning ved hjælp af instrument)</vt:lpstr>
      <vt:lpstr>Solceller   Er fejlstrømsafbryderen virksom? (afprøvning ved hjælp af instrument)</vt:lpstr>
      <vt:lpstr>Solceller   Er fejlstrømsafbryderen virksom? (afprøvning ved hjælp af instrument)</vt:lpstr>
      <vt:lpstr>Solceller   Er tavlerne mærket med, at der kan forekomme spænding fra flere sider?</vt:lpstr>
      <vt:lpstr>Solceller   Er tavlerne mærket med, at der kan forekomme spænding fra flere sider?</vt:lpstr>
      <vt:lpstr>Solceller   Er tavlerne mærket med, at der kan forekomme spænding fra flere sider?</vt:lpstr>
      <vt:lpstr>Solceller   Er tavlerne mærket med, at der kan forekomme spænding fra flere sider?</vt:lpstr>
      <vt:lpstr>Solceller   Dokumentation</vt:lpstr>
      <vt:lpstr>Solceller   Sikkerhed ved invertere</vt:lpstr>
      <vt:lpstr>Solceller   Sikkerhed ved invertere</vt:lpstr>
      <vt:lpstr>Solceller   Sikkerhed ved invertere Dokumentation</vt:lpstr>
      <vt:lpstr>Solceller - Transientbeskyttelse</vt:lpstr>
      <vt:lpstr>Solceller - Transientbeskyttelse</vt:lpstr>
      <vt:lpstr>Solceller - Transientbeskyttelse</vt:lpstr>
      <vt:lpstr>Solceller - Transientbeskyttelse</vt:lpstr>
      <vt:lpstr>PowerPoint-præsentation</vt:lpstr>
      <vt:lpstr>Solceller prisudvikling</vt:lpstr>
      <vt:lpstr>Solceller</vt:lpstr>
      <vt:lpstr>Solceller</vt:lpstr>
      <vt:lpstr>Solceller</vt:lpstr>
      <vt:lpstr>Solceller</vt:lpstr>
      <vt:lpstr>Solceller – Betydningen af at kende sit forbrug</vt:lpstr>
      <vt:lpstr>Solceller – Opgave til næste gang</vt:lpstr>
      <vt:lpstr>SLUT</vt:lpstr>
      <vt:lpstr>Mercantecs solceller</vt:lpstr>
      <vt:lpstr>Kilder </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Erik Kolding Kristensen</cp:lastModifiedBy>
  <cp:revision>54</cp:revision>
  <cp:lastPrinted>2020-01-20T12:45:01Z</cp:lastPrinted>
  <dcterms:created xsi:type="dcterms:W3CDTF">2018-08-26T19:00:14Z</dcterms:created>
  <dcterms:modified xsi:type="dcterms:W3CDTF">2024-08-09T06:23:18Z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