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256" r:id="rId5"/>
    <p:sldId id="324" r:id="rId6"/>
    <p:sldId id="334" r:id="rId7"/>
    <p:sldId id="321" r:id="rId8"/>
    <p:sldId id="322" r:id="rId9"/>
    <p:sldId id="325" r:id="rId10"/>
    <p:sldId id="326" r:id="rId11"/>
    <p:sldId id="336" r:id="rId12"/>
    <p:sldId id="328" r:id="rId13"/>
    <p:sldId id="335" r:id="rId14"/>
    <p:sldId id="329" r:id="rId15"/>
    <p:sldId id="337" r:id="rId16"/>
    <p:sldId id="330" r:id="rId17"/>
    <p:sldId id="331" r:id="rId18"/>
    <p:sldId id="332" r:id="rId19"/>
    <p:sldId id="323" r:id="rId20"/>
  </p:sldIdLst>
  <p:sldSz cx="12192000" cy="6858000"/>
  <p:notesSz cx="6797675" cy="9928225"/>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B9FA1BD-9DC1-6344-B792-B63A82FE837E}">
          <p14:sldIdLst>
            <p14:sldId id="256"/>
            <p14:sldId id="324"/>
            <p14:sldId id="334"/>
            <p14:sldId id="321"/>
            <p14:sldId id="322"/>
            <p14:sldId id="325"/>
            <p14:sldId id="326"/>
            <p14:sldId id="336"/>
            <p14:sldId id="328"/>
            <p14:sldId id="335"/>
            <p14:sldId id="329"/>
            <p14:sldId id="337"/>
            <p14:sldId id="330"/>
            <p14:sldId id="331"/>
            <p14:sldId id="332"/>
            <p14:sldId id="323"/>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guide id="3" orient="horz" pos="2190">
          <p15:clr>
            <a:srgbClr val="A4A3A4"/>
          </p15:clr>
        </p15:guide>
        <p15:guide id="4" pos="386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7776"/>
    <a:srgbClr val="36121B"/>
    <a:srgbClr val="DBAB95"/>
    <a:srgbClr val="E9D5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08" autoAdjust="0"/>
    <p:restoredTop sz="96374" autoAdjust="0"/>
  </p:normalViewPr>
  <p:slideViewPr>
    <p:cSldViewPr snapToGrid="0">
      <p:cViewPr varScale="1">
        <p:scale>
          <a:sx n="80" d="100"/>
          <a:sy n="80" d="100"/>
        </p:scale>
        <p:origin x="845" y="36"/>
      </p:cViewPr>
      <p:guideLst>
        <p:guide orient="horz" pos="2160"/>
        <p:guide pos="3840"/>
        <p:guide orient="horz" pos="2190"/>
        <p:guide pos="38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2" d="100"/>
          <a:sy n="52" d="100"/>
        </p:scale>
        <p:origin x="3161" y="5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88" y="0"/>
            <a:ext cx="2946400" cy="496967"/>
          </a:xfrm>
          <a:prstGeom prst="rect">
            <a:avLst/>
          </a:prstGeom>
        </p:spPr>
        <p:txBody>
          <a:bodyPr vert="horz" lIns="91440" tIns="45720" rIns="91440" bIns="45720" rtlCol="0"/>
          <a:lstStyle>
            <a:lvl1pPr algn="r">
              <a:defRPr sz="1200"/>
            </a:lvl1pPr>
          </a:lstStyle>
          <a:p>
            <a:fld id="{911860F8-2AA1-D34D-9E7C-7A5F96D0F9F4}" type="datetimeFigureOut">
              <a:rPr lang="en-US" smtClean="0"/>
              <a:t>1/19/2024</a:t>
            </a:fld>
            <a:endParaRPr lang="en-US"/>
          </a:p>
        </p:txBody>
      </p:sp>
      <p:sp>
        <p:nvSpPr>
          <p:cNvPr id="4" name="Footer Placeholder 3"/>
          <p:cNvSpPr>
            <a:spLocks noGrp="1"/>
          </p:cNvSpPr>
          <p:nvPr>
            <p:ph type="ftr" sz="quarter" idx="2"/>
          </p:nvPr>
        </p:nvSpPr>
        <p:spPr>
          <a:xfrm>
            <a:off x="0" y="9429671"/>
            <a:ext cx="2946400" cy="49696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88" y="9429671"/>
            <a:ext cx="2946400" cy="496966"/>
          </a:xfrm>
          <a:prstGeom prst="rect">
            <a:avLst/>
          </a:prstGeom>
        </p:spPr>
        <p:txBody>
          <a:bodyPr vert="horz" lIns="91440" tIns="45720" rIns="91440" bIns="45720" rtlCol="0" anchor="b"/>
          <a:lstStyle>
            <a:lvl1pPr algn="r">
              <a:defRPr sz="1200"/>
            </a:lvl1pPr>
          </a:lstStyle>
          <a:p>
            <a:fld id="{0D215083-99B2-7C44-83B5-698FF37084AE}" type="slidenum">
              <a:rPr lang="en-US" smtClean="0"/>
              <a:t>‹nr.›</a:t>
            </a:fld>
            <a:endParaRPr lang="en-US"/>
          </a:p>
        </p:txBody>
      </p:sp>
    </p:spTree>
    <p:extLst>
      <p:ext uri="{BB962C8B-B14F-4D97-AF65-F5344CB8AC3E}">
        <p14:creationId xmlns:p14="http://schemas.microsoft.com/office/powerpoint/2010/main" val="3161012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49688" y="0"/>
            <a:ext cx="2946400" cy="496967"/>
          </a:xfrm>
          <a:prstGeom prst="rect">
            <a:avLst/>
          </a:prstGeom>
        </p:spPr>
        <p:txBody>
          <a:bodyPr vert="horz" lIns="91440" tIns="45720" rIns="91440" bIns="45720" rtlCol="0"/>
          <a:lstStyle>
            <a:lvl1pPr algn="r">
              <a:defRPr sz="1200"/>
            </a:lvl1pPr>
          </a:lstStyle>
          <a:p>
            <a:fld id="{DFCA1055-E3DF-46A4-841F-DB9CA14CF536}" type="datetimeFigureOut">
              <a:rPr lang="da-DK" smtClean="0"/>
              <a:t>19-01-2024</a:t>
            </a:fld>
            <a:endParaRPr lang="da-DK"/>
          </a:p>
        </p:txBody>
      </p:sp>
      <p:sp>
        <p:nvSpPr>
          <p:cNvPr id="4" name="Pladsholder til slidebille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450" y="4777552"/>
            <a:ext cx="5438775" cy="3909050"/>
          </a:xfrm>
          <a:prstGeom prst="rect">
            <a:avLst/>
          </a:prstGeom>
        </p:spPr>
        <p:txBody>
          <a:bodyPr vert="horz" lIns="91440" tIns="45720" rIns="91440" bIns="45720" rtlCol="0"/>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31258"/>
            <a:ext cx="2946400" cy="49696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49688" y="9431258"/>
            <a:ext cx="2946400" cy="496967"/>
          </a:xfrm>
          <a:prstGeom prst="rect">
            <a:avLst/>
          </a:prstGeom>
        </p:spPr>
        <p:txBody>
          <a:bodyPr vert="horz" lIns="91440" tIns="45720" rIns="91440" bIns="45720" rtlCol="0" anchor="b"/>
          <a:lstStyle>
            <a:lvl1pPr algn="r">
              <a:defRPr sz="1200"/>
            </a:lvl1pPr>
          </a:lstStyle>
          <a:p>
            <a:fld id="{A4615AFF-1099-4E43-BA81-6D13BB501BF6}" type="slidenum">
              <a:rPr lang="da-DK" smtClean="0"/>
              <a:t>‹nr.›</a:t>
            </a:fld>
            <a:endParaRPr lang="da-DK"/>
          </a:p>
        </p:txBody>
      </p:sp>
    </p:spTree>
    <p:extLst>
      <p:ext uri="{BB962C8B-B14F-4D97-AF65-F5344CB8AC3E}">
        <p14:creationId xmlns:p14="http://schemas.microsoft.com/office/powerpoint/2010/main" val="203490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På listen </a:t>
            </a:r>
          </a:p>
        </p:txBody>
      </p:sp>
      <p:sp>
        <p:nvSpPr>
          <p:cNvPr id="4" name="Pladsholder til slidenummer 3"/>
          <p:cNvSpPr>
            <a:spLocks noGrp="1"/>
          </p:cNvSpPr>
          <p:nvPr>
            <p:ph type="sldNum" sz="quarter" idx="5"/>
          </p:nvPr>
        </p:nvSpPr>
        <p:spPr/>
        <p:txBody>
          <a:bodyPr/>
          <a:lstStyle/>
          <a:p>
            <a:fld id="{A4615AFF-1099-4E43-BA81-6D13BB501BF6}" type="slidenum">
              <a:rPr lang="da-DK" smtClean="0"/>
              <a:t>4</a:t>
            </a:fld>
            <a:endParaRPr lang="da-DK"/>
          </a:p>
        </p:txBody>
      </p:sp>
    </p:spTree>
    <p:extLst>
      <p:ext uri="{BB962C8B-B14F-4D97-AF65-F5344CB8AC3E}">
        <p14:creationId xmlns:p14="http://schemas.microsoft.com/office/powerpoint/2010/main" val="1637947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6149" b="-8397"/>
          <a:stretch/>
        </p:blipFill>
        <p:spPr bwMode="auto">
          <a:xfrm>
            <a:off x="1" y="0"/>
            <a:ext cx="12249070" cy="7544741"/>
          </a:xfrm>
          <a:prstGeom prst="rect">
            <a:avLst/>
          </a:prstGeom>
          <a:noFill/>
          <a:extLst>
            <a:ext uri="{909E8E84-426E-40dd-AFC4-6F175D3DCCD1}">
              <a14:hiddenFill xmlns="" xmlns:a14="http://schemas.microsoft.com/office/drawing/2010/main">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a:t>Click to edit Master title style</a:t>
            </a:r>
            <a:endParaRPr lang="da-DK" dirty="0"/>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8212" y="4404401"/>
            <a:ext cx="2695575" cy="1619250"/>
          </a:xfrm>
          <a:prstGeom prst="rect">
            <a:avLst/>
          </a:prstGeom>
        </p:spPr>
      </p:pic>
    </p:spTree>
    <p:extLst>
      <p:ext uri="{BB962C8B-B14F-4D97-AF65-F5344CB8AC3E}">
        <p14:creationId xmlns:p14="http://schemas.microsoft.com/office/powerpoint/2010/main" val="519450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8232" b="7724"/>
          <a:stretch/>
        </p:blipFill>
        <p:spPr bwMode="auto">
          <a:xfrm>
            <a:off x="0" y="1"/>
            <a:ext cx="1222095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a:t>Click to edit Master title style</a:t>
            </a:r>
            <a:endParaRPr lang="da-DK" dirty="0"/>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8212" y="4404401"/>
            <a:ext cx="2695575" cy="1619250"/>
          </a:xfrm>
          <a:prstGeom prst="rect">
            <a:avLst/>
          </a:prstGeom>
        </p:spPr>
      </p:pic>
    </p:spTree>
    <p:extLst>
      <p:ext uri="{BB962C8B-B14F-4D97-AF65-F5344CB8AC3E}">
        <p14:creationId xmlns:p14="http://schemas.microsoft.com/office/powerpoint/2010/main" val="1791634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ercantec - Standardslide">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a:normAutofit/>
          </a:bodyPr>
          <a:lstStyle>
            <a:lvl1pPr marL="0" indent="0">
              <a:lnSpc>
                <a:spcPct val="100000"/>
              </a:lnSpc>
              <a:buNone/>
              <a:defRPr sz="1800"/>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pic>
        <p:nvPicPr>
          <p:cNvPr id="9"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
        <p:nvSpPr>
          <p:cNvPr id="12"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spTree>
    <p:extLst>
      <p:ext uri="{BB962C8B-B14F-4D97-AF65-F5344CB8AC3E}">
        <p14:creationId xmlns:p14="http://schemas.microsoft.com/office/powerpoint/2010/main" val="1753711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ercantec - To spalter">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wrap="none" numCol="2" spcCol="720000">
            <a:noAutofit/>
          </a:bodyPr>
          <a:lstStyle>
            <a:lvl1pPr marL="0" indent="0">
              <a:lnSpc>
                <a:spcPct val="100000"/>
              </a:lnSpc>
              <a:buNone/>
              <a:defRPr sz="1800"/>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7"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6"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242636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rcantec - Billede m. tekst">
    <p:spTree>
      <p:nvGrpSpPr>
        <p:cNvPr id="1" name=""/>
        <p:cNvGrpSpPr/>
        <p:nvPr/>
      </p:nvGrpSpPr>
      <p:grpSpPr>
        <a:xfrm>
          <a:off x="0" y="0"/>
          <a:ext cx="0" cy="0"/>
          <a:chOff x="0" y="0"/>
          <a:chExt cx="0" cy="0"/>
        </a:xfrm>
      </p:grpSpPr>
      <p:sp>
        <p:nvSpPr>
          <p:cNvPr id="13" name="Pladsholder til indhold 2">
            <a:extLst>
              <a:ext uri="{FF2B5EF4-FFF2-40B4-BE49-F238E27FC236}">
                <a16:creationId xmlns:a16="http://schemas.microsoft.com/office/drawing/2014/main" id="{870EE7FD-C073-418F-BF51-A9BCEB9C65B7}"/>
              </a:ext>
            </a:extLst>
          </p:cNvPr>
          <p:cNvSpPr>
            <a:spLocks noGrp="1" noChangeAspect="1"/>
          </p:cNvSpPr>
          <p:nvPr>
            <p:ph sz="half" idx="1"/>
          </p:nvPr>
        </p:nvSpPr>
        <p:spPr>
          <a:xfrm>
            <a:off x="7819052" y="1555024"/>
            <a:ext cx="3705805" cy="4611600"/>
          </a:xfrm>
        </p:spPr>
        <p:txBody>
          <a:bodyPr>
            <a:normAutofit/>
          </a:bodyPr>
          <a:lstStyle>
            <a:lvl1pPr marL="0" indent="0">
              <a:buNone/>
              <a:defRPr sz="1800"/>
            </a:lvl1pPr>
          </a:lstStyle>
          <a:p>
            <a:pPr lvl="0"/>
            <a:r>
              <a:rPr lang="da-DK"/>
              <a:t>Click to edit Master text styles</a:t>
            </a:r>
          </a:p>
        </p:txBody>
      </p:sp>
      <p:sp>
        <p:nvSpPr>
          <p:cNvPr id="15" name="Pladsholder til billede 14">
            <a:extLst>
              <a:ext uri="{FF2B5EF4-FFF2-40B4-BE49-F238E27FC236}">
                <a16:creationId xmlns:a16="http://schemas.microsoft.com/office/drawing/2014/main" id="{A23CF815-12DA-4B9C-9B04-1013B6FFB478}"/>
              </a:ext>
            </a:extLst>
          </p:cNvPr>
          <p:cNvSpPr>
            <a:spLocks noGrp="1" noChangeAspect="1"/>
          </p:cNvSpPr>
          <p:nvPr>
            <p:ph type="pic" sz="quarter" idx="10"/>
          </p:nvPr>
        </p:nvSpPr>
        <p:spPr>
          <a:xfrm>
            <a:off x="844553" y="1555750"/>
            <a:ext cx="6610606"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7"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12"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559558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ercantec - Billedeslide">
    <p:spTree>
      <p:nvGrpSpPr>
        <p:cNvPr id="1" name=""/>
        <p:cNvGrpSpPr/>
        <p:nvPr/>
      </p:nvGrpSpPr>
      <p:grpSpPr>
        <a:xfrm>
          <a:off x="0" y="0"/>
          <a:ext cx="0" cy="0"/>
          <a:chOff x="0" y="0"/>
          <a:chExt cx="0" cy="0"/>
        </a:xfrm>
      </p:grpSpPr>
      <p:sp>
        <p:nvSpPr>
          <p:cNvPr id="10" name="Pladsholder til billede 14">
            <a:extLst>
              <a:ext uri="{FF2B5EF4-FFF2-40B4-BE49-F238E27FC236}">
                <a16:creationId xmlns:a16="http://schemas.microsoft.com/office/drawing/2014/main" id="{7E709C77-FD16-45F0-A573-7DB7C1BBF42E}"/>
              </a:ext>
            </a:extLst>
          </p:cNvPr>
          <p:cNvSpPr>
            <a:spLocks noGrp="1" noChangeAspect="1"/>
          </p:cNvSpPr>
          <p:nvPr>
            <p:ph type="pic" sz="quarter" idx="10"/>
          </p:nvPr>
        </p:nvSpPr>
        <p:spPr>
          <a:xfrm>
            <a:off x="844553" y="1555750"/>
            <a:ext cx="10683284"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9"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12"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084377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reaker1">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032" b="7846"/>
          <a:stretch/>
        </p:blipFill>
        <p:spPr>
          <a:xfrm>
            <a:off x="0" y="0"/>
            <a:ext cx="12209693" cy="6858000"/>
          </a:xfrm>
          <a:prstGeom prst="rect">
            <a:avLst/>
          </a:prstGeom>
        </p:spPr>
      </p:pic>
      <p:sp>
        <p:nvSpPr>
          <p:cNvPr id="8"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1134344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reaker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100" b="7793"/>
          <a:stretch/>
        </p:blipFill>
        <p:spPr>
          <a:xfrm>
            <a:off x="-19684" y="0"/>
            <a:ext cx="12211683"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306919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reaker3">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230" b="7922"/>
          <a:stretch/>
        </p:blipFill>
        <p:spPr>
          <a:xfrm>
            <a:off x="-57392" y="0"/>
            <a:ext cx="1224939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3064777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reaker4">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16538"/>
          <a:stretch/>
        </p:blipFill>
        <p:spPr>
          <a:xfrm>
            <a:off x="0" y="0"/>
            <a:ext cx="1230612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1229052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reaker5">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629" b="8167"/>
          <a:stretch/>
        </p:blipFill>
        <p:spPr>
          <a:xfrm>
            <a:off x="-47551" y="0"/>
            <a:ext cx="1234416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624882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reaker6">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475" b="8320"/>
          <a:stretch/>
        </p:blipFill>
        <p:spPr>
          <a:xfrm>
            <a:off x="-57061" y="0"/>
            <a:ext cx="1234416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1999126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reaker7">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346" b="8192"/>
          <a:stretch/>
        </p:blipFill>
        <p:spPr>
          <a:xfrm>
            <a:off x="-47551" y="0"/>
            <a:ext cx="1230612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4102670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reaker8">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243" b="7776"/>
          <a:stretch/>
        </p:blipFill>
        <p:spPr>
          <a:xfrm>
            <a:off x="-38040" y="0"/>
            <a:ext cx="12230040"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775396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reaker9">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024" b="8642"/>
          <a:stretch/>
        </p:blipFill>
        <p:spPr>
          <a:xfrm>
            <a:off x="-47550" y="0"/>
            <a:ext cx="1232514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20176641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Breaker10">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166" b="8628"/>
          <a:stretch/>
        </p:blipFill>
        <p:spPr>
          <a:xfrm>
            <a:off x="-28529" y="0"/>
            <a:ext cx="12344162" cy="685800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pic>
        <p:nvPicPr>
          <p:cNvPr id="7" name="Billede 6">
            <a:extLst>
              <a:ext uri="{FF2B5EF4-FFF2-40B4-BE49-F238E27FC236}">
                <a16:creationId xmlns:a16="http://schemas.microsoft.com/office/drawing/2014/main" id="{9CF920FD-EBF5-9541-9B49-F37D6B662F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30457469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_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8232" b="7724"/>
          <a:stretch/>
        </p:blipFill>
        <p:spPr bwMode="auto">
          <a:xfrm>
            <a:off x="0" y="1"/>
            <a:ext cx="1222095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dirty="0" err="1"/>
              <a:t>Click</a:t>
            </a:r>
            <a:r>
              <a:rPr lang="da-DK" dirty="0"/>
              <a:t> to </a:t>
            </a:r>
            <a:r>
              <a:rPr lang="da-DK" dirty="0" err="1"/>
              <a:t>edit</a:t>
            </a:r>
            <a:r>
              <a:rPr lang="da-DK" dirty="0"/>
              <a:t> Master </a:t>
            </a:r>
            <a:r>
              <a:rPr lang="da-DK" dirty="0" err="1"/>
              <a:t>title</a:t>
            </a:r>
            <a:r>
              <a:rPr lang="da-DK" dirty="0"/>
              <a:t> </a:t>
            </a:r>
            <a:r>
              <a:rPr lang="da-DK" dirty="0" err="1"/>
              <a:t>style</a:t>
            </a:r>
            <a:endParaRPr lang="da-DK" dirty="0"/>
          </a:p>
        </p:txBody>
      </p:sp>
    </p:spTree>
    <p:extLst>
      <p:ext uri="{BB962C8B-B14F-4D97-AF65-F5344CB8AC3E}">
        <p14:creationId xmlns:p14="http://schemas.microsoft.com/office/powerpoint/2010/main" val="15837376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Mercantec - Standardslide">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a:normAutofit/>
          </a:bodyPr>
          <a:lstStyle>
            <a:lvl1pPr marL="0" indent="0">
              <a:buNone/>
              <a:defRPr sz="1800"/>
            </a:lvl1pPr>
          </a:lstStyle>
          <a:p>
            <a:pPr lvl="0"/>
            <a:r>
              <a:rPr lang="da-DK"/>
              <a:t>Click to edit Master text styles</a:t>
            </a:r>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2" name="Billede 1"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23488041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Mercantec - To spalter">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numCol="2" spcCol="360000">
            <a:normAutofit/>
          </a:bodyPr>
          <a:lstStyle>
            <a:lvl1pPr marL="0" indent="0">
              <a:buNone/>
              <a:defRPr sz="1800"/>
            </a:lvl1pPr>
          </a:lstStyle>
          <a:p>
            <a:pPr lvl="0"/>
            <a:r>
              <a:rPr lang="da-DK"/>
              <a:t>Click to edit Master text styles</a:t>
            </a:r>
          </a:p>
        </p:txBody>
      </p:sp>
      <p:cxnSp>
        <p:nvCxnSpPr>
          <p:cNvPr id="7"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9" name="Billede 8"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133660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Mercantec - Billede m. tekst">
    <p:spTree>
      <p:nvGrpSpPr>
        <p:cNvPr id="1" name=""/>
        <p:cNvGrpSpPr/>
        <p:nvPr/>
      </p:nvGrpSpPr>
      <p:grpSpPr>
        <a:xfrm>
          <a:off x="0" y="0"/>
          <a:ext cx="0" cy="0"/>
          <a:chOff x="0" y="0"/>
          <a:chExt cx="0" cy="0"/>
        </a:xfrm>
      </p:grpSpPr>
      <p:sp>
        <p:nvSpPr>
          <p:cNvPr id="13" name="Pladsholder til indhold 2">
            <a:extLst>
              <a:ext uri="{FF2B5EF4-FFF2-40B4-BE49-F238E27FC236}">
                <a16:creationId xmlns:a16="http://schemas.microsoft.com/office/drawing/2014/main" id="{870EE7FD-C073-418F-BF51-A9BCEB9C65B7}"/>
              </a:ext>
            </a:extLst>
          </p:cNvPr>
          <p:cNvSpPr>
            <a:spLocks noGrp="1" noChangeAspect="1"/>
          </p:cNvSpPr>
          <p:nvPr>
            <p:ph sz="half" idx="1"/>
          </p:nvPr>
        </p:nvSpPr>
        <p:spPr>
          <a:xfrm>
            <a:off x="7819052" y="1555024"/>
            <a:ext cx="3705805" cy="4611600"/>
          </a:xfrm>
        </p:spPr>
        <p:txBody>
          <a:bodyPr>
            <a:normAutofit/>
          </a:bodyPr>
          <a:lstStyle>
            <a:lvl1pPr marL="0" indent="0">
              <a:buNone/>
              <a:defRPr sz="1800"/>
            </a:lvl1pPr>
          </a:lstStyle>
          <a:p>
            <a:pPr lvl="0"/>
            <a:r>
              <a:rPr lang="da-DK"/>
              <a:t>Click to edit Master text styles</a:t>
            </a:r>
          </a:p>
        </p:txBody>
      </p:sp>
      <p:sp>
        <p:nvSpPr>
          <p:cNvPr id="15" name="Pladsholder til billede 14">
            <a:extLst>
              <a:ext uri="{FF2B5EF4-FFF2-40B4-BE49-F238E27FC236}">
                <a16:creationId xmlns:a16="http://schemas.microsoft.com/office/drawing/2014/main" id="{A23CF815-12DA-4B9C-9B04-1013B6FFB478}"/>
              </a:ext>
            </a:extLst>
          </p:cNvPr>
          <p:cNvSpPr>
            <a:spLocks noGrp="1" noChangeAspect="1"/>
          </p:cNvSpPr>
          <p:nvPr>
            <p:ph type="pic" sz="quarter" idx="10"/>
          </p:nvPr>
        </p:nvSpPr>
        <p:spPr>
          <a:xfrm>
            <a:off x="844553" y="1555750"/>
            <a:ext cx="6610606"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10" name="Billede 9"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1246236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Mercantec - Billedeslide">
    <p:spTree>
      <p:nvGrpSpPr>
        <p:cNvPr id="1" name=""/>
        <p:cNvGrpSpPr/>
        <p:nvPr/>
      </p:nvGrpSpPr>
      <p:grpSpPr>
        <a:xfrm>
          <a:off x="0" y="0"/>
          <a:ext cx="0" cy="0"/>
          <a:chOff x="0" y="0"/>
          <a:chExt cx="0" cy="0"/>
        </a:xfrm>
      </p:grpSpPr>
      <p:sp>
        <p:nvSpPr>
          <p:cNvPr id="10" name="Pladsholder til billede 14">
            <a:extLst>
              <a:ext uri="{FF2B5EF4-FFF2-40B4-BE49-F238E27FC236}">
                <a16:creationId xmlns:a16="http://schemas.microsoft.com/office/drawing/2014/main" id="{7E709C77-FD16-45F0-A573-7DB7C1BBF42E}"/>
              </a:ext>
            </a:extLst>
          </p:cNvPr>
          <p:cNvSpPr>
            <a:spLocks noGrp="1" noChangeAspect="1"/>
          </p:cNvSpPr>
          <p:nvPr>
            <p:ph type="pic" sz="quarter" idx="10"/>
          </p:nvPr>
        </p:nvSpPr>
        <p:spPr>
          <a:xfrm>
            <a:off x="844553" y="1555750"/>
            <a:ext cx="10683284"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6"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8" name="Billede 7"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2644457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299275"/>
            <a:ext cx="10515600" cy="519170"/>
          </a:xfrm>
          <a:prstGeom prst="rect">
            <a:avLst/>
          </a:prstGeom>
        </p:spPr>
        <p:txBody>
          <a:bodyPr vert="horz" lIns="91440" tIns="45720" rIns="91440" bIns="45720" rtlCol="0" anchor="ctr">
            <a:normAutofit/>
          </a:bodyPr>
          <a:lstStyle/>
          <a:p>
            <a:r>
              <a:rPr lang="da-DK" dirty="0"/>
              <a:t>Klik for at redigere i master</a:t>
            </a:r>
          </a:p>
        </p:txBody>
      </p:sp>
      <p:sp>
        <p:nvSpPr>
          <p:cNvPr id="3" name="Pladsholder til tekst 2"/>
          <p:cNvSpPr>
            <a:spLocks noGrp="1"/>
          </p:cNvSpPr>
          <p:nvPr>
            <p:ph type="body" idx="1"/>
          </p:nvPr>
        </p:nvSpPr>
        <p:spPr>
          <a:xfrm>
            <a:off x="838200" y="1481667"/>
            <a:ext cx="10515600" cy="4695296"/>
          </a:xfrm>
          <a:prstGeom prst="rect">
            <a:avLst/>
          </a:prstGeom>
        </p:spPr>
        <p:txBody>
          <a:bodyPr vert="horz" lIns="91440" tIns="45720" rIns="91440" bIns="45720" rtlCol="0">
            <a:normAutofit/>
          </a:bodyPr>
          <a:lstStyle/>
          <a:p>
            <a:pPr lvl="0"/>
            <a:r>
              <a:rPr lang="da-DK" dirty="0"/>
              <a:t>Rediger typografien i masterens</a:t>
            </a:r>
          </a:p>
          <a:p>
            <a:pPr lvl="1"/>
            <a:r>
              <a:rPr lang="da-DK" dirty="0"/>
              <a:t>Andet niveau</a:t>
            </a:r>
          </a:p>
          <a:p>
            <a:pPr lvl="2"/>
            <a:r>
              <a:rPr lang="da-DK" dirty="0"/>
              <a:t>Tredje niveau</a:t>
            </a:r>
          </a:p>
          <a:p>
            <a:pPr lvl="3"/>
            <a:r>
              <a:rPr lang="da-DK" dirty="0"/>
              <a:t>Fjerde niveau</a:t>
            </a:r>
          </a:p>
          <a:p>
            <a:pPr lvl="4"/>
            <a:r>
              <a:rPr lang="da-DK" dirty="0"/>
              <a:t>Femte niveau</a:t>
            </a:r>
          </a:p>
        </p:txBody>
      </p:sp>
    </p:spTree>
    <p:extLst>
      <p:ext uri="{BB962C8B-B14F-4D97-AF65-F5344CB8AC3E}">
        <p14:creationId xmlns:p14="http://schemas.microsoft.com/office/powerpoint/2010/main" val="44978058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2" r:id="rId3"/>
    <p:sldLayoutId id="2147483659" r:id="rId4"/>
    <p:sldLayoutId id="2147483657" r:id="rId5"/>
    <p:sldLayoutId id="2147483654" r:id="rId6"/>
    <p:sldLayoutId id="2147483662"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80" r:id="rId17"/>
    <p:sldLayoutId id="2147483674" r:id="rId18"/>
    <p:sldLayoutId id="2147483675" r:id="rId19"/>
    <p:sldLayoutId id="2147483676" r:id="rId20"/>
    <p:sldLayoutId id="2147483677" r:id="rId21"/>
  </p:sldLayoutIdLst>
  <p:txStyles>
    <p:titleStyle>
      <a:lvl1pPr algn="l" defTabSz="914400" rtl="0" eaLnBrk="1" latinLnBrk="0" hangingPunct="1">
        <a:lnSpc>
          <a:spcPct val="90000"/>
        </a:lnSpc>
        <a:spcBef>
          <a:spcPct val="0"/>
        </a:spcBef>
        <a:buNone/>
        <a:defRPr sz="2200" b="1" i="0" kern="1200">
          <a:solidFill>
            <a:schemeClr val="tx1"/>
          </a:solidFill>
          <a:latin typeface="Verdana"/>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Verdan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Verdan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viewer.ipaper.io/evu/svendeproever/el/rammer-for-elektrikeruddannelsens-svendeproeve-2022pdf/?page=1"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47063A8-84F5-48B7-B497-C381632B7069}"/>
              </a:ext>
            </a:extLst>
          </p:cNvPr>
          <p:cNvSpPr>
            <a:spLocks noGrp="1"/>
          </p:cNvSpPr>
          <p:nvPr>
            <p:ph type="title"/>
          </p:nvPr>
        </p:nvSpPr>
        <p:spPr/>
        <p:txBody>
          <a:bodyPr/>
          <a:lstStyle/>
          <a:p>
            <a:r>
              <a:rPr lang="da-DK" dirty="0"/>
              <a:t>Bilag 6A</a:t>
            </a:r>
          </a:p>
        </p:txBody>
      </p:sp>
    </p:spTree>
    <p:extLst>
      <p:ext uri="{BB962C8B-B14F-4D97-AF65-F5344CB8AC3E}">
        <p14:creationId xmlns:p14="http://schemas.microsoft.com/office/powerpoint/2010/main" val="1315816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847530" y="1564358"/>
            <a:ext cx="8625083" cy="4611600"/>
          </a:xfrm>
        </p:spPr>
        <p:txBody>
          <a:bodyPr>
            <a:normAutofit/>
          </a:bodyPr>
          <a:lstStyle/>
          <a:p>
            <a:r>
              <a:rPr lang="da-DK" dirty="0"/>
              <a:t>Bilag 6A er projektbeskrivelsen, der danner udgangspunkt for det efterfølgende projektarbejde.</a:t>
            </a:r>
          </a:p>
          <a:p>
            <a:endParaRPr lang="da-DK" dirty="0"/>
          </a:p>
          <a:p>
            <a:r>
              <a:rPr lang="da-DK" dirty="0"/>
              <a:t>Beskrivelsen SKAL være så omfattende, at vejleder og skuemester ved, hvad de kan forvente at se til eksamen.</a:t>
            </a:r>
          </a:p>
          <a:p>
            <a:endParaRPr lang="da-DK" dirty="0"/>
          </a:p>
          <a:p>
            <a:r>
              <a:rPr lang="da-DK" dirty="0"/>
              <a:t>Her på modulet er det en beskrivelse af et projekt omkring dette modul.</a:t>
            </a:r>
          </a:p>
          <a:p>
            <a:endParaRPr lang="da-DK" dirty="0"/>
          </a:p>
          <a:p>
            <a:r>
              <a:rPr lang="da-DK" dirty="0"/>
              <a:t>Projektbeskrivelsen skal tydeliggøre, hvad der arbejdes med i projektet.</a:t>
            </a:r>
          </a:p>
          <a:p>
            <a:r>
              <a:rPr lang="da-DK" dirty="0"/>
              <a:t>Dvs. at du skal beskrive ALT, hvad du vil arbejde med. Hvis det ikke er med i Bilag 6A, så må du ikke arbejde med det i projektet.</a:t>
            </a:r>
          </a:p>
          <a:p>
            <a:endParaRPr lang="da-DK" dirty="0"/>
          </a:p>
          <a:p>
            <a:endParaRPr lang="da-DK" dirty="0"/>
          </a:p>
          <a:p>
            <a:endParaRPr lang="da-DK" dirty="0"/>
          </a:p>
          <a:p>
            <a:endParaRPr lang="da-DK" dirty="0"/>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774819" y="477589"/>
            <a:ext cx="6885288" cy="914400"/>
          </a:xfrm>
        </p:spPr>
        <p:txBody>
          <a:bodyPr/>
          <a:lstStyle/>
          <a:p>
            <a:r>
              <a:rPr lang="da-DK" dirty="0"/>
              <a:t>Hvad er Bilag 6A?</a:t>
            </a:r>
          </a:p>
        </p:txBody>
      </p:sp>
    </p:spTree>
    <p:extLst>
      <p:ext uri="{BB962C8B-B14F-4D97-AF65-F5344CB8AC3E}">
        <p14:creationId xmlns:p14="http://schemas.microsoft.com/office/powerpoint/2010/main" val="3291567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847531" y="1685924"/>
            <a:ext cx="7648770" cy="4490033"/>
          </a:xfrm>
        </p:spPr>
        <p:txBody>
          <a:bodyPr>
            <a:normAutofit/>
          </a:bodyPr>
          <a:lstStyle/>
          <a:p>
            <a:r>
              <a:rPr lang="da-DK" dirty="0"/>
              <a:t>Du bør se Bilag 6A som udbudsmaterialet på en opgave. </a:t>
            </a:r>
          </a:p>
          <a:p>
            <a:endParaRPr lang="da-DK" dirty="0"/>
          </a:p>
          <a:p>
            <a:r>
              <a:rPr lang="da-DK" dirty="0"/>
              <a:t>Det kan være en opgave for en kunde eller et tiltænkt projekt. En renovering eller ny produktionsbygning. Nyt kontor eller noget helt andet.</a:t>
            </a:r>
          </a:p>
          <a:p>
            <a:endParaRPr lang="da-DK" dirty="0"/>
          </a:p>
          <a:p>
            <a:r>
              <a:rPr lang="da-DK" dirty="0"/>
              <a:t>Der er forskellige punkter i Bilag 6A. </a:t>
            </a:r>
          </a:p>
          <a:p>
            <a:r>
              <a:rPr lang="da-DK" dirty="0"/>
              <a:t>Vi vil gennemgå punkterne her.</a:t>
            </a:r>
          </a:p>
          <a:p>
            <a:endParaRPr lang="da-DK" dirty="0"/>
          </a:p>
          <a:p>
            <a:endParaRPr lang="da-DK" dirty="0"/>
          </a:p>
          <a:p>
            <a:endParaRPr lang="da-DK" dirty="0"/>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774819" y="477589"/>
            <a:ext cx="6885288" cy="914400"/>
          </a:xfrm>
        </p:spPr>
        <p:txBody>
          <a:bodyPr/>
          <a:lstStyle/>
          <a:p>
            <a:r>
              <a:rPr lang="da-DK" dirty="0"/>
              <a:t>Hvad er Bilag 6A?</a:t>
            </a:r>
          </a:p>
        </p:txBody>
      </p:sp>
    </p:spTree>
    <p:extLst>
      <p:ext uri="{BB962C8B-B14F-4D97-AF65-F5344CB8AC3E}">
        <p14:creationId xmlns:p14="http://schemas.microsoft.com/office/powerpoint/2010/main" val="2639632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Bilag 6A information</a:t>
            </a:r>
          </a:p>
        </p:txBody>
      </p:sp>
      <p:sp>
        <p:nvSpPr>
          <p:cNvPr id="5" name="Rectangle 1">
            <a:extLst>
              <a:ext uri="{FF2B5EF4-FFF2-40B4-BE49-F238E27FC236}">
                <a16:creationId xmlns:a16="http://schemas.microsoft.com/office/drawing/2014/main" id="{D07F612F-6B0C-E68A-1179-7F728D431CAD}"/>
              </a:ext>
            </a:extLst>
          </p:cNvPr>
          <p:cNvSpPr>
            <a:spLocks noChangeArrowheads="1"/>
          </p:cNvSpPr>
          <p:nvPr/>
        </p:nvSpPr>
        <p:spPr bwMode="auto">
          <a:xfrm>
            <a:off x="2032000" y="13890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a-DK"/>
          </a:p>
        </p:txBody>
      </p:sp>
      <p:sp>
        <p:nvSpPr>
          <p:cNvPr id="14" name="Pladsholder til indhold 13">
            <a:extLst>
              <a:ext uri="{FF2B5EF4-FFF2-40B4-BE49-F238E27FC236}">
                <a16:creationId xmlns:a16="http://schemas.microsoft.com/office/drawing/2014/main" id="{D29F86EB-FAA8-C19D-4EC5-8EAE52D5A835}"/>
              </a:ext>
            </a:extLst>
          </p:cNvPr>
          <p:cNvSpPr>
            <a:spLocks noGrp="1"/>
          </p:cNvSpPr>
          <p:nvPr>
            <p:ph sz="half" idx="1"/>
          </p:nvPr>
        </p:nvSpPr>
        <p:spPr>
          <a:xfrm>
            <a:off x="847607" y="1578006"/>
            <a:ext cx="10675525" cy="4611600"/>
          </a:xfrm>
        </p:spPr>
        <p:txBody>
          <a:bodyPr/>
          <a:lstStyle/>
          <a:p>
            <a:pPr marL="0" algn="l" rtl="0" eaLnBrk="1" fontAlgn="t" latinLnBrk="0" hangingPunct="1">
              <a:lnSpc>
                <a:spcPct val="107000"/>
              </a:lnSpc>
              <a:spcBef>
                <a:spcPts val="0"/>
              </a:spcBef>
              <a:spcAft>
                <a:spcPts val="800"/>
              </a:spcAft>
            </a:pPr>
            <a:endParaRPr lang="da-DK" sz="1800" b="0" i="0" u="none" strike="noStrike" dirty="0">
              <a:effectLst/>
              <a:latin typeface="Arial" panose="020B0604020202020204" pitchFamily="34" charset="0"/>
            </a:endParaRPr>
          </a:p>
          <a:p>
            <a:endParaRPr lang="da-DK" dirty="0"/>
          </a:p>
        </p:txBody>
      </p:sp>
      <p:pic>
        <p:nvPicPr>
          <p:cNvPr id="20" name="Billede 19">
            <a:extLst>
              <a:ext uri="{FF2B5EF4-FFF2-40B4-BE49-F238E27FC236}">
                <a16:creationId xmlns:a16="http://schemas.microsoft.com/office/drawing/2014/main" id="{974C8665-DD8A-A831-E18D-DC85D15D583C}"/>
              </a:ext>
            </a:extLst>
          </p:cNvPr>
          <p:cNvPicPr>
            <a:picLocks noChangeAspect="1"/>
          </p:cNvPicPr>
          <p:nvPr/>
        </p:nvPicPr>
        <p:blipFill>
          <a:blip r:embed="rId3"/>
          <a:stretch>
            <a:fillRect/>
          </a:stretch>
        </p:blipFill>
        <p:spPr>
          <a:xfrm>
            <a:off x="1866902" y="1525882"/>
            <a:ext cx="6738938" cy="4821404"/>
          </a:xfrm>
          <a:prstGeom prst="rect">
            <a:avLst/>
          </a:prstGeom>
        </p:spPr>
      </p:pic>
    </p:spTree>
    <p:extLst>
      <p:ext uri="{BB962C8B-B14F-4D97-AF65-F5344CB8AC3E}">
        <p14:creationId xmlns:p14="http://schemas.microsoft.com/office/powerpoint/2010/main" val="567427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endParaRPr lang="da-DK" dirty="0"/>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530" y="495787"/>
            <a:ext cx="6885288" cy="914400"/>
          </a:xfrm>
        </p:spPr>
        <p:txBody>
          <a:bodyPr/>
          <a:lstStyle/>
          <a:p>
            <a:r>
              <a:rPr lang="da-DK" dirty="0"/>
              <a:t>Bilag 6A information</a:t>
            </a:r>
          </a:p>
        </p:txBody>
      </p:sp>
      <p:graphicFrame>
        <p:nvGraphicFramePr>
          <p:cNvPr id="4" name="Tabel 17">
            <a:extLst>
              <a:ext uri="{FF2B5EF4-FFF2-40B4-BE49-F238E27FC236}">
                <a16:creationId xmlns:a16="http://schemas.microsoft.com/office/drawing/2014/main" id="{D6983B41-AAC5-E40D-7187-71A90C0E377A}"/>
              </a:ext>
            </a:extLst>
          </p:cNvPr>
          <p:cNvGraphicFramePr>
            <a:graphicFrameLocks noGrp="1"/>
          </p:cNvGraphicFramePr>
          <p:nvPr>
            <p:extLst>
              <p:ext uri="{D42A27DB-BD31-4B8C-83A1-F6EECF244321}">
                <p14:modId xmlns:p14="http://schemas.microsoft.com/office/powerpoint/2010/main" val="4146247823"/>
              </p:ext>
            </p:extLst>
          </p:nvPr>
        </p:nvGraphicFramePr>
        <p:xfrm>
          <a:off x="1671638" y="1564357"/>
          <a:ext cx="6910387" cy="4443102"/>
        </p:xfrm>
        <a:graphic>
          <a:graphicData uri="http://schemas.openxmlformats.org/drawingml/2006/table">
            <a:tbl>
              <a:tblPr firstRow="1" bandRow="1">
                <a:tableStyleId>{5C22544A-7EE6-4342-B048-85BDC9FD1C3A}</a:tableStyleId>
              </a:tblPr>
              <a:tblGrid>
                <a:gridCol w="2866158">
                  <a:extLst>
                    <a:ext uri="{9D8B030D-6E8A-4147-A177-3AD203B41FA5}">
                      <a16:colId xmlns:a16="http://schemas.microsoft.com/office/drawing/2014/main" val="1485145715"/>
                    </a:ext>
                  </a:extLst>
                </a:gridCol>
                <a:gridCol w="4044229">
                  <a:extLst>
                    <a:ext uri="{9D8B030D-6E8A-4147-A177-3AD203B41FA5}">
                      <a16:colId xmlns:a16="http://schemas.microsoft.com/office/drawing/2014/main" val="1198895420"/>
                    </a:ext>
                  </a:extLst>
                </a:gridCol>
              </a:tblGrid>
              <a:tr h="792089">
                <a:tc gridSpan="2">
                  <a:txBody>
                    <a:bodyPr/>
                    <a:lstStyle/>
                    <a:p>
                      <a:r>
                        <a:rPr lang="da-DK" sz="1600" b="0" dirty="0">
                          <a:solidFill>
                            <a:schemeClr val="tx1"/>
                          </a:solidFill>
                        </a:rPr>
                        <a:t>Dato: </a:t>
                      </a:r>
                    </a:p>
                    <a:p>
                      <a:endParaRPr lang="da-DK" sz="1000" b="0" dirty="0">
                        <a:solidFill>
                          <a:schemeClr val="tx1"/>
                        </a:solidFill>
                      </a:endParaRPr>
                    </a:p>
                    <a:p>
                      <a:r>
                        <a:rPr lang="da-DK" sz="1400" b="0" dirty="0">
                          <a:solidFill>
                            <a:schemeClr val="accent1">
                              <a:lumMod val="60000"/>
                              <a:lumOff val="40000"/>
                            </a:schemeClr>
                          </a:solidFill>
                        </a:rPr>
                        <a:t>Dato for aflevering af Bilag 6A</a:t>
                      </a:r>
                      <a:endParaRPr lang="da-DK"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da-DK"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47474436"/>
                  </a:ext>
                </a:extLst>
              </a:tr>
              <a:tr h="1901229">
                <a:tc>
                  <a:txBody>
                    <a:bodyPr/>
                    <a:lstStyle/>
                    <a:p>
                      <a:r>
                        <a:rPr lang="da-DK" sz="1600" dirty="0">
                          <a:solidFill>
                            <a:schemeClr val="tx1"/>
                          </a:solidFill>
                        </a:rPr>
                        <a:t>Navn: </a:t>
                      </a:r>
                      <a:endParaRPr lang="da-DK" sz="1600" dirty="0">
                        <a:solidFill>
                          <a:schemeClr val="accent1">
                            <a:lumMod val="60000"/>
                            <a:lumOff val="40000"/>
                          </a:schemeClr>
                        </a:solidFill>
                      </a:endParaRPr>
                    </a:p>
                    <a:p>
                      <a:endParaRPr lang="da-DK" sz="1000" dirty="0">
                        <a:solidFill>
                          <a:schemeClr val="accent1">
                            <a:lumMod val="60000"/>
                            <a:lumOff val="40000"/>
                          </a:schemeClr>
                        </a:solidFill>
                      </a:endParaRPr>
                    </a:p>
                    <a:p>
                      <a:r>
                        <a:rPr lang="da-DK" sz="1400" dirty="0">
                          <a:solidFill>
                            <a:schemeClr val="accent1">
                              <a:lumMod val="60000"/>
                              <a:lumOff val="40000"/>
                            </a:schemeClr>
                          </a:solidFill>
                        </a:rPr>
                        <a:t>Navn på den, der udarbejder Bilag 6A – altså dig.</a:t>
                      </a:r>
                      <a:endParaRPr lang="da-DK" sz="1400" dirty="0">
                        <a:solidFill>
                          <a:schemeClr val="tx1"/>
                        </a:solidFill>
                      </a:endParaRPr>
                    </a:p>
                    <a:p>
                      <a:endParaRPr lang="da-DK" dirty="0">
                        <a:solidFill>
                          <a:schemeClr val="tx1"/>
                        </a:solidFill>
                      </a:endParaRPr>
                    </a:p>
                    <a:p>
                      <a:endParaRPr lang="da-DK" dirty="0">
                        <a:solidFill>
                          <a:schemeClr val="accent1">
                            <a:lumMod val="60000"/>
                            <a:lumOff val="4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da-DK" sz="1600" dirty="0"/>
                        <a:t>Valgte moduler i uddannelsen:</a:t>
                      </a:r>
                    </a:p>
                    <a:p>
                      <a:endParaRPr lang="da-DK" sz="1000" dirty="0"/>
                    </a:p>
                    <a:p>
                      <a:pPr marL="285750" indent="-285750">
                        <a:buFont typeface="Arial" panose="020B0604020202020204" pitchFamily="34" charset="0"/>
                        <a:buChar char="•"/>
                      </a:pPr>
                      <a:r>
                        <a:rPr lang="da-DK" sz="1400" dirty="0">
                          <a:solidFill>
                            <a:schemeClr val="accent1">
                              <a:lumMod val="60000"/>
                              <a:lumOff val="40000"/>
                            </a:schemeClr>
                          </a:solidFill>
                        </a:rPr>
                        <a:t>Modul nr. og titel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400" dirty="0">
                          <a:solidFill>
                            <a:schemeClr val="accent1">
                              <a:lumMod val="60000"/>
                              <a:lumOff val="40000"/>
                            </a:schemeClr>
                          </a:solidFill>
                        </a:rPr>
                        <a:t>Modul nr. og titel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400" dirty="0">
                          <a:solidFill>
                            <a:schemeClr val="accent1">
                              <a:lumMod val="60000"/>
                              <a:lumOff val="40000"/>
                            </a:schemeClr>
                          </a:solidFill>
                        </a:rPr>
                        <a:t>Modul nr. og titel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400" dirty="0">
                          <a:solidFill>
                            <a:schemeClr val="accent1">
                              <a:lumMod val="60000"/>
                              <a:lumOff val="40000"/>
                            </a:schemeClr>
                          </a:solidFill>
                        </a:rPr>
                        <a:t>Modul nr. og titel</a:t>
                      </a:r>
                    </a:p>
                    <a:p>
                      <a:pPr marL="0" indent="0">
                        <a:buFont typeface="Arial" panose="020B0604020202020204" pitchFamily="34" charset="0"/>
                        <a:buNone/>
                      </a:pPr>
                      <a:endParaRPr lang="da-DK"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6999582"/>
                  </a:ext>
                </a:extLst>
              </a:tr>
              <a:tr h="900113">
                <a:tc gridSpan="2">
                  <a:txBody>
                    <a:bodyPr/>
                    <a:lstStyle/>
                    <a:p>
                      <a:r>
                        <a:rPr lang="da-DK" sz="1600" dirty="0"/>
                        <a:t>Moduler, der indgår i prøven:</a:t>
                      </a:r>
                    </a:p>
                    <a:p>
                      <a:endParaRPr lang="da-DK" sz="1000"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400" dirty="0">
                          <a:solidFill>
                            <a:schemeClr val="accent1">
                              <a:lumMod val="60000"/>
                              <a:lumOff val="40000"/>
                            </a:schemeClr>
                          </a:solidFill>
                        </a:rPr>
                        <a:t>Modul nr. og titel</a:t>
                      </a:r>
                    </a:p>
                    <a:p>
                      <a:endParaRPr lang="da-DK"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da-DK"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50158242"/>
                  </a:ext>
                </a:extLst>
              </a:tr>
              <a:tr h="849671">
                <a:tc gridSpan="2">
                  <a:txBody>
                    <a:bodyPr/>
                    <a:lstStyle/>
                    <a:p>
                      <a:r>
                        <a:rPr lang="da-DK" sz="1600" dirty="0">
                          <a:solidFill>
                            <a:schemeClr val="tx1"/>
                          </a:solidFill>
                        </a:rPr>
                        <a:t>Klasse: </a:t>
                      </a:r>
                    </a:p>
                    <a:p>
                      <a:endParaRPr lang="da-DK" sz="1000" dirty="0">
                        <a:solidFill>
                          <a:schemeClr val="tx1"/>
                        </a:solidFill>
                      </a:endParaRPr>
                    </a:p>
                    <a:p>
                      <a:r>
                        <a:rPr lang="da-DK" sz="1400" dirty="0">
                          <a:solidFill>
                            <a:schemeClr val="accent1">
                              <a:lumMod val="60000"/>
                              <a:lumOff val="40000"/>
                            </a:schemeClr>
                          </a:solidFill>
                        </a:rPr>
                        <a:t>Du finder dit klassenummer i Lectio</a:t>
                      </a:r>
                      <a:endParaRPr lang="da-DK"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da-DK"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77213004"/>
                  </a:ext>
                </a:extLst>
              </a:tr>
            </a:tbl>
          </a:graphicData>
        </a:graphic>
      </p:graphicFrame>
    </p:spTree>
    <p:extLst>
      <p:ext uri="{BB962C8B-B14F-4D97-AF65-F5344CB8AC3E}">
        <p14:creationId xmlns:p14="http://schemas.microsoft.com/office/powerpoint/2010/main" val="652082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936929" y="3924300"/>
            <a:ext cx="10318141" cy="1976437"/>
          </a:xfrm>
          <a:ln>
            <a:solidFill>
              <a:schemeClr val="tx1"/>
            </a:solidFill>
          </a:ln>
        </p:spPr>
        <p:txBody>
          <a:bodyPr/>
          <a:lstStyle/>
          <a:p>
            <a:r>
              <a:rPr lang="da-DK" dirty="0"/>
              <a:t>Da der kan være op til 3 i en gruppe til svendeprøven, skal den enkelte lærlings ansvarsdel være klart beskrevet, så der kan gives en individuel karakter.</a:t>
            </a:r>
          </a:p>
          <a:p>
            <a:endParaRPr lang="da-DK" dirty="0"/>
          </a:p>
          <a:p>
            <a:r>
              <a:rPr lang="da-DK" dirty="0"/>
              <a:t>Hvis projektet laves alene, skal du skrive, at du er ansvarlig for hele projektet.</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Hvem har ansvaret?</a:t>
            </a:r>
            <a:br>
              <a:rPr lang="da-DK" dirty="0"/>
            </a:br>
            <a:br>
              <a:rPr lang="da-DK" dirty="0"/>
            </a:br>
            <a:r>
              <a:rPr lang="da-DK" dirty="0"/>
              <a:t>Bilag 6A.1</a:t>
            </a:r>
          </a:p>
        </p:txBody>
      </p:sp>
      <p:pic>
        <p:nvPicPr>
          <p:cNvPr id="7" name="Billede 6">
            <a:extLst>
              <a:ext uri="{FF2B5EF4-FFF2-40B4-BE49-F238E27FC236}">
                <a16:creationId xmlns:a16="http://schemas.microsoft.com/office/drawing/2014/main" id="{6C0CD9A2-1C56-2E9B-7A5F-61C57951A61F}"/>
              </a:ext>
            </a:extLst>
          </p:cNvPr>
          <p:cNvPicPr>
            <a:picLocks noChangeAspect="1"/>
          </p:cNvPicPr>
          <p:nvPr/>
        </p:nvPicPr>
        <p:blipFill>
          <a:blip r:embed="rId2"/>
          <a:stretch>
            <a:fillRect/>
          </a:stretch>
        </p:blipFill>
        <p:spPr>
          <a:xfrm>
            <a:off x="4766109" y="1838430"/>
            <a:ext cx="6488961" cy="1095270"/>
          </a:xfrm>
          <a:prstGeom prst="rect">
            <a:avLst/>
          </a:prstGeom>
        </p:spPr>
      </p:pic>
    </p:spTree>
    <p:extLst>
      <p:ext uri="{BB962C8B-B14F-4D97-AF65-F5344CB8AC3E}">
        <p14:creationId xmlns:p14="http://schemas.microsoft.com/office/powerpoint/2010/main" val="1429130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766809" y="3626106"/>
            <a:ext cx="5595937" cy="2474657"/>
          </a:xfrm>
          <a:ln>
            <a:solidFill>
              <a:schemeClr val="tx1"/>
            </a:solidFill>
          </a:ln>
        </p:spPr>
        <p:txBody>
          <a:bodyPr>
            <a:normAutofit/>
          </a:bodyPr>
          <a:lstStyle/>
          <a:p>
            <a:r>
              <a:rPr lang="da-DK" sz="1600" dirty="0"/>
              <a:t>Her skal du beskrive opgaven. Overordnet set.</a:t>
            </a:r>
          </a:p>
          <a:p>
            <a:r>
              <a:rPr lang="da-DK" sz="1600" dirty="0"/>
              <a:t>For hvem skal det laves? Hvor skal det laves? </a:t>
            </a:r>
          </a:p>
          <a:p>
            <a:r>
              <a:rPr lang="da-DK" sz="1600" dirty="0"/>
              <a:t>Hvad er det der skal laves? </a:t>
            </a:r>
          </a:p>
          <a:p>
            <a:r>
              <a:rPr lang="da-DK" sz="1600" dirty="0"/>
              <a:t>Hvilke problemer har kunden, som denne gerne vil have løst? </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Problemstilling og formål med projektet</a:t>
            </a:r>
            <a:br>
              <a:rPr lang="da-DK" dirty="0"/>
            </a:br>
            <a:br>
              <a:rPr lang="da-DK" dirty="0"/>
            </a:br>
            <a:r>
              <a:rPr lang="da-DK" dirty="0"/>
              <a:t>Bilag 6A.2</a:t>
            </a:r>
          </a:p>
        </p:txBody>
      </p:sp>
      <p:pic>
        <p:nvPicPr>
          <p:cNvPr id="5" name="Billede 4">
            <a:extLst>
              <a:ext uri="{FF2B5EF4-FFF2-40B4-BE49-F238E27FC236}">
                <a16:creationId xmlns:a16="http://schemas.microsoft.com/office/drawing/2014/main" id="{A0239E1B-DEA7-C480-5B1B-5E503D26FCBD}"/>
              </a:ext>
            </a:extLst>
          </p:cNvPr>
          <p:cNvPicPr>
            <a:picLocks noChangeAspect="1"/>
          </p:cNvPicPr>
          <p:nvPr/>
        </p:nvPicPr>
        <p:blipFill>
          <a:blip r:embed="rId2"/>
          <a:stretch>
            <a:fillRect/>
          </a:stretch>
        </p:blipFill>
        <p:spPr>
          <a:xfrm>
            <a:off x="7010284" y="1901220"/>
            <a:ext cx="4432336" cy="1527780"/>
          </a:xfrm>
          <a:prstGeom prst="rect">
            <a:avLst/>
          </a:prstGeom>
        </p:spPr>
      </p:pic>
    </p:spTree>
    <p:extLst>
      <p:ext uri="{BB962C8B-B14F-4D97-AF65-F5344CB8AC3E}">
        <p14:creationId xmlns:p14="http://schemas.microsoft.com/office/powerpoint/2010/main" val="2306932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Problemstilling og formål med projektet</a:t>
            </a:r>
            <a:br>
              <a:rPr lang="da-DK" dirty="0"/>
            </a:br>
            <a:br>
              <a:rPr lang="da-DK" dirty="0"/>
            </a:br>
            <a:r>
              <a:rPr lang="da-DK" dirty="0"/>
              <a:t>Bilag 6A.2</a:t>
            </a:r>
          </a:p>
        </p:txBody>
      </p:sp>
      <p:sp>
        <p:nvSpPr>
          <p:cNvPr id="6" name="Tekstfelt 5">
            <a:extLst>
              <a:ext uri="{FF2B5EF4-FFF2-40B4-BE49-F238E27FC236}">
                <a16:creationId xmlns:a16="http://schemas.microsoft.com/office/drawing/2014/main" id="{0C8FCD39-5DC4-3A0E-7886-D6FD05D564A7}"/>
              </a:ext>
            </a:extLst>
          </p:cNvPr>
          <p:cNvSpPr txBox="1"/>
          <p:nvPr/>
        </p:nvSpPr>
        <p:spPr>
          <a:xfrm>
            <a:off x="688122" y="2188904"/>
            <a:ext cx="10815756" cy="4031873"/>
          </a:xfrm>
          <a:prstGeom prst="rect">
            <a:avLst/>
          </a:prstGeom>
          <a:noFill/>
          <a:ln>
            <a:solidFill>
              <a:schemeClr val="accent1">
                <a:lumMod val="60000"/>
                <a:lumOff val="40000"/>
              </a:schemeClr>
            </a:solidFill>
          </a:ln>
        </p:spPr>
        <p:txBody>
          <a:bodyPr wrap="square" rtlCol="0">
            <a:spAutoFit/>
          </a:bodyPr>
          <a:lstStyle/>
          <a:p>
            <a:r>
              <a:rPr lang="da-DK" sz="1600" dirty="0">
                <a:solidFill>
                  <a:schemeClr val="accent1">
                    <a:lumMod val="60000"/>
                    <a:lumOff val="40000"/>
                  </a:schemeClr>
                </a:solidFill>
              </a:rPr>
              <a:t>F.eks.:</a:t>
            </a:r>
          </a:p>
          <a:p>
            <a:r>
              <a:rPr lang="da-DK" sz="1600" dirty="0">
                <a:solidFill>
                  <a:schemeClr val="accent1">
                    <a:lumMod val="60000"/>
                    <a:lumOff val="40000"/>
                  </a:schemeClr>
                </a:solidFill>
              </a:rPr>
              <a:t>Fabrikant Henriksen i Viborg vil gerne have et udkast på en udvidelse af sin eksisterende fabrik.</a:t>
            </a:r>
          </a:p>
          <a:p>
            <a:endParaRPr lang="da-DK" sz="1600" dirty="0">
              <a:solidFill>
                <a:schemeClr val="accent1">
                  <a:lumMod val="60000"/>
                  <a:lumOff val="40000"/>
                </a:schemeClr>
              </a:solidFill>
            </a:endParaRPr>
          </a:p>
          <a:p>
            <a:r>
              <a:rPr lang="da-DK" sz="1600" dirty="0">
                <a:solidFill>
                  <a:schemeClr val="accent1">
                    <a:lumMod val="60000"/>
                    <a:lumOff val="40000"/>
                  </a:schemeClr>
                </a:solidFill>
              </a:rPr>
              <a:t>Fabrikant Henriksen producerer design stole for en stor dansk designer.</a:t>
            </a:r>
          </a:p>
          <a:p>
            <a:endParaRPr lang="da-DK" sz="1600" dirty="0">
              <a:solidFill>
                <a:schemeClr val="accent1">
                  <a:lumMod val="60000"/>
                  <a:lumOff val="40000"/>
                </a:schemeClr>
              </a:solidFill>
            </a:endParaRPr>
          </a:p>
          <a:p>
            <a:r>
              <a:rPr lang="da-DK" sz="1600" dirty="0">
                <a:solidFill>
                  <a:schemeClr val="accent1">
                    <a:lumMod val="60000"/>
                    <a:lumOff val="40000"/>
                  </a:schemeClr>
                </a:solidFill>
              </a:rPr>
              <a:t>Dele af stolene er hidtil blevet produceret i </a:t>
            </a:r>
            <a:r>
              <a:rPr lang="da-DK" sz="1600" dirty="0" err="1">
                <a:solidFill>
                  <a:schemeClr val="accent1">
                    <a:lumMod val="60000"/>
                    <a:lumOff val="40000"/>
                  </a:schemeClr>
                </a:solidFill>
              </a:rPr>
              <a:t>øst-europa</a:t>
            </a:r>
            <a:r>
              <a:rPr lang="da-DK" sz="1600" dirty="0">
                <a:solidFill>
                  <a:schemeClr val="accent1">
                    <a:lumMod val="60000"/>
                    <a:lumOff val="40000"/>
                  </a:schemeClr>
                </a:solidFill>
              </a:rPr>
              <a:t>, men pga. svingende kvalitet, vil han gerne have hele produktionen i Viborg.</a:t>
            </a:r>
          </a:p>
          <a:p>
            <a:endParaRPr lang="da-DK" sz="1600" dirty="0">
              <a:solidFill>
                <a:schemeClr val="accent1">
                  <a:lumMod val="60000"/>
                  <a:lumOff val="40000"/>
                </a:schemeClr>
              </a:solidFill>
            </a:endParaRPr>
          </a:p>
          <a:p>
            <a:r>
              <a:rPr lang="da-DK" sz="1600" dirty="0">
                <a:solidFill>
                  <a:schemeClr val="accent1">
                    <a:lumMod val="60000"/>
                    <a:lumOff val="40000"/>
                  </a:schemeClr>
                </a:solidFill>
              </a:rPr>
              <a:t>Det skal være en moderne fabrik med godt arbejdsmiljø, optimeret produktionsudstyr, optimal belysning og et nyt udtryk udadtil, hvor især den nye facade skal være indbydende.</a:t>
            </a:r>
          </a:p>
          <a:p>
            <a:endParaRPr lang="da-DK" sz="1600" dirty="0">
              <a:solidFill>
                <a:schemeClr val="accent1">
                  <a:lumMod val="60000"/>
                  <a:lumOff val="40000"/>
                </a:schemeClr>
              </a:solidFill>
            </a:endParaRPr>
          </a:p>
          <a:p>
            <a:r>
              <a:rPr lang="da-DK" sz="1600" dirty="0">
                <a:solidFill>
                  <a:schemeClr val="accent1">
                    <a:lumMod val="60000"/>
                    <a:lumOff val="40000"/>
                  </a:schemeClr>
                </a:solidFill>
              </a:rPr>
              <a:t>Henriksen ønsker en bæredygtig virksomhed, og at der tænkes energioptimering og miljøregnskab ind i hele projektet. </a:t>
            </a:r>
          </a:p>
          <a:p>
            <a:endParaRPr lang="da-DK" sz="1600" dirty="0">
              <a:solidFill>
                <a:schemeClr val="accent1">
                  <a:lumMod val="60000"/>
                  <a:lumOff val="40000"/>
                </a:schemeClr>
              </a:solidFill>
            </a:endParaRPr>
          </a:p>
          <a:p>
            <a:endParaRPr lang="da-DK" sz="1600" dirty="0">
              <a:solidFill>
                <a:schemeClr val="accent1">
                  <a:lumMod val="60000"/>
                  <a:lumOff val="40000"/>
                </a:schemeClr>
              </a:solidFill>
            </a:endParaRPr>
          </a:p>
          <a:p>
            <a:endParaRPr lang="da-DK" sz="1600" dirty="0">
              <a:solidFill>
                <a:schemeClr val="accent1">
                  <a:lumMod val="60000"/>
                  <a:lumOff val="40000"/>
                </a:schemeClr>
              </a:solidFill>
            </a:endParaRPr>
          </a:p>
        </p:txBody>
      </p:sp>
    </p:spTree>
    <p:extLst>
      <p:ext uri="{BB962C8B-B14F-4D97-AF65-F5344CB8AC3E}">
        <p14:creationId xmlns:p14="http://schemas.microsoft.com/office/powerpoint/2010/main" val="773473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847607" y="2202533"/>
            <a:ext cx="5200845" cy="3021930"/>
          </a:xfrm>
          <a:ln>
            <a:solidFill>
              <a:schemeClr val="tx1"/>
            </a:solidFill>
          </a:ln>
        </p:spPr>
        <p:txBody>
          <a:bodyPr/>
          <a:lstStyle/>
          <a:p>
            <a:r>
              <a:rPr lang="da-DK" sz="1600" dirty="0"/>
              <a:t>Her skal du gå mere i dybden.</a:t>
            </a:r>
          </a:p>
          <a:p>
            <a:r>
              <a:rPr lang="da-DK" sz="1600" dirty="0"/>
              <a:t>Omhandler projektet hele opgaven, eller er det kun en afgrænset del der er med?</a:t>
            </a:r>
          </a:p>
          <a:p>
            <a:r>
              <a:rPr lang="da-DK" sz="1600" dirty="0"/>
              <a:t>Hvilke løsninger vil du bruge for at løse opgaven? </a:t>
            </a:r>
          </a:p>
          <a:p>
            <a:r>
              <a:rPr lang="da-DK" sz="1600" dirty="0"/>
              <a:t>Er der forskellige installationer, der skal arbejde sammen? </a:t>
            </a:r>
          </a:p>
          <a:p>
            <a:r>
              <a:rPr lang="da-DK" sz="1600" dirty="0"/>
              <a:t>Hvordan vil disse løsninger løse kundens problem?</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Indhold af projektet</a:t>
            </a:r>
            <a:br>
              <a:rPr lang="da-DK" dirty="0"/>
            </a:br>
            <a:br>
              <a:rPr lang="da-DK" dirty="0"/>
            </a:br>
            <a:r>
              <a:rPr lang="da-DK" dirty="0"/>
              <a:t>Bilag 6A.3</a:t>
            </a:r>
          </a:p>
        </p:txBody>
      </p:sp>
      <p:pic>
        <p:nvPicPr>
          <p:cNvPr id="5" name="Billede 4">
            <a:extLst>
              <a:ext uri="{FF2B5EF4-FFF2-40B4-BE49-F238E27FC236}">
                <a16:creationId xmlns:a16="http://schemas.microsoft.com/office/drawing/2014/main" id="{B5B2DFCB-0E35-FC55-D60B-5FB7D290E0F1}"/>
              </a:ext>
            </a:extLst>
          </p:cNvPr>
          <p:cNvPicPr>
            <a:picLocks noChangeAspect="1"/>
          </p:cNvPicPr>
          <p:nvPr/>
        </p:nvPicPr>
        <p:blipFill>
          <a:blip r:embed="rId2"/>
          <a:stretch>
            <a:fillRect/>
          </a:stretch>
        </p:blipFill>
        <p:spPr>
          <a:xfrm>
            <a:off x="6696076" y="2202533"/>
            <a:ext cx="4691685" cy="3453878"/>
          </a:xfrm>
          <a:prstGeom prst="rect">
            <a:avLst/>
          </a:prstGeom>
        </p:spPr>
      </p:pic>
    </p:spTree>
    <p:extLst>
      <p:ext uri="{BB962C8B-B14F-4D97-AF65-F5344CB8AC3E}">
        <p14:creationId xmlns:p14="http://schemas.microsoft.com/office/powerpoint/2010/main" val="1035888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Indhold af projektet</a:t>
            </a:r>
            <a:br>
              <a:rPr lang="da-DK" dirty="0"/>
            </a:br>
            <a:br>
              <a:rPr lang="da-DK" dirty="0"/>
            </a:br>
            <a:r>
              <a:rPr lang="da-DK" dirty="0"/>
              <a:t>Bilag 6A.3</a:t>
            </a:r>
          </a:p>
        </p:txBody>
      </p:sp>
      <p:sp>
        <p:nvSpPr>
          <p:cNvPr id="7" name="Pladsholder til indhold 6">
            <a:extLst>
              <a:ext uri="{FF2B5EF4-FFF2-40B4-BE49-F238E27FC236}">
                <a16:creationId xmlns:a16="http://schemas.microsoft.com/office/drawing/2014/main" id="{C116729F-3679-FAB9-DAEF-8AA76EA20216}"/>
              </a:ext>
            </a:extLst>
          </p:cNvPr>
          <p:cNvSpPr txBox="1">
            <a:spLocks noGrp="1"/>
          </p:cNvSpPr>
          <p:nvPr>
            <p:ph sz="half" idx="1"/>
          </p:nvPr>
        </p:nvSpPr>
        <p:spPr>
          <a:xfrm>
            <a:off x="847725" y="1563688"/>
            <a:ext cx="9744075" cy="4555093"/>
          </a:xfrm>
          <a:prstGeom prst="rect">
            <a:avLst/>
          </a:prstGeom>
          <a:noFill/>
          <a:ln>
            <a:solidFill>
              <a:schemeClr val="accent1">
                <a:lumMod val="60000"/>
                <a:lumOff val="40000"/>
              </a:schemeClr>
            </a:solidFill>
          </a:ln>
        </p:spPr>
        <p:txBody>
          <a:bodyPr wrap="square" rtlCol="0">
            <a:spAutoFit/>
          </a:bodyPr>
          <a:lstStyle/>
          <a:p>
            <a:r>
              <a:rPr lang="da-DK" sz="1600" dirty="0">
                <a:solidFill>
                  <a:schemeClr val="accent1">
                    <a:lumMod val="60000"/>
                    <a:lumOff val="40000"/>
                  </a:schemeClr>
                </a:solidFill>
              </a:rPr>
              <a:t>F.eks.:</a:t>
            </a:r>
          </a:p>
          <a:p>
            <a:r>
              <a:rPr lang="da-DK" sz="1600" dirty="0">
                <a:solidFill>
                  <a:schemeClr val="accent1">
                    <a:lumMod val="60000"/>
                    <a:lumOff val="40000"/>
                  </a:schemeClr>
                </a:solidFill>
              </a:rPr>
              <a:t>Jeg vil i dette projekt koncentrere mig om belysningen og kvalitetsstyringen af produktionen.</a:t>
            </a:r>
          </a:p>
          <a:p>
            <a:endParaRPr lang="da-DK" sz="1600" dirty="0">
              <a:solidFill>
                <a:schemeClr val="accent1">
                  <a:lumMod val="60000"/>
                  <a:lumOff val="40000"/>
                </a:schemeClr>
              </a:solidFill>
            </a:endParaRPr>
          </a:p>
          <a:p>
            <a:r>
              <a:rPr lang="da-DK" sz="1600" dirty="0">
                <a:solidFill>
                  <a:schemeClr val="accent1">
                    <a:lumMod val="60000"/>
                    <a:lumOff val="40000"/>
                  </a:schemeClr>
                </a:solidFill>
              </a:rPr>
              <a:t>Der skal monteres lys i loftet. Denne belysning skal kunne styres efter lysindfald og aktivitet. Dette gøres med Dali2. Lyset skal kunne overstyres for f.eks. Rengøring. Loftbelysningen laves med armaturer fra </a:t>
            </a:r>
            <a:r>
              <a:rPr lang="da-DK" sz="1600" dirty="0" err="1">
                <a:solidFill>
                  <a:schemeClr val="accent1">
                    <a:lumMod val="60000"/>
                    <a:lumOff val="40000"/>
                  </a:schemeClr>
                </a:solidFill>
              </a:rPr>
              <a:t>Ledvance</a:t>
            </a:r>
            <a:r>
              <a:rPr lang="da-DK" sz="1600" dirty="0">
                <a:solidFill>
                  <a:schemeClr val="accent1">
                    <a:lumMod val="60000"/>
                    <a:lumOff val="40000"/>
                  </a:schemeClr>
                </a:solidFill>
              </a:rPr>
              <a:t> Smart+. </a:t>
            </a:r>
          </a:p>
          <a:p>
            <a:r>
              <a:rPr lang="da-DK" sz="1600" dirty="0">
                <a:solidFill>
                  <a:schemeClr val="accent1">
                    <a:lumMod val="60000"/>
                    <a:lumOff val="40000"/>
                  </a:schemeClr>
                </a:solidFill>
              </a:rPr>
              <a:t>Derudover skal der monteres spot ved hver arbejdsstation, hvor </a:t>
            </a:r>
            <a:r>
              <a:rPr lang="da-DK" sz="1600" dirty="0" err="1">
                <a:solidFill>
                  <a:schemeClr val="accent1">
                    <a:lumMod val="60000"/>
                    <a:lumOff val="40000"/>
                  </a:schemeClr>
                </a:solidFill>
              </a:rPr>
              <a:t>lysniveauet</a:t>
            </a:r>
            <a:r>
              <a:rPr lang="da-DK" sz="1600" dirty="0">
                <a:solidFill>
                  <a:schemeClr val="accent1">
                    <a:lumMod val="60000"/>
                    <a:lumOff val="40000"/>
                  </a:schemeClr>
                </a:solidFill>
              </a:rPr>
              <a:t> kan justeres individuelt af medarbejderen.</a:t>
            </a:r>
          </a:p>
          <a:p>
            <a:r>
              <a:rPr lang="da-DK" sz="1600" dirty="0">
                <a:solidFill>
                  <a:schemeClr val="accent1">
                    <a:lumMod val="60000"/>
                    <a:lumOff val="40000"/>
                  </a:schemeClr>
                </a:solidFill>
              </a:rPr>
              <a:t>Facade belysningen vil være en kombination af pullerter langs stisystemet ind til bygningerne, samt bagbelysning af logo på de sider der vender ud mod offentlig vej. Denne belysning kan farve reguleres efter ønske.</a:t>
            </a:r>
          </a:p>
          <a:p>
            <a:r>
              <a:rPr lang="da-DK" sz="1600" dirty="0">
                <a:solidFill>
                  <a:schemeClr val="accent1">
                    <a:lumMod val="60000"/>
                    <a:lumOff val="40000"/>
                  </a:schemeClr>
                </a:solidFill>
              </a:rPr>
              <a:t>For at opsamle data for kvalitetsstyringen, trækkes PDS installation ud til kameraer. Der opsættes et krydsfelt i produktionen. Der trækkes en fiberforbindelse mellem krydsfelt i produktion til krydsfelt i kontor.</a:t>
            </a:r>
            <a:endParaRPr lang="da-DK" dirty="0"/>
          </a:p>
        </p:txBody>
      </p:sp>
    </p:spTree>
    <p:extLst>
      <p:ext uri="{BB962C8B-B14F-4D97-AF65-F5344CB8AC3E}">
        <p14:creationId xmlns:p14="http://schemas.microsoft.com/office/powerpoint/2010/main" val="2633438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847607" y="1785938"/>
            <a:ext cx="3857820" cy="4309058"/>
          </a:xfrm>
          <a:ln>
            <a:solidFill>
              <a:schemeClr val="tx2"/>
            </a:solidFill>
          </a:ln>
        </p:spPr>
        <p:txBody>
          <a:bodyPr>
            <a:normAutofit/>
          </a:bodyPr>
          <a:lstStyle/>
          <a:p>
            <a:r>
              <a:rPr lang="da-DK" sz="1600" dirty="0"/>
              <a:t>Her skal du ind på, hvordan du vil lave installationerne. </a:t>
            </a:r>
          </a:p>
          <a:p>
            <a:r>
              <a:rPr lang="da-DK" sz="1600" dirty="0"/>
              <a:t>Hvilke kompetencer vil du bruge for at løse opgaven? Hvordan vil du bruge dem, og hvilke specifikke kompetencer vil du bruge?</a:t>
            </a:r>
          </a:p>
          <a:p>
            <a:r>
              <a:rPr lang="da-DK" sz="1600" dirty="0"/>
              <a:t>Er der specielle krav til udstyr eller produkter?</a:t>
            </a:r>
          </a:p>
          <a:p>
            <a:r>
              <a:rPr lang="da-DK" sz="1600" dirty="0"/>
              <a:t>Er der noget omkring arbejdsmiljø?</a:t>
            </a:r>
          </a:p>
          <a:p>
            <a:r>
              <a:rPr lang="da-DK" sz="1600" dirty="0"/>
              <a:t>Er der andre faggrupper, som du skal have fokus på?</a:t>
            </a:r>
          </a:p>
          <a:p>
            <a:endParaRPr lang="da-DK" sz="1600" dirty="0"/>
          </a:p>
          <a:p>
            <a:endParaRPr lang="da-DK" sz="1600" dirty="0"/>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Beskrivelser af opgaven og installationer</a:t>
            </a:r>
            <a:br>
              <a:rPr lang="da-DK" dirty="0"/>
            </a:br>
            <a:br>
              <a:rPr lang="da-DK" dirty="0"/>
            </a:br>
            <a:r>
              <a:rPr lang="da-DK" dirty="0"/>
              <a:t>Bilag 6A.4</a:t>
            </a:r>
          </a:p>
        </p:txBody>
      </p:sp>
      <p:pic>
        <p:nvPicPr>
          <p:cNvPr id="5" name="Billede 4">
            <a:extLst>
              <a:ext uri="{FF2B5EF4-FFF2-40B4-BE49-F238E27FC236}">
                <a16:creationId xmlns:a16="http://schemas.microsoft.com/office/drawing/2014/main" id="{83A7F4AE-E22D-1C9C-04C5-3539F77084B6}"/>
              </a:ext>
            </a:extLst>
          </p:cNvPr>
          <p:cNvPicPr>
            <a:picLocks noChangeAspect="1"/>
          </p:cNvPicPr>
          <p:nvPr/>
        </p:nvPicPr>
        <p:blipFill>
          <a:blip r:embed="rId2"/>
          <a:stretch>
            <a:fillRect/>
          </a:stretch>
        </p:blipFill>
        <p:spPr>
          <a:xfrm>
            <a:off x="5449859" y="1750099"/>
            <a:ext cx="6033154" cy="2083714"/>
          </a:xfrm>
          <a:prstGeom prst="rect">
            <a:avLst/>
          </a:prstGeom>
        </p:spPr>
      </p:pic>
    </p:spTree>
    <p:extLst>
      <p:ext uri="{BB962C8B-B14F-4D97-AF65-F5344CB8AC3E}">
        <p14:creationId xmlns:p14="http://schemas.microsoft.com/office/powerpoint/2010/main" val="2506585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Beskrivelser af opgaven og installationer</a:t>
            </a:r>
            <a:br>
              <a:rPr lang="da-DK" dirty="0"/>
            </a:br>
            <a:br>
              <a:rPr lang="da-DK" dirty="0"/>
            </a:br>
            <a:r>
              <a:rPr lang="da-DK" dirty="0"/>
              <a:t>Bilag 6A.4</a:t>
            </a:r>
          </a:p>
        </p:txBody>
      </p:sp>
      <p:sp>
        <p:nvSpPr>
          <p:cNvPr id="6" name="Tekstfelt 5">
            <a:extLst>
              <a:ext uri="{FF2B5EF4-FFF2-40B4-BE49-F238E27FC236}">
                <a16:creationId xmlns:a16="http://schemas.microsoft.com/office/drawing/2014/main" id="{3FD4500C-0B5C-8C45-7DAC-6167970F9A0F}"/>
              </a:ext>
            </a:extLst>
          </p:cNvPr>
          <p:cNvSpPr txBox="1"/>
          <p:nvPr/>
        </p:nvSpPr>
        <p:spPr>
          <a:xfrm>
            <a:off x="714375" y="1952625"/>
            <a:ext cx="10896599" cy="2308324"/>
          </a:xfrm>
          <a:prstGeom prst="rect">
            <a:avLst/>
          </a:prstGeom>
          <a:noFill/>
          <a:ln>
            <a:solidFill>
              <a:schemeClr val="accent1">
                <a:lumMod val="60000"/>
                <a:lumOff val="40000"/>
              </a:schemeClr>
            </a:solidFill>
          </a:ln>
        </p:spPr>
        <p:txBody>
          <a:bodyPr wrap="square" rtlCol="0">
            <a:spAutoFit/>
          </a:bodyPr>
          <a:lstStyle/>
          <a:p>
            <a:r>
              <a:rPr lang="da-DK" sz="1600" dirty="0">
                <a:solidFill>
                  <a:schemeClr val="accent1">
                    <a:lumMod val="60000"/>
                    <a:lumOff val="40000"/>
                  </a:schemeClr>
                </a:solidFill>
              </a:rPr>
              <a:t>F.eks.:</a:t>
            </a:r>
          </a:p>
          <a:p>
            <a:r>
              <a:rPr lang="da-DK" sz="1600" dirty="0">
                <a:solidFill>
                  <a:schemeClr val="accent1">
                    <a:lumMod val="60000"/>
                    <a:lumOff val="40000"/>
                  </a:schemeClr>
                </a:solidFill>
              </a:rPr>
              <a:t>Der laves en lysberegning i </a:t>
            </a:r>
            <a:r>
              <a:rPr lang="da-DK" sz="1600" dirty="0" err="1">
                <a:solidFill>
                  <a:schemeClr val="accent1">
                    <a:lumMod val="60000"/>
                    <a:lumOff val="40000"/>
                  </a:schemeClr>
                </a:solidFill>
              </a:rPr>
              <a:t>Dialux</a:t>
            </a:r>
            <a:r>
              <a:rPr lang="da-DK" sz="1600" dirty="0">
                <a:solidFill>
                  <a:schemeClr val="accent1">
                    <a:lumMod val="60000"/>
                    <a:lumOff val="40000"/>
                  </a:schemeClr>
                </a:solidFill>
              </a:rPr>
              <a:t> for at sikre det rigtige </a:t>
            </a:r>
            <a:r>
              <a:rPr lang="da-DK" sz="1600" dirty="0" err="1">
                <a:solidFill>
                  <a:schemeClr val="accent1">
                    <a:lumMod val="60000"/>
                    <a:lumOff val="40000"/>
                  </a:schemeClr>
                </a:solidFill>
              </a:rPr>
              <a:t>lysniveau</a:t>
            </a:r>
            <a:r>
              <a:rPr lang="da-DK" sz="1600" dirty="0">
                <a:solidFill>
                  <a:schemeClr val="accent1">
                    <a:lumMod val="60000"/>
                    <a:lumOff val="40000"/>
                  </a:schemeClr>
                </a:solidFill>
              </a:rPr>
              <a:t> i hele fabrikken. Lyset styres af Niko sensorer P48m. De programmeres med BT. </a:t>
            </a:r>
          </a:p>
          <a:p>
            <a:r>
              <a:rPr lang="da-DK" sz="1600" dirty="0">
                <a:solidFill>
                  <a:schemeClr val="accent1">
                    <a:lumMod val="60000"/>
                    <a:lumOff val="40000"/>
                  </a:schemeClr>
                </a:solidFill>
              </a:rPr>
              <a:t>Der laves dagslysstyring i 3 zoner, for at opnå den bedste lysfordeling. Ved inaktivitet dæmper armaturerne til 20%. </a:t>
            </a:r>
          </a:p>
          <a:p>
            <a:endParaRPr lang="da-DK" sz="1600" dirty="0">
              <a:solidFill>
                <a:schemeClr val="accent1">
                  <a:lumMod val="60000"/>
                  <a:lumOff val="40000"/>
                </a:schemeClr>
              </a:solidFill>
            </a:endParaRPr>
          </a:p>
          <a:p>
            <a:r>
              <a:rPr lang="da-DK" sz="1600" dirty="0">
                <a:solidFill>
                  <a:schemeClr val="accent1">
                    <a:lumMod val="60000"/>
                    <a:lumOff val="40000"/>
                  </a:schemeClr>
                </a:solidFill>
              </a:rPr>
              <a:t>Der laves separate føringsveje med gitterbakker type xxx til henholdsvis PDS installation og til 230V/400V installation. Derudover laves separat føringsvej til maskininstallationen.</a:t>
            </a:r>
          </a:p>
          <a:p>
            <a:endParaRPr lang="da-DK" sz="1600" dirty="0">
              <a:solidFill>
                <a:schemeClr val="accent1">
                  <a:lumMod val="60000"/>
                  <a:lumOff val="40000"/>
                </a:schemeClr>
              </a:solidFill>
            </a:endParaRPr>
          </a:p>
        </p:txBody>
      </p:sp>
    </p:spTree>
    <p:extLst>
      <p:ext uri="{BB962C8B-B14F-4D97-AF65-F5344CB8AC3E}">
        <p14:creationId xmlns:p14="http://schemas.microsoft.com/office/powerpoint/2010/main" val="2434933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847530" y="1564358"/>
            <a:ext cx="4105470" cy="2376735"/>
          </a:xfrm>
          <a:ln>
            <a:solidFill>
              <a:schemeClr val="tx1"/>
            </a:solidFill>
          </a:ln>
        </p:spPr>
        <p:txBody>
          <a:bodyPr>
            <a:normAutofit/>
          </a:bodyPr>
          <a:lstStyle/>
          <a:p>
            <a:r>
              <a:rPr lang="da-DK" sz="1600" dirty="0"/>
              <a:t>Hvilken dokumentation er nødvendig?</a:t>
            </a:r>
          </a:p>
          <a:p>
            <a:r>
              <a:rPr lang="da-DK" sz="1600" dirty="0"/>
              <a:t>Hvilken dokumentation er lovpligtig og er der noget der er en god ide?</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Forslag til dokumentation</a:t>
            </a:r>
            <a:br>
              <a:rPr lang="da-DK" dirty="0"/>
            </a:br>
            <a:br>
              <a:rPr lang="da-DK" dirty="0"/>
            </a:br>
            <a:r>
              <a:rPr lang="da-DK" dirty="0"/>
              <a:t>Bilag 6A.5</a:t>
            </a:r>
          </a:p>
        </p:txBody>
      </p:sp>
      <p:pic>
        <p:nvPicPr>
          <p:cNvPr id="5" name="Billede 4">
            <a:extLst>
              <a:ext uri="{FF2B5EF4-FFF2-40B4-BE49-F238E27FC236}">
                <a16:creationId xmlns:a16="http://schemas.microsoft.com/office/drawing/2014/main" id="{6220FC9A-D96D-2041-1832-2B20AEFA41C7}"/>
              </a:ext>
            </a:extLst>
          </p:cNvPr>
          <p:cNvPicPr>
            <a:picLocks noChangeAspect="1"/>
          </p:cNvPicPr>
          <p:nvPr/>
        </p:nvPicPr>
        <p:blipFill>
          <a:blip r:embed="rId2"/>
          <a:stretch>
            <a:fillRect/>
          </a:stretch>
        </p:blipFill>
        <p:spPr>
          <a:xfrm>
            <a:off x="5637932" y="1564358"/>
            <a:ext cx="5964139" cy="2376735"/>
          </a:xfrm>
          <a:prstGeom prst="rect">
            <a:avLst/>
          </a:prstGeom>
        </p:spPr>
      </p:pic>
      <p:sp>
        <p:nvSpPr>
          <p:cNvPr id="4" name="Tekstfelt 3">
            <a:extLst>
              <a:ext uri="{FF2B5EF4-FFF2-40B4-BE49-F238E27FC236}">
                <a16:creationId xmlns:a16="http://schemas.microsoft.com/office/drawing/2014/main" id="{1E356479-C376-DB3E-F19D-D4EB0F0CC9E7}"/>
              </a:ext>
            </a:extLst>
          </p:cNvPr>
          <p:cNvSpPr txBox="1"/>
          <p:nvPr/>
        </p:nvSpPr>
        <p:spPr>
          <a:xfrm>
            <a:off x="709613" y="4476750"/>
            <a:ext cx="8653462" cy="1815882"/>
          </a:xfrm>
          <a:prstGeom prst="rect">
            <a:avLst/>
          </a:prstGeom>
          <a:noFill/>
        </p:spPr>
        <p:txBody>
          <a:bodyPr wrap="square" rtlCol="0">
            <a:spAutoFit/>
          </a:bodyPr>
          <a:lstStyle/>
          <a:p>
            <a:r>
              <a:rPr lang="da-DK" sz="1600" dirty="0">
                <a:solidFill>
                  <a:schemeClr val="accent1">
                    <a:lumMod val="60000"/>
                    <a:lumOff val="40000"/>
                  </a:schemeClr>
                </a:solidFill>
              </a:rPr>
              <a:t>F.eks.:</a:t>
            </a:r>
          </a:p>
          <a:p>
            <a:r>
              <a:rPr lang="da-DK" sz="1600" dirty="0">
                <a:solidFill>
                  <a:schemeClr val="accent1">
                    <a:lumMod val="60000"/>
                    <a:lumOff val="40000"/>
                  </a:schemeClr>
                </a:solidFill>
              </a:rPr>
              <a:t>Lysberegning for at verificere at kravene til BR18 og DS/E 12464 overholdes.</a:t>
            </a:r>
          </a:p>
          <a:p>
            <a:r>
              <a:rPr lang="da-DK" sz="1600" dirty="0">
                <a:solidFill>
                  <a:schemeClr val="accent1">
                    <a:lumMod val="60000"/>
                    <a:lumOff val="40000"/>
                  </a:schemeClr>
                </a:solidFill>
              </a:rPr>
              <a:t>Test og verifikation </a:t>
            </a:r>
          </a:p>
          <a:p>
            <a:r>
              <a:rPr lang="da-DK" sz="1600" dirty="0">
                <a:solidFill>
                  <a:schemeClr val="accent1">
                    <a:lumMod val="60000"/>
                    <a:lumOff val="40000"/>
                  </a:schemeClr>
                </a:solidFill>
              </a:rPr>
              <a:t>Netværkstest af PDS installationen</a:t>
            </a:r>
          </a:p>
          <a:p>
            <a:r>
              <a:rPr lang="da-DK" sz="1600" dirty="0">
                <a:solidFill>
                  <a:schemeClr val="accent1">
                    <a:lumMod val="60000"/>
                    <a:lumOff val="40000"/>
                  </a:schemeClr>
                </a:solidFill>
              </a:rPr>
              <a:t>Brugervejledninger</a:t>
            </a:r>
          </a:p>
          <a:p>
            <a:r>
              <a:rPr lang="da-DK" sz="1600" dirty="0">
                <a:solidFill>
                  <a:schemeClr val="accent1">
                    <a:lumMod val="60000"/>
                    <a:lumOff val="40000"/>
                  </a:schemeClr>
                </a:solidFill>
              </a:rPr>
              <a:t>Plantegning</a:t>
            </a:r>
          </a:p>
          <a:p>
            <a:r>
              <a:rPr lang="da-DK" sz="1600" dirty="0">
                <a:solidFill>
                  <a:schemeClr val="accent1">
                    <a:lumMod val="60000"/>
                    <a:lumOff val="40000"/>
                  </a:schemeClr>
                </a:solidFill>
              </a:rPr>
              <a:t>Tekniske tegninger</a:t>
            </a:r>
          </a:p>
        </p:txBody>
      </p:sp>
    </p:spTree>
    <p:extLst>
      <p:ext uri="{BB962C8B-B14F-4D97-AF65-F5344CB8AC3E}">
        <p14:creationId xmlns:p14="http://schemas.microsoft.com/office/powerpoint/2010/main" val="267611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723706" y="1466850"/>
            <a:ext cx="3462532" cy="4661483"/>
          </a:xfrm>
          <a:ln>
            <a:solidFill>
              <a:srgbClr val="FFC000"/>
            </a:solidFill>
          </a:ln>
        </p:spPr>
        <p:txBody>
          <a:bodyPr>
            <a:normAutofit/>
          </a:bodyPr>
          <a:lstStyle/>
          <a:p>
            <a:r>
              <a:rPr lang="da-DK" sz="1600" dirty="0"/>
              <a:t>Her skal du planlægge din tid. </a:t>
            </a:r>
          </a:p>
          <a:p>
            <a:r>
              <a:rPr lang="da-DK" sz="1600" dirty="0"/>
              <a:t>Hvilke opgaver har du, og hvor lang tid vil du bruge på hver opgave.</a:t>
            </a:r>
          </a:p>
          <a:p>
            <a:r>
              <a:rPr lang="da-DK" sz="1600" dirty="0"/>
              <a:t>Du har i alt 11 dage. Heraf 3 til Bilag 6A. Der skal også være en dag til forberedelse af eksamen, en dag til eksamen og en dag til oprydning.</a:t>
            </a:r>
          </a:p>
          <a:p>
            <a:endParaRPr lang="da-DK" sz="1600" dirty="0"/>
          </a:p>
          <a:p>
            <a:r>
              <a:rPr lang="da-DK" sz="1600" dirty="0"/>
              <a:t>Der er forskellige tidsstyringsprogrammer, men det kan sagtens laves i f.eks. Excel</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531" y="463089"/>
            <a:ext cx="6885288" cy="914400"/>
          </a:xfrm>
        </p:spPr>
        <p:txBody>
          <a:bodyPr/>
          <a:lstStyle/>
          <a:p>
            <a:r>
              <a:rPr lang="da-DK" dirty="0"/>
              <a:t>Tidsstyring af projektet</a:t>
            </a:r>
            <a:br>
              <a:rPr lang="da-DK" dirty="0"/>
            </a:br>
            <a:br>
              <a:rPr lang="da-DK" dirty="0"/>
            </a:br>
            <a:r>
              <a:rPr lang="da-DK" dirty="0"/>
              <a:t>Bilag 6A.6</a:t>
            </a:r>
          </a:p>
        </p:txBody>
      </p:sp>
      <p:pic>
        <p:nvPicPr>
          <p:cNvPr id="5" name="Billede 4">
            <a:extLst>
              <a:ext uri="{FF2B5EF4-FFF2-40B4-BE49-F238E27FC236}">
                <a16:creationId xmlns:a16="http://schemas.microsoft.com/office/drawing/2014/main" id="{1465393E-4438-06DF-6626-45BA71F55D5D}"/>
              </a:ext>
            </a:extLst>
          </p:cNvPr>
          <p:cNvPicPr>
            <a:picLocks noChangeAspect="1"/>
          </p:cNvPicPr>
          <p:nvPr/>
        </p:nvPicPr>
        <p:blipFill>
          <a:blip r:embed="rId2"/>
          <a:stretch>
            <a:fillRect/>
          </a:stretch>
        </p:blipFill>
        <p:spPr>
          <a:xfrm>
            <a:off x="4708937" y="1466850"/>
            <a:ext cx="6697872" cy="1914702"/>
          </a:xfrm>
          <a:prstGeom prst="rect">
            <a:avLst/>
          </a:prstGeom>
        </p:spPr>
      </p:pic>
      <p:pic>
        <p:nvPicPr>
          <p:cNvPr id="10" name="Billede 9">
            <a:extLst>
              <a:ext uri="{FF2B5EF4-FFF2-40B4-BE49-F238E27FC236}">
                <a16:creationId xmlns:a16="http://schemas.microsoft.com/office/drawing/2014/main" id="{5DBB1E05-AAC0-31E8-D478-61E9D213BE08}"/>
              </a:ext>
            </a:extLst>
          </p:cNvPr>
          <p:cNvPicPr>
            <a:picLocks noChangeAspect="1"/>
          </p:cNvPicPr>
          <p:nvPr/>
        </p:nvPicPr>
        <p:blipFill>
          <a:blip r:embed="rId3"/>
          <a:stretch>
            <a:fillRect/>
          </a:stretch>
        </p:blipFill>
        <p:spPr>
          <a:xfrm>
            <a:off x="4448175" y="4550609"/>
            <a:ext cx="7419198" cy="1326316"/>
          </a:xfrm>
          <a:prstGeom prst="rect">
            <a:avLst/>
          </a:prstGeom>
        </p:spPr>
      </p:pic>
      <p:sp>
        <p:nvSpPr>
          <p:cNvPr id="11" name="Tekstfelt 10">
            <a:extLst>
              <a:ext uri="{FF2B5EF4-FFF2-40B4-BE49-F238E27FC236}">
                <a16:creationId xmlns:a16="http://schemas.microsoft.com/office/drawing/2014/main" id="{CC1B244C-5D06-9E88-6D67-F00B38957C3C}"/>
              </a:ext>
            </a:extLst>
          </p:cNvPr>
          <p:cNvSpPr txBox="1"/>
          <p:nvPr/>
        </p:nvSpPr>
        <p:spPr>
          <a:xfrm>
            <a:off x="4383492" y="4086587"/>
            <a:ext cx="7548563" cy="2308324"/>
          </a:xfrm>
          <a:prstGeom prst="rect">
            <a:avLst/>
          </a:prstGeom>
          <a:noFill/>
          <a:ln>
            <a:solidFill>
              <a:schemeClr val="accent1">
                <a:lumMod val="60000"/>
                <a:lumOff val="40000"/>
              </a:schemeClr>
            </a:solidFill>
          </a:ln>
        </p:spPr>
        <p:txBody>
          <a:bodyPr wrap="square" rtlCol="0">
            <a:spAutoFit/>
          </a:bodyPr>
          <a:lstStyle/>
          <a:p>
            <a:r>
              <a:rPr lang="da-DK" sz="1600" dirty="0">
                <a:solidFill>
                  <a:schemeClr val="accent1">
                    <a:lumMod val="60000"/>
                    <a:lumOff val="40000"/>
                  </a:schemeClr>
                </a:solidFill>
              </a:rPr>
              <a:t>F.eks.:</a:t>
            </a:r>
          </a:p>
          <a:p>
            <a:endParaRPr lang="da-DK" sz="1600" dirty="0">
              <a:solidFill>
                <a:schemeClr val="accent1">
                  <a:lumMod val="60000"/>
                  <a:lumOff val="40000"/>
                </a:schemeClr>
              </a:solidFill>
            </a:endParaRPr>
          </a:p>
          <a:p>
            <a:endParaRPr lang="da-DK" sz="1600" dirty="0">
              <a:solidFill>
                <a:schemeClr val="accent1">
                  <a:lumMod val="60000"/>
                  <a:lumOff val="40000"/>
                </a:schemeClr>
              </a:solidFill>
            </a:endParaRPr>
          </a:p>
          <a:p>
            <a:endParaRPr lang="da-DK" sz="1600" dirty="0">
              <a:solidFill>
                <a:schemeClr val="accent1">
                  <a:lumMod val="60000"/>
                  <a:lumOff val="40000"/>
                </a:schemeClr>
              </a:solidFill>
            </a:endParaRPr>
          </a:p>
          <a:p>
            <a:endParaRPr lang="da-DK" sz="1600" dirty="0">
              <a:solidFill>
                <a:schemeClr val="accent1">
                  <a:lumMod val="60000"/>
                  <a:lumOff val="40000"/>
                </a:schemeClr>
              </a:solidFill>
            </a:endParaRPr>
          </a:p>
          <a:p>
            <a:endParaRPr lang="da-DK" sz="1600" dirty="0">
              <a:solidFill>
                <a:schemeClr val="accent1">
                  <a:lumMod val="60000"/>
                  <a:lumOff val="40000"/>
                </a:schemeClr>
              </a:solidFill>
            </a:endParaRPr>
          </a:p>
          <a:p>
            <a:endParaRPr lang="da-DK" sz="1600" dirty="0">
              <a:solidFill>
                <a:schemeClr val="accent1">
                  <a:lumMod val="60000"/>
                  <a:lumOff val="40000"/>
                </a:schemeClr>
              </a:solidFill>
            </a:endParaRPr>
          </a:p>
          <a:p>
            <a:endParaRPr lang="da-DK" sz="1600" dirty="0">
              <a:solidFill>
                <a:schemeClr val="accent1">
                  <a:lumMod val="60000"/>
                  <a:lumOff val="40000"/>
                </a:schemeClr>
              </a:solidFill>
            </a:endParaRPr>
          </a:p>
          <a:p>
            <a:endParaRPr lang="da-DK" sz="1600" dirty="0">
              <a:solidFill>
                <a:schemeClr val="accent1">
                  <a:lumMod val="60000"/>
                  <a:lumOff val="40000"/>
                </a:schemeClr>
              </a:solidFill>
            </a:endParaRPr>
          </a:p>
        </p:txBody>
      </p:sp>
    </p:spTree>
    <p:extLst>
      <p:ext uri="{BB962C8B-B14F-4D97-AF65-F5344CB8AC3E}">
        <p14:creationId xmlns:p14="http://schemas.microsoft.com/office/powerpoint/2010/main" val="273595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714180" y="1441965"/>
            <a:ext cx="3686369" cy="3006210"/>
          </a:xfrm>
          <a:ln>
            <a:solidFill>
              <a:schemeClr val="tx1"/>
            </a:solidFill>
          </a:ln>
        </p:spPr>
        <p:txBody>
          <a:bodyPr>
            <a:normAutofit lnSpcReduction="10000"/>
          </a:bodyPr>
          <a:lstStyle/>
          <a:p>
            <a:r>
              <a:rPr lang="da-DK" dirty="0"/>
              <a:t>Hvordan kan kunden få mere ud af sin investering?</a:t>
            </a:r>
          </a:p>
          <a:p>
            <a:r>
              <a:rPr lang="da-DK" dirty="0"/>
              <a:t>Er der muligheder for bedre komfort, optimering eller kan tingene snakke sammen?</a:t>
            </a:r>
          </a:p>
          <a:p>
            <a:r>
              <a:rPr lang="da-DK" dirty="0"/>
              <a:t>Er der kreative løsninger?</a:t>
            </a:r>
          </a:p>
          <a:p>
            <a:r>
              <a:rPr lang="da-DK" sz="1600" dirty="0"/>
              <a:t>Økonomi</a:t>
            </a:r>
          </a:p>
          <a:p>
            <a:r>
              <a:rPr lang="da-DK" sz="1600" dirty="0"/>
              <a:t>Tryghed</a:t>
            </a:r>
          </a:p>
          <a:p>
            <a:r>
              <a:rPr lang="da-DK" sz="1600"/>
              <a:t>Gadget</a:t>
            </a:r>
            <a:endParaRPr lang="da-DK" sz="1600" dirty="0"/>
          </a:p>
          <a:p>
            <a:endParaRPr lang="da-DK" dirty="0"/>
          </a:p>
          <a:p>
            <a:endParaRPr lang="da-DK" dirty="0"/>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Beskrivelse af det innovative element</a:t>
            </a:r>
            <a:br>
              <a:rPr lang="da-DK" dirty="0"/>
            </a:br>
            <a:br>
              <a:rPr lang="da-DK" dirty="0"/>
            </a:br>
            <a:r>
              <a:rPr lang="da-DK" dirty="0"/>
              <a:t>Bilag 6A.7</a:t>
            </a:r>
          </a:p>
        </p:txBody>
      </p:sp>
      <p:pic>
        <p:nvPicPr>
          <p:cNvPr id="5" name="Billede 4">
            <a:extLst>
              <a:ext uri="{FF2B5EF4-FFF2-40B4-BE49-F238E27FC236}">
                <a16:creationId xmlns:a16="http://schemas.microsoft.com/office/drawing/2014/main" id="{89D30CBD-26B0-DB2E-03CF-169C5A1F700A}"/>
              </a:ext>
            </a:extLst>
          </p:cNvPr>
          <p:cNvPicPr>
            <a:picLocks noChangeAspect="1"/>
          </p:cNvPicPr>
          <p:nvPr/>
        </p:nvPicPr>
        <p:blipFill>
          <a:blip r:embed="rId2"/>
          <a:stretch>
            <a:fillRect/>
          </a:stretch>
        </p:blipFill>
        <p:spPr>
          <a:xfrm>
            <a:off x="4681538" y="1477503"/>
            <a:ext cx="6501847" cy="2460721"/>
          </a:xfrm>
          <a:prstGeom prst="rect">
            <a:avLst/>
          </a:prstGeom>
        </p:spPr>
      </p:pic>
      <p:sp>
        <p:nvSpPr>
          <p:cNvPr id="4" name="Tekstfelt 3">
            <a:extLst>
              <a:ext uri="{FF2B5EF4-FFF2-40B4-BE49-F238E27FC236}">
                <a16:creationId xmlns:a16="http://schemas.microsoft.com/office/drawing/2014/main" id="{7EAF402D-E4D2-9BC6-9970-B8B67FD42BE4}"/>
              </a:ext>
            </a:extLst>
          </p:cNvPr>
          <p:cNvSpPr txBox="1"/>
          <p:nvPr/>
        </p:nvSpPr>
        <p:spPr>
          <a:xfrm>
            <a:off x="754856" y="4638675"/>
            <a:ext cx="10682287" cy="1815882"/>
          </a:xfrm>
          <a:prstGeom prst="rect">
            <a:avLst/>
          </a:prstGeom>
          <a:noFill/>
        </p:spPr>
        <p:txBody>
          <a:bodyPr wrap="square" rtlCol="0">
            <a:spAutoFit/>
          </a:bodyPr>
          <a:lstStyle/>
          <a:p>
            <a:r>
              <a:rPr lang="da-DK" sz="1600" dirty="0">
                <a:solidFill>
                  <a:schemeClr val="accent1">
                    <a:lumMod val="60000"/>
                    <a:lumOff val="40000"/>
                  </a:schemeClr>
                </a:solidFill>
              </a:rPr>
              <a:t>F.eks.:</a:t>
            </a:r>
          </a:p>
          <a:p>
            <a:r>
              <a:rPr lang="da-DK" sz="1600" dirty="0">
                <a:solidFill>
                  <a:schemeClr val="accent1">
                    <a:lumMod val="60000"/>
                    <a:lumOff val="40000"/>
                  </a:schemeClr>
                </a:solidFill>
              </a:rPr>
              <a:t>Ved at bruge Dali2 er det muligt at opsamle data på energiforbruget for belysningen. </a:t>
            </a:r>
          </a:p>
          <a:p>
            <a:r>
              <a:rPr lang="da-DK" sz="1600" dirty="0">
                <a:solidFill>
                  <a:schemeClr val="accent1">
                    <a:lumMod val="60000"/>
                    <a:lumOff val="40000"/>
                  </a:schemeClr>
                </a:solidFill>
              </a:rPr>
              <a:t>Armaturerne kan programmeres til HCL styring. Dette er med til at skabe et bedre arbejdsmiljø, hvorved medarbejderne bevarer energien hele dagen.</a:t>
            </a:r>
          </a:p>
          <a:p>
            <a:r>
              <a:rPr lang="da-DK" sz="1600" dirty="0">
                <a:solidFill>
                  <a:schemeClr val="accent1">
                    <a:lumMod val="60000"/>
                    <a:lumOff val="40000"/>
                  </a:schemeClr>
                </a:solidFill>
              </a:rPr>
              <a:t>Ved at styre lyset oversensorer, kan lyset dæmpes til evt. 20% i de områder hvor der ikke er bevægelse. Dette er med til at skabe et mere behageligt lys i lokalet, og der spares på energien i forhold til fuld belysning. Når lokalet forlades helt, slukker lyset helt. </a:t>
            </a:r>
          </a:p>
        </p:txBody>
      </p:sp>
    </p:spTree>
    <p:extLst>
      <p:ext uri="{BB962C8B-B14F-4D97-AF65-F5344CB8AC3E}">
        <p14:creationId xmlns:p14="http://schemas.microsoft.com/office/powerpoint/2010/main" val="1686620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847530" y="1564358"/>
            <a:ext cx="6540457" cy="4611600"/>
          </a:xfrm>
        </p:spPr>
        <p:txBody>
          <a:bodyPr/>
          <a:lstStyle/>
          <a:p>
            <a:r>
              <a:rPr lang="da-DK" dirty="0"/>
              <a:t>Vil du læse hele beskrivelsen for svendeprøven, kan du læse mere på </a:t>
            </a:r>
            <a:r>
              <a:rPr lang="da-DK" dirty="0" err="1"/>
              <a:t>EVU’s</a:t>
            </a:r>
            <a:r>
              <a:rPr lang="da-DK" dirty="0"/>
              <a:t> hjemmeside.</a:t>
            </a:r>
          </a:p>
          <a:p>
            <a:endParaRPr lang="da-DK" dirty="0"/>
          </a:p>
          <a:p>
            <a:r>
              <a:rPr lang="da-DK" dirty="0">
                <a:hlinkClick r:id="rId2"/>
              </a:rPr>
              <a:t>Rammer-for-elektrikeruddannelsens-Svendeprøve-2022.pdf—Page 1 (ipaper.io)</a:t>
            </a:r>
            <a:endParaRPr lang="da-DK" dirty="0"/>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531" y="491470"/>
            <a:ext cx="6885288" cy="914400"/>
          </a:xfrm>
        </p:spPr>
        <p:txBody>
          <a:bodyPr/>
          <a:lstStyle/>
          <a:p>
            <a:r>
              <a:rPr lang="da-DK" dirty="0"/>
              <a:t>Mere info</a:t>
            </a:r>
          </a:p>
        </p:txBody>
      </p:sp>
      <p:pic>
        <p:nvPicPr>
          <p:cNvPr id="6" name="Billede 5">
            <a:extLst>
              <a:ext uri="{FF2B5EF4-FFF2-40B4-BE49-F238E27FC236}">
                <a16:creationId xmlns:a16="http://schemas.microsoft.com/office/drawing/2014/main" id="{020A3189-A470-10BD-F041-E64A5D8CCC10}"/>
              </a:ext>
            </a:extLst>
          </p:cNvPr>
          <p:cNvPicPr>
            <a:picLocks noChangeAspect="1"/>
          </p:cNvPicPr>
          <p:nvPr/>
        </p:nvPicPr>
        <p:blipFill>
          <a:blip r:embed="rId3"/>
          <a:stretch>
            <a:fillRect/>
          </a:stretch>
        </p:blipFill>
        <p:spPr>
          <a:xfrm>
            <a:off x="7773018" y="1564358"/>
            <a:ext cx="3273821" cy="4611600"/>
          </a:xfrm>
          <a:prstGeom prst="rect">
            <a:avLst/>
          </a:prstGeom>
        </p:spPr>
      </p:pic>
    </p:spTree>
    <p:extLst>
      <p:ext uri="{BB962C8B-B14F-4D97-AF65-F5344CB8AC3E}">
        <p14:creationId xmlns:p14="http://schemas.microsoft.com/office/powerpoint/2010/main" val="2443941276"/>
      </p:ext>
    </p:extLst>
  </p:cSld>
  <p:clrMapOvr>
    <a:masterClrMapping/>
  </p:clrMapOvr>
</p:sld>
</file>

<file path=ppt/theme/theme1.xml><?xml version="1.0" encoding="utf-8"?>
<a:theme xmlns:a="http://schemas.openxmlformats.org/drawingml/2006/main" name="Mercantec_PowerPointSkabelon">
  <a:themeElements>
    <a:clrScheme name="Mercantec Farvepalette">
      <a:dk1>
        <a:sysClr val="windowText" lastClr="000000"/>
      </a:dk1>
      <a:lt1>
        <a:sysClr val="window" lastClr="FFFFFF"/>
      </a:lt1>
      <a:dk2>
        <a:srgbClr val="000000"/>
      </a:dk2>
      <a:lt2>
        <a:srgbClr val="FFFFFF"/>
      </a:lt2>
      <a:accent1>
        <a:srgbClr val="006192"/>
      </a:accent1>
      <a:accent2>
        <a:srgbClr val="00866A"/>
      </a:accent2>
      <a:accent3>
        <a:srgbClr val="77497F"/>
      </a:accent3>
      <a:accent4>
        <a:srgbClr val="A4130E"/>
      </a:accent4>
      <a:accent5>
        <a:srgbClr val="EF7D04"/>
      </a:accent5>
      <a:accent6>
        <a:srgbClr val="906D4B"/>
      </a:accent6>
      <a:hlink>
        <a:srgbClr val="006192"/>
      </a:hlink>
      <a:folHlink>
        <a:srgbClr val="954F72"/>
      </a:folHlink>
    </a:clrScheme>
    <a:fontScheme name="Mercantec skrifttyper">
      <a:majorFont>
        <a:latin typeface="Verdana"/>
        <a:ea typeface=""/>
        <a:cs typeface=""/>
      </a:majorFont>
      <a:minorFont>
        <a:latin typeface="Verdana"/>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 id="{103F55F9-2C07-464D-8226-D04B230BEE6D}" vid="{F64C7569-4FC1-4459-905F-C29C6B830E88}"/>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7A7562B0663F20429EC643AE9AF09B52" ma:contentTypeVersion="0" ma:contentTypeDescription="Opret et nyt dokument." ma:contentTypeScope="" ma:versionID="efd8a2d17b240aa7f0b10c4dfd6f5996">
  <xsd:schema xmlns:xsd="http://www.w3.org/2001/XMLSchema" xmlns:xs="http://www.w3.org/2001/XMLSchema" xmlns:p="http://schemas.microsoft.com/office/2006/metadata/properties" targetNamespace="http://schemas.microsoft.com/office/2006/metadata/properties" ma:root="true" ma:fieldsID="ac504b555cbc0eb2a32092f08c35baa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8F2F92C-F30E-4985-BE4D-FA6047B840DC}">
  <ds:schemaRefs>
    <ds:schemaRef ds:uri="http://schemas.microsoft.com/sharepoint/v3/contenttype/forms"/>
  </ds:schemaRefs>
</ds:datastoreItem>
</file>

<file path=customXml/itemProps2.xml><?xml version="1.0" encoding="utf-8"?>
<ds:datastoreItem xmlns:ds="http://schemas.openxmlformats.org/officeDocument/2006/customXml" ds:itemID="{71E4C9BF-C8FD-4288-9414-728AEA4E8FFB}">
  <ds:schemaRef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www.w3.org/XML/1998/namespace"/>
  </ds:schemaRefs>
</ds:datastoreItem>
</file>

<file path=customXml/itemProps3.xml><?xml version="1.0" encoding="utf-8"?>
<ds:datastoreItem xmlns:ds="http://schemas.openxmlformats.org/officeDocument/2006/customXml" ds:itemID="{DAF737FF-D077-4148-9EF1-743FD612CC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14284</TotalTime>
  <Words>1149</Words>
  <Application>Microsoft Office PowerPoint</Application>
  <PresentationFormat>Widescreen</PresentationFormat>
  <Paragraphs>127</Paragraphs>
  <Slides>16</Slides>
  <Notes>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16</vt:i4>
      </vt:variant>
    </vt:vector>
  </HeadingPairs>
  <TitlesOfParts>
    <vt:vector size="20" baseType="lpstr">
      <vt:lpstr>Arial</vt:lpstr>
      <vt:lpstr>Calibri</vt:lpstr>
      <vt:lpstr>Verdana</vt:lpstr>
      <vt:lpstr>Mercantec_PowerPointSkabelon</vt:lpstr>
      <vt:lpstr>Bilag 6A</vt:lpstr>
      <vt:lpstr>Hvad er Bilag 6A?</vt:lpstr>
      <vt:lpstr>Hvad er Bilag 6A?</vt:lpstr>
      <vt:lpstr>Bilag 6A information</vt:lpstr>
      <vt:lpstr>Bilag 6A information</vt:lpstr>
      <vt:lpstr>Hvem har ansvaret?  Bilag 6A.1</vt:lpstr>
      <vt:lpstr>Problemstilling og formål med projektet  Bilag 6A.2</vt:lpstr>
      <vt:lpstr>Problemstilling og formål med projektet  Bilag 6A.2</vt:lpstr>
      <vt:lpstr>Indhold af projektet  Bilag 6A.3</vt:lpstr>
      <vt:lpstr>Indhold af projektet  Bilag 6A.3</vt:lpstr>
      <vt:lpstr>Beskrivelser af opgaven og installationer  Bilag 6A.4</vt:lpstr>
      <vt:lpstr>Beskrivelser af opgaven og installationer  Bilag 6A.4</vt:lpstr>
      <vt:lpstr>Forslag til dokumentation  Bilag 6A.5</vt:lpstr>
      <vt:lpstr>Tidsstyring af projektet  Bilag 6A.6</vt:lpstr>
      <vt:lpstr>Beskrivelse af det innovative element  Bilag 6A.7</vt:lpstr>
      <vt:lpstr>Mere info</vt:lpstr>
    </vt:vector>
  </TitlesOfParts>
  <Company>Windows 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Gitte Brinck</dc:creator>
  <cp:lastModifiedBy>Ole Overdahl Sørensen</cp:lastModifiedBy>
  <cp:revision>45</cp:revision>
  <cp:lastPrinted>2020-01-20T12:45:01Z</cp:lastPrinted>
  <dcterms:created xsi:type="dcterms:W3CDTF">2018-08-26T19:00:14Z</dcterms:created>
  <dcterms:modified xsi:type="dcterms:W3CDTF">2024-01-19T08:42:38Z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0x0101007A7562B0663F20429EC643AE9AF09B52</vt:lpwstr>
  </property>
</Properties>
</file>