
<file path=[Content_Types].xml><?xml version="1.0" encoding="utf-8"?>
<Types xmlns="http://schemas.openxmlformats.org/package/2006/content-types"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91" r:id="rId18"/>
    <p:sldId id="276" r:id="rId19"/>
    <p:sldId id="277" r:id="rId20"/>
    <p:sldId id="279" r:id="rId21"/>
    <p:sldId id="280" r:id="rId22"/>
    <p:sldId id="281" r:id="rId23"/>
    <p:sldId id="282" r:id="rId24"/>
    <p:sldId id="284" r:id="rId25"/>
    <p:sldId id="292" r:id="rId26"/>
    <p:sldId id="285" r:id="rId27"/>
    <p:sldId id="286" r:id="rId28"/>
    <p:sldId id="287" r:id="rId29"/>
    <p:sldId id="288" r:id="rId30"/>
    <p:sldId id="289" r:id="rId31"/>
    <p:sldId id="290" r:id="rId3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78ABD-5A3D-4A9D-A9D6-EABA12714247}" v="4" dt="2024-11-24T19:47:06.98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2402" y="1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per Svendsen" userId="b092a085-f0b2-4da7-a9b2-cd6235a8f263" providerId="ADAL" clId="{21D78ABD-5A3D-4A9D-A9D6-EABA12714247}"/>
    <pc:docChg chg="undo custSel addSld delSld modSld addSection delSection modSection">
      <pc:chgData name="Jesper Svendsen" userId="b092a085-f0b2-4da7-a9b2-cd6235a8f263" providerId="ADAL" clId="{21D78ABD-5A3D-4A9D-A9D6-EABA12714247}" dt="2024-11-25T07:00:40.928" v="95" actId="680"/>
      <pc:docMkLst>
        <pc:docMk/>
      </pc:docMkLst>
      <pc:sldChg chg="del">
        <pc:chgData name="Jesper Svendsen" userId="b092a085-f0b2-4da7-a9b2-cd6235a8f263" providerId="ADAL" clId="{21D78ABD-5A3D-4A9D-A9D6-EABA12714247}" dt="2024-11-24T19:16:49.765" v="0" actId="47"/>
        <pc:sldMkLst>
          <pc:docMk/>
          <pc:sldMk cId="0" sldId="257"/>
        </pc:sldMkLst>
      </pc:sldChg>
      <pc:sldChg chg="del">
        <pc:chgData name="Jesper Svendsen" userId="b092a085-f0b2-4da7-a9b2-cd6235a8f263" providerId="ADAL" clId="{21D78ABD-5A3D-4A9D-A9D6-EABA12714247}" dt="2024-11-24T19:16:50.929" v="1" actId="47"/>
        <pc:sldMkLst>
          <pc:docMk/>
          <pc:sldMk cId="0" sldId="258"/>
        </pc:sldMkLst>
      </pc:sldChg>
      <pc:sldChg chg="del">
        <pc:chgData name="Jesper Svendsen" userId="b092a085-f0b2-4da7-a9b2-cd6235a8f263" providerId="ADAL" clId="{21D78ABD-5A3D-4A9D-A9D6-EABA12714247}" dt="2024-11-24T19:17:08.740" v="2" actId="47"/>
        <pc:sldMkLst>
          <pc:docMk/>
          <pc:sldMk cId="0" sldId="261"/>
        </pc:sldMkLst>
      </pc:sldChg>
      <pc:sldChg chg="addSp modSp mod">
        <pc:chgData name="Jesper Svendsen" userId="b092a085-f0b2-4da7-a9b2-cd6235a8f263" providerId="ADAL" clId="{21D78ABD-5A3D-4A9D-A9D6-EABA12714247}" dt="2024-11-24T19:22:34.106" v="6" actId="1076"/>
        <pc:sldMkLst>
          <pc:docMk/>
          <pc:sldMk cId="0" sldId="263"/>
        </pc:sldMkLst>
        <pc:picChg chg="add mod">
          <ac:chgData name="Jesper Svendsen" userId="b092a085-f0b2-4da7-a9b2-cd6235a8f263" providerId="ADAL" clId="{21D78ABD-5A3D-4A9D-A9D6-EABA12714247}" dt="2024-11-24T19:22:34.106" v="6" actId="1076"/>
          <ac:picMkLst>
            <pc:docMk/>
            <pc:sldMk cId="0" sldId="263"/>
            <ac:picMk id="8" creationId="{A62D187D-B019-EAAA-7305-4AA7ED36E17F}"/>
          </ac:picMkLst>
        </pc:picChg>
      </pc:sldChg>
      <pc:sldChg chg="addSp modSp mod">
        <pc:chgData name="Jesper Svendsen" userId="b092a085-f0b2-4da7-a9b2-cd6235a8f263" providerId="ADAL" clId="{21D78ABD-5A3D-4A9D-A9D6-EABA12714247}" dt="2024-11-24T19:21:56.421" v="4" actId="1076"/>
        <pc:sldMkLst>
          <pc:docMk/>
          <pc:sldMk cId="0" sldId="264"/>
        </pc:sldMkLst>
        <pc:picChg chg="add mod">
          <ac:chgData name="Jesper Svendsen" userId="b092a085-f0b2-4da7-a9b2-cd6235a8f263" providerId="ADAL" clId="{21D78ABD-5A3D-4A9D-A9D6-EABA12714247}" dt="2024-11-24T19:21:56.421" v="4" actId="1076"/>
          <ac:picMkLst>
            <pc:docMk/>
            <pc:sldMk cId="0" sldId="264"/>
            <ac:picMk id="9" creationId="{45A7A54B-9F8D-F7FE-5D5E-2EAA66F0186C}"/>
          </ac:picMkLst>
        </pc:picChg>
      </pc:sldChg>
      <pc:sldChg chg="addSp modSp mod">
        <pc:chgData name="Jesper Svendsen" userId="b092a085-f0b2-4da7-a9b2-cd6235a8f263" providerId="ADAL" clId="{21D78ABD-5A3D-4A9D-A9D6-EABA12714247}" dt="2024-11-24T19:25:09.081" v="10" actId="1076"/>
        <pc:sldMkLst>
          <pc:docMk/>
          <pc:sldMk cId="0" sldId="265"/>
        </pc:sldMkLst>
        <pc:picChg chg="add mod">
          <ac:chgData name="Jesper Svendsen" userId="b092a085-f0b2-4da7-a9b2-cd6235a8f263" providerId="ADAL" clId="{21D78ABD-5A3D-4A9D-A9D6-EABA12714247}" dt="2024-11-24T19:24:29.717" v="8" actId="1076"/>
          <ac:picMkLst>
            <pc:docMk/>
            <pc:sldMk cId="0" sldId="265"/>
            <ac:picMk id="10" creationId="{D1CBA797-E93C-402D-38D9-F7E7403EBB39}"/>
          </ac:picMkLst>
        </pc:picChg>
        <pc:picChg chg="add mod">
          <ac:chgData name="Jesper Svendsen" userId="b092a085-f0b2-4da7-a9b2-cd6235a8f263" providerId="ADAL" clId="{21D78ABD-5A3D-4A9D-A9D6-EABA12714247}" dt="2024-11-24T19:25:09.081" v="10" actId="1076"/>
          <ac:picMkLst>
            <pc:docMk/>
            <pc:sldMk cId="0" sldId="265"/>
            <ac:picMk id="12" creationId="{CD1B53D6-7A62-92F0-5573-781A09398A3A}"/>
          </ac:picMkLst>
        </pc:picChg>
      </pc:sldChg>
      <pc:sldChg chg="addSp modSp mod">
        <pc:chgData name="Jesper Svendsen" userId="b092a085-f0b2-4da7-a9b2-cd6235a8f263" providerId="ADAL" clId="{21D78ABD-5A3D-4A9D-A9D6-EABA12714247}" dt="2024-11-24T19:56:10.181" v="77" actId="1076"/>
        <pc:sldMkLst>
          <pc:docMk/>
          <pc:sldMk cId="0" sldId="266"/>
        </pc:sldMkLst>
        <pc:picChg chg="add mod">
          <ac:chgData name="Jesper Svendsen" userId="b092a085-f0b2-4da7-a9b2-cd6235a8f263" providerId="ADAL" clId="{21D78ABD-5A3D-4A9D-A9D6-EABA12714247}" dt="2024-11-24T19:56:10.181" v="77" actId="1076"/>
          <ac:picMkLst>
            <pc:docMk/>
            <pc:sldMk cId="0" sldId="266"/>
            <ac:picMk id="10" creationId="{DBAC9256-6407-A31F-E675-31A213A3A317}"/>
          </ac:picMkLst>
        </pc:picChg>
        <pc:picChg chg="add mod">
          <ac:chgData name="Jesper Svendsen" userId="b092a085-f0b2-4da7-a9b2-cd6235a8f263" providerId="ADAL" clId="{21D78ABD-5A3D-4A9D-A9D6-EABA12714247}" dt="2024-11-24T19:26:53.066" v="16" actId="1076"/>
          <ac:picMkLst>
            <pc:docMk/>
            <pc:sldMk cId="0" sldId="266"/>
            <ac:picMk id="12" creationId="{7D3B5853-64F8-B919-0971-0C5D538C1C84}"/>
          </ac:picMkLst>
        </pc:picChg>
      </pc:sldChg>
      <pc:sldChg chg="modSp mod">
        <pc:chgData name="Jesper Svendsen" userId="b092a085-f0b2-4da7-a9b2-cd6235a8f263" providerId="ADAL" clId="{21D78ABD-5A3D-4A9D-A9D6-EABA12714247}" dt="2024-11-24T19:32:28.685" v="19" actId="20577"/>
        <pc:sldMkLst>
          <pc:docMk/>
          <pc:sldMk cId="0" sldId="273"/>
        </pc:sldMkLst>
        <pc:spChg chg="mod">
          <ac:chgData name="Jesper Svendsen" userId="b092a085-f0b2-4da7-a9b2-cd6235a8f263" providerId="ADAL" clId="{21D78ABD-5A3D-4A9D-A9D6-EABA12714247}" dt="2024-11-24T19:32:28.685" v="19" actId="20577"/>
          <ac:spMkLst>
            <pc:docMk/>
            <pc:sldMk cId="0" sldId="273"/>
            <ac:spMk id="2" creationId="{00000000-0000-0000-0000-000000000000}"/>
          </ac:spMkLst>
        </pc:spChg>
      </pc:sldChg>
      <pc:sldChg chg="del">
        <pc:chgData name="Jesper Svendsen" userId="b092a085-f0b2-4da7-a9b2-cd6235a8f263" providerId="ADAL" clId="{21D78ABD-5A3D-4A9D-A9D6-EABA12714247}" dt="2024-11-24T19:35:05.858" v="20" actId="47"/>
        <pc:sldMkLst>
          <pc:docMk/>
          <pc:sldMk cId="0" sldId="275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76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77"/>
        </pc:sldMkLst>
      </pc:sldChg>
      <pc:sldChg chg="del">
        <pc:chgData name="Jesper Svendsen" userId="b092a085-f0b2-4da7-a9b2-cd6235a8f263" providerId="ADAL" clId="{21D78ABD-5A3D-4A9D-A9D6-EABA12714247}" dt="2024-11-24T19:35:16.159" v="21" actId="47"/>
        <pc:sldMkLst>
          <pc:docMk/>
          <pc:sldMk cId="0" sldId="278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79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0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1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2"/>
        </pc:sldMkLst>
      </pc:sldChg>
      <pc:sldChg chg="del">
        <pc:chgData name="Jesper Svendsen" userId="b092a085-f0b2-4da7-a9b2-cd6235a8f263" providerId="ADAL" clId="{21D78ABD-5A3D-4A9D-A9D6-EABA12714247}" dt="2024-11-24T19:35:21.419" v="22" actId="47"/>
        <pc:sldMkLst>
          <pc:docMk/>
          <pc:sldMk cId="0" sldId="283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4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5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6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7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8"/>
        </pc:sldMkLst>
      </pc:sldChg>
      <pc:sldChg chg="add del">
        <pc:chgData name="Jesper Svendsen" userId="b092a085-f0b2-4da7-a9b2-cd6235a8f263" providerId="ADAL" clId="{21D78ABD-5A3D-4A9D-A9D6-EABA12714247}" dt="2024-11-24T19:38:55.918" v="25" actId="47"/>
        <pc:sldMkLst>
          <pc:docMk/>
          <pc:sldMk cId="0" sldId="289"/>
        </pc:sldMkLst>
      </pc:sldChg>
      <pc:sldChg chg="addSp delSp modSp add del mod">
        <pc:chgData name="Jesper Svendsen" userId="b092a085-f0b2-4da7-a9b2-cd6235a8f263" providerId="ADAL" clId="{21D78ABD-5A3D-4A9D-A9D6-EABA12714247}" dt="2024-11-25T06:15:36.471" v="89" actId="6549"/>
        <pc:sldMkLst>
          <pc:docMk/>
          <pc:sldMk cId="0" sldId="290"/>
        </pc:sldMkLst>
        <pc:spChg chg="add del mod">
          <ac:chgData name="Jesper Svendsen" userId="b092a085-f0b2-4da7-a9b2-cd6235a8f263" providerId="ADAL" clId="{21D78ABD-5A3D-4A9D-A9D6-EABA12714247}" dt="2024-11-25T06:15:36.471" v="89" actId="6549"/>
          <ac:spMkLst>
            <pc:docMk/>
            <pc:sldMk cId="0" sldId="290"/>
            <ac:spMk id="2" creationId="{00000000-0000-0000-0000-000000000000}"/>
          </ac:spMkLst>
        </pc:spChg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1315816732" sldId="291"/>
        </pc:sldMkLst>
      </pc:sldChg>
      <pc:sldChg chg="addSp modSp new mod modClrScheme chgLayout">
        <pc:chgData name="Jesper Svendsen" userId="b092a085-f0b2-4da7-a9b2-cd6235a8f263" providerId="ADAL" clId="{21D78ABD-5A3D-4A9D-A9D6-EABA12714247}" dt="2024-11-24T19:42:12.285" v="35" actId="20577"/>
        <pc:sldMkLst>
          <pc:docMk/>
          <pc:sldMk cId="2078384359" sldId="291"/>
        </pc:sldMkLst>
        <pc:spChg chg="add mod">
          <ac:chgData name="Jesper Svendsen" userId="b092a085-f0b2-4da7-a9b2-cd6235a8f263" providerId="ADAL" clId="{21D78ABD-5A3D-4A9D-A9D6-EABA12714247}" dt="2024-11-24T19:42:12.285" v="35" actId="20577"/>
          <ac:spMkLst>
            <pc:docMk/>
            <pc:sldMk cId="2078384359" sldId="291"/>
            <ac:spMk id="2" creationId="{B96E550F-9E6E-BC76-505C-CE2C852548CE}"/>
          </ac:spMkLst>
        </pc:spChg>
      </pc:sldChg>
      <pc:sldChg chg="addSp delSp modSp new mod modClrScheme modAnim chgLayout">
        <pc:chgData name="Jesper Svendsen" userId="b092a085-f0b2-4da7-a9b2-cd6235a8f263" providerId="ADAL" clId="{21D78ABD-5A3D-4A9D-A9D6-EABA12714247}" dt="2024-11-24T19:49:41.122" v="76" actId="20577"/>
        <pc:sldMkLst>
          <pc:docMk/>
          <pc:sldMk cId="2436058728" sldId="292"/>
        </pc:sldMkLst>
        <pc:spChg chg="del mod ord">
          <ac:chgData name="Jesper Svendsen" userId="b092a085-f0b2-4da7-a9b2-cd6235a8f263" providerId="ADAL" clId="{21D78ABD-5A3D-4A9D-A9D6-EABA12714247}" dt="2024-11-24T19:46:33.835" v="37" actId="700"/>
          <ac:spMkLst>
            <pc:docMk/>
            <pc:sldMk cId="2436058728" sldId="292"/>
            <ac:spMk id="2" creationId="{C0BF0CD9-668A-4D33-AD02-EFD20B177B01}"/>
          </ac:spMkLst>
        </pc:spChg>
        <pc:spChg chg="del mod ord">
          <ac:chgData name="Jesper Svendsen" userId="b092a085-f0b2-4da7-a9b2-cd6235a8f263" providerId="ADAL" clId="{21D78ABD-5A3D-4A9D-A9D6-EABA12714247}" dt="2024-11-24T19:46:33.835" v="37" actId="700"/>
          <ac:spMkLst>
            <pc:docMk/>
            <pc:sldMk cId="2436058728" sldId="292"/>
            <ac:spMk id="3" creationId="{CBEE381A-1F31-DF75-F812-A4416DCABA10}"/>
          </ac:spMkLst>
        </pc:spChg>
        <pc:spChg chg="add del mod ord">
          <ac:chgData name="Jesper Svendsen" userId="b092a085-f0b2-4da7-a9b2-cd6235a8f263" providerId="ADAL" clId="{21D78ABD-5A3D-4A9D-A9D6-EABA12714247}" dt="2024-11-24T19:47:28.969" v="40" actId="700"/>
          <ac:spMkLst>
            <pc:docMk/>
            <pc:sldMk cId="2436058728" sldId="292"/>
            <ac:spMk id="4" creationId="{FD06893F-7A5C-49A8-F73A-0146AB50208B}"/>
          </ac:spMkLst>
        </pc:spChg>
        <pc:spChg chg="add del mod ord">
          <ac:chgData name="Jesper Svendsen" userId="b092a085-f0b2-4da7-a9b2-cd6235a8f263" providerId="ADAL" clId="{21D78ABD-5A3D-4A9D-A9D6-EABA12714247}" dt="2024-11-24T19:47:28.969" v="40" actId="700"/>
          <ac:spMkLst>
            <pc:docMk/>
            <pc:sldMk cId="2436058728" sldId="292"/>
            <ac:spMk id="5" creationId="{E9C2B416-3414-BCE2-F83B-66118DB04992}"/>
          </ac:spMkLst>
        </pc:spChg>
        <pc:spChg chg="add mod ord">
          <ac:chgData name="Jesper Svendsen" userId="b092a085-f0b2-4da7-a9b2-cd6235a8f263" providerId="ADAL" clId="{21D78ABD-5A3D-4A9D-A9D6-EABA12714247}" dt="2024-11-24T19:49:41.122" v="76" actId="20577"/>
          <ac:spMkLst>
            <pc:docMk/>
            <pc:sldMk cId="2436058728" sldId="292"/>
            <ac:spMk id="7" creationId="{2A5133DB-82DD-7E57-413A-68785A9DE910}"/>
          </ac:spMkLst>
        </pc:spChg>
        <pc:picChg chg="add mod">
          <ac:chgData name="Jesper Svendsen" userId="b092a085-f0b2-4da7-a9b2-cd6235a8f263" providerId="ADAL" clId="{21D78ABD-5A3D-4A9D-A9D6-EABA12714247}" dt="2024-11-24T19:47:59.404" v="44" actId="14100"/>
          <ac:picMkLst>
            <pc:docMk/>
            <pc:sldMk cId="2436058728" sldId="292"/>
            <ac:picMk id="6" creationId="{CE38DA84-BFD6-B405-3635-22E6822CBB82}"/>
          </ac:picMkLst>
        </pc:picChg>
      </pc:sldChg>
      <pc:sldChg chg="new del">
        <pc:chgData name="Jesper Svendsen" userId="b092a085-f0b2-4da7-a9b2-cd6235a8f263" providerId="ADAL" clId="{21D78ABD-5A3D-4A9D-A9D6-EABA12714247}" dt="2024-11-25T07:00:40.928" v="95" actId="680"/>
        <pc:sldMkLst>
          <pc:docMk/>
          <pc:sldMk cId="1922881160" sldId="293"/>
        </pc:sldMkLst>
      </pc:sldChg>
      <pc:sldChg chg="addSp delSp modSp new del mod">
        <pc:chgData name="Jesper Svendsen" userId="b092a085-f0b2-4da7-a9b2-cd6235a8f263" providerId="ADAL" clId="{21D78ABD-5A3D-4A9D-A9D6-EABA12714247}" dt="2024-11-25T06:15:44.762" v="93" actId="680"/>
        <pc:sldMkLst>
          <pc:docMk/>
          <pc:sldMk cId="4083970599" sldId="293"/>
        </pc:sldMkLst>
        <pc:spChg chg="add del mod">
          <ac:chgData name="Jesper Svendsen" userId="b092a085-f0b2-4da7-a9b2-cd6235a8f263" providerId="ADAL" clId="{21D78ABD-5A3D-4A9D-A9D6-EABA12714247}" dt="2024-11-25T06:15:43.577" v="92" actId="22"/>
          <ac:spMkLst>
            <pc:docMk/>
            <pc:sldMk cId="4083970599" sldId="293"/>
            <ac:spMk id="3" creationId="{8935A718-24E1-D1F0-93BC-32AF1D87D969}"/>
          </ac:spMkLst>
        </pc:spChg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1080276212" sldId="377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3465722807" sldId="378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2846939289" sldId="379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3928245077" sldId="380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2995302611" sldId="381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3066564649" sldId="382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870831632" sldId="383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2123037460" sldId="384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2211101492" sldId="385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417199214" sldId="386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1657036251" sldId="387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1515296037" sldId="388"/>
        </pc:sldMkLst>
      </pc:sldChg>
      <pc:sldChg chg="add del">
        <pc:chgData name="Jesper Svendsen" userId="b092a085-f0b2-4da7-a9b2-cd6235a8f263" providerId="ADAL" clId="{21D78ABD-5A3D-4A9D-A9D6-EABA12714247}" dt="2024-11-24T19:40:28.748" v="26"/>
        <pc:sldMkLst>
          <pc:docMk/>
          <pc:sldMk cId="2030854948" sldId="389"/>
        </pc:sldMkLst>
      </pc:sldChg>
      <pc:sldMasterChg chg="addSldLayout delSldLayout">
        <pc:chgData name="Jesper Svendsen" userId="b092a085-f0b2-4da7-a9b2-cd6235a8f263" providerId="ADAL" clId="{21D78ABD-5A3D-4A9D-A9D6-EABA12714247}" dt="2024-11-24T19:38:55.918" v="25" actId="47"/>
        <pc:sldMasterMkLst>
          <pc:docMk/>
          <pc:sldMasterMk cId="0" sldId="2147483648"/>
        </pc:sldMasterMkLst>
        <pc:sldLayoutChg chg="add del">
          <pc:chgData name="Jesper Svendsen" userId="b092a085-f0b2-4da7-a9b2-cd6235a8f263" providerId="ADAL" clId="{21D78ABD-5A3D-4A9D-A9D6-EABA12714247}" dt="2024-11-24T19:38:55.918" v="25" actId="47"/>
          <pc:sldLayoutMkLst>
            <pc:docMk/>
            <pc:sldMasterMk cId="0" sldId="2147483648"/>
            <pc:sldLayoutMk cId="3847070521" sldId="2147483666"/>
          </pc:sldLayoutMkLst>
        </pc:sldLayoutChg>
        <pc:sldLayoutChg chg="add del">
          <pc:chgData name="Jesper Svendsen" userId="b092a085-f0b2-4da7-a9b2-cd6235a8f263" providerId="ADAL" clId="{21D78ABD-5A3D-4A9D-A9D6-EABA12714247}" dt="2024-11-24T19:38:55.918" v="25" actId="47"/>
          <pc:sldLayoutMkLst>
            <pc:docMk/>
            <pc:sldMasterMk cId="0" sldId="2147483648"/>
            <pc:sldLayoutMk cId="3258185373" sldId="2147483667"/>
          </pc:sldLayoutMkLst>
        </pc:sldLayoutChg>
        <pc:sldLayoutChg chg="add del">
          <pc:chgData name="Jesper Svendsen" userId="b092a085-f0b2-4da7-a9b2-cd6235a8f263" providerId="ADAL" clId="{21D78ABD-5A3D-4A9D-A9D6-EABA12714247}" dt="2024-11-24T19:38:55.918" v="25" actId="47"/>
          <pc:sldLayoutMkLst>
            <pc:docMk/>
            <pc:sldMasterMk cId="0" sldId="2147483648"/>
            <pc:sldLayoutMk cId="2961070900" sldId="214748366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D223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599522"/>
            <a:ext cx="7560945" cy="7092950"/>
          </a:xfrm>
          <a:custGeom>
            <a:avLst/>
            <a:gdLst/>
            <a:ahLst/>
            <a:cxnLst/>
            <a:rect l="l" t="t" r="r" b="b"/>
            <a:pathLst>
              <a:path w="7560945" h="7092950">
                <a:moveTo>
                  <a:pt x="0" y="7092861"/>
                </a:moveTo>
                <a:lnTo>
                  <a:pt x="7560564" y="7092861"/>
                </a:lnTo>
                <a:lnTo>
                  <a:pt x="7560564" y="0"/>
                </a:lnTo>
                <a:lnTo>
                  <a:pt x="0" y="0"/>
                </a:lnTo>
                <a:lnTo>
                  <a:pt x="0" y="7092861"/>
                </a:lnTo>
                <a:close/>
              </a:path>
            </a:pathLst>
          </a:custGeom>
          <a:solidFill>
            <a:srgbClr val="1D22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560945" cy="2342515"/>
          </a:xfrm>
          <a:custGeom>
            <a:avLst/>
            <a:gdLst/>
            <a:ahLst/>
            <a:cxnLst/>
            <a:rect l="l" t="t" r="r" b="b"/>
            <a:pathLst>
              <a:path w="7560945" h="2342515">
                <a:moveTo>
                  <a:pt x="0" y="2342222"/>
                </a:moveTo>
                <a:lnTo>
                  <a:pt x="7560564" y="2342222"/>
                </a:lnTo>
                <a:lnTo>
                  <a:pt x="7560564" y="0"/>
                </a:lnTo>
                <a:lnTo>
                  <a:pt x="0" y="0"/>
                </a:lnTo>
                <a:lnTo>
                  <a:pt x="0" y="2342222"/>
                </a:lnTo>
                <a:close/>
              </a:path>
            </a:pathLst>
          </a:custGeom>
          <a:solidFill>
            <a:srgbClr val="1D22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D223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D223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D223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1824" y="2661919"/>
            <a:ext cx="5245100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D223A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73100" y="10074406"/>
            <a:ext cx="1229360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440978" y="10074406"/>
            <a:ext cx="2679065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731000" y="10074406"/>
            <a:ext cx="194945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‹nr.›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7063" y="1534792"/>
            <a:ext cx="5346700" cy="766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2125" marR="5080" indent="-1750060">
              <a:lnSpc>
                <a:spcPct val="121500"/>
              </a:lnSpc>
              <a:spcBef>
                <a:spcPts val="100"/>
              </a:spcBef>
            </a:pPr>
            <a:r>
              <a:rPr sz="2000" spc="-170" dirty="0">
                <a:solidFill>
                  <a:srgbClr val="FFFFFF"/>
                </a:solidFill>
                <a:latin typeface="Arial Black"/>
                <a:cs typeface="Arial Black"/>
              </a:rPr>
              <a:t>RAMMER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195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z="200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00" spc="-225" dirty="0">
                <a:solidFill>
                  <a:srgbClr val="FFFFFF"/>
                </a:solidFill>
                <a:latin typeface="Arial Black"/>
                <a:cs typeface="Arial Black"/>
              </a:rPr>
              <a:t>ELEKTRIKERUDDANNELSENS </a:t>
            </a:r>
            <a:r>
              <a:rPr sz="2000" spc="-145" dirty="0">
                <a:solidFill>
                  <a:srgbClr val="FFFFFF"/>
                </a:solidFill>
                <a:latin typeface="Arial Black"/>
                <a:cs typeface="Arial Black"/>
              </a:rPr>
              <a:t>SVENDEPRØVE</a:t>
            </a:r>
            <a:endParaRPr sz="2000">
              <a:latin typeface="Arial Black"/>
              <a:cs typeface="Arial Black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511892"/>
            <a:ext cx="7560945" cy="3931920"/>
            <a:chOff x="0" y="3511892"/>
            <a:chExt cx="7560945" cy="3931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511892"/>
              <a:ext cx="7560564" cy="38989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7091082"/>
              <a:ext cx="7546340" cy="352425"/>
            </a:xfrm>
            <a:custGeom>
              <a:avLst/>
              <a:gdLst/>
              <a:ahLst/>
              <a:cxnLst/>
              <a:rect l="l" t="t" r="r" b="b"/>
              <a:pathLst>
                <a:path w="7546340" h="352425">
                  <a:moveTo>
                    <a:pt x="7546340" y="0"/>
                  </a:moveTo>
                  <a:lnTo>
                    <a:pt x="0" y="0"/>
                  </a:lnTo>
                  <a:lnTo>
                    <a:pt x="0" y="352425"/>
                  </a:lnTo>
                  <a:lnTo>
                    <a:pt x="7546340" y="352425"/>
                  </a:lnTo>
                  <a:lnTo>
                    <a:pt x="75463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97783" y="7118095"/>
            <a:ext cx="13335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D223A"/>
                </a:solidFill>
                <a:latin typeface="Calibri"/>
                <a:cs typeface="Calibri"/>
              </a:rPr>
              <a:t>September</a:t>
            </a:r>
            <a:r>
              <a:rPr sz="1400" b="1" spc="-20" dirty="0">
                <a:solidFill>
                  <a:srgbClr val="1D223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D223A"/>
                </a:solidFill>
                <a:latin typeface="Calibri"/>
                <a:cs typeface="Calibri"/>
              </a:rPr>
              <a:t>-</a:t>
            </a:r>
            <a:r>
              <a:rPr sz="1400" b="1" spc="-20" dirty="0">
                <a:solidFill>
                  <a:srgbClr val="1D223A"/>
                </a:solidFill>
                <a:latin typeface="Calibri"/>
                <a:cs typeface="Calibri"/>
              </a:rPr>
              <a:t> 2022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7539" y="7979155"/>
            <a:ext cx="3657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80" dirty="0">
                <a:solidFill>
                  <a:srgbClr val="FFFFFF"/>
                </a:solidFill>
                <a:latin typeface="Arial"/>
                <a:cs typeface="Arial"/>
              </a:rPr>
              <a:t>EVU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Symbol"/>
                <a:cs typeface="Symbol"/>
              </a:rPr>
              <a:t></a:t>
            </a:r>
            <a:r>
              <a:rPr sz="12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spc="-35" dirty="0">
                <a:solidFill>
                  <a:srgbClr val="FFFFFF"/>
                </a:solidFill>
                <a:latin typeface="Arial"/>
                <a:cs typeface="Arial"/>
              </a:rPr>
              <a:t>El-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FFFFFF"/>
                </a:solidFill>
                <a:latin typeface="Arial"/>
                <a:cs typeface="Arial"/>
              </a:rPr>
              <a:t>Vvs-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branchens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Uddannelsessekretariat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4795" y="8924632"/>
            <a:ext cx="2898774" cy="610864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2342222"/>
            <a:ext cx="7560945" cy="1257300"/>
          </a:xfrm>
          <a:custGeom>
            <a:avLst/>
            <a:gdLst/>
            <a:ahLst/>
            <a:cxnLst/>
            <a:rect l="l" t="t" r="r" b="b"/>
            <a:pathLst>
              <a:path w="7560945" h="1257300">
                <a:moveTo>
                  <a:pt x="7560564" y="0"/>
                </a:moveTo>
                <a:lnTo>
                  <a:pt x="0" y="0"/>
                </a:lnTo>
                <a:lnTo>
                  <a:pt x="0" y="1257300"/>
                </a:lnTo>
                <a:lnTo>
                  <a:pt x="7560564" y="1257300"/>
                </a:lnTo>
                <a:lnTo>
                  <a:pt x="75605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Elektrikeruddannelsen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500" y="8921457"/>
            <a:ext cx="2535542" cy="6107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2819" y="873419"/>
            <a:ext cx="6214110" cy="589724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300" b="0" dirty="0">
                <a:solidFill>
                  <a:srgbClr val="2E5395"/>
                </a:solidFill>
                <a:latin typeface="Calibri Light"/>
                <a:cs typeface="Calibri Light"/>
              </a:rPr>
              <a:t>B6.1</a:t>
            </a:r>
            <a:r>
              <a:rPr sz="1300" b="0" spc="-30" dirty="0">
                <a:solidFill>
                  <a:srgbClr val="2E5395"/>
                </a:solidFill>
                <a:latin typeface="Calibri Light"/>
                <a:cs typeface="Calibri Light"/>
              </a:rPr>
              <a:t> </a:t>
            </a:r>
            <a:r>
              <a:rPr sz="1300" b="0" spc="-10" dirty="0">
                <a:solidFill>
                  <a:srgbClr val="2E5395"/>
                </a:solidFill>
                <a:latin typeface="Calibri Light"/>
                <a:cs typeface="Calibri Light"/>
              </a:rPr>
              <a:t>Indledning</a:t>
            </a:r>
            <a:endParaRPr sz="1300">
              <a:latin typeface="Calibri Light"/>
              <a:cs typeface="Calibri Light"/>
            </a:endParaRPr>
          </a:p>
          <a:p>
            <a:pPr marL="12700" marR="167640">
              <a:lnSpc>
                <a:spcPct val="101800"/>
              </a:lnSpc>
              <a:spcBef>
                <a:spcPts val="125"/>
              </a:spcBef>
            </a:pPr>
            <a:r>
              <a:rPr sz="1100" dirty="0">
                <a:latin typeface="Calibri"/>
                <a:cs typeface="Calibri"/>
              </a:rPr>
              <a:t>Denne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vejledning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 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introduktion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 </a:t>
            </a:r>
            <a:r>
              <a:rPr sz="1100" spc="-10" dirty="0">
                <a:latin typeface="Calibri"/>
                <a:cs typeface="Calibri"/>
              </a:rPr>
              <a:t>svendeprøven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forudgående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projektarbejde.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Vejledningen </a:t>
            </a:r>
            <a:r>
              <a:rPr sz="1100" dirty="0">
                <a:latin typeface="Calibri"/>
                <a:cs typeface="Calibri"/>
              </a:rPr>
              <a:t>beskriver, hvordan lærlingen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udarbejde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</a:t>
            </a:r>
            <a:r>
              <a:rPr sz="1100" spc="-10" dirty="0">
                <a:latin typeface="Calibri"/>
                <a:cs typeface="Calibri"/>
              </a:rPr>
              <a:t>projektbeskrivelse, </a:t>
            </a:r>
            <a:r>
              <a:rPr sz="1100" dirty="0">
                <a:latin typeface="Calibri"/>
                <a:cs typeface="Calibri"/>
              </a:rPr>
              <a:t>hvad </a:t>
            </a: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skal </a:t>
            </a:r>
            <a:r>
              <a:rPr sz="1100" dirty="0">
                <a:latin typeface="Calibri"/>
                <a:cs typeface="Calibri"/>
              </a:rPr>
              <a:t>indeholde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rammerne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eksamen.</a:t>
            </a:r>
            <a:endParaRPr sz="1100">
              <a:latin typeface="Calibri"/>
              <a:cs typeface="Calibri"/>
            </a:endParaRPr>
          </a:p>
          <a:p>
            <a:pPr marL="12700" marR="52705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Formålet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0" dirty="0">
                <a:latin typeface="Calibri"/>
                <a:cs typeface="Calibri"/>
              </a:rPr>
              <a:t> svendeprøven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afprøve,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baggrund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stærk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fag-</a:t>
            </a:r>
            <a:r>
              <a:rPr sz="1100" dirty="0">
                <a:latin typeface="Calibri"/>
                <a:cs typeface="Calibri"/>
              </a:rPr>
              <a:t>faglighed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stand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til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binde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løbet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uddannelsen,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herunder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et</a:t>
            </a:r>
            <a:r>
              <a:rPr sz="1100" dirty="0">
                <a:latin typeface="Calibri"/>
                <a:cs typeface="Calibri"/>
              </a:rPr>
              <a:t> konkret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kundebehov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kundeopgave.</a:t>
            </a:r>
            <a:endParaRPr sz="1100">
              <a:latin typeface="Calibri"/>
              <a:cs typeface="Calibri"/>
            </a:endParaRPr>
          </a:p>
          <a:p>
            <a:pPr marL="12700" marR="25781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Svendeprøven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projektopgave,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</a:t>
            </a:r>
            <a:r>
              <a:rPr sz="1100" spc="-10" dirty="0">
                <a:latin typeface="Calibri"/>
                <a:cs typeface="Calibri"/>
              </a:rPr>
              <a:t> bruger-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virksomheds-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kundebehov.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gerne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stillet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samarbejde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05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dermed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både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teste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faglige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kunnen, innovative-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projekt- </a:t>
            </a:r>
            <a:r>
              <a:rPr sz="1100" dirty="0">
                <a:latin typeface="Calibri"/>
                <a:cs typeface="Calibri"/>
              </a:rPr>
              <a:t>orienterede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faglig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opfylde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behov,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samtidig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den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ordentligt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teknologi,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overholde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relevant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lovgivning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spc="-10" dirty="0">
                <a:latin typeface="Calibri"/>
                <a:cs typeface="Calibri"/>
              </a:rPr>
              <a:t>kvalitetskrav.</a:t>
            </a:r>
            <a:endParaRPr sz="1100">
              <a:latin typeface="Calibri"/>
              <a:cs typeface="Calibri"/>
            </a:endParaRPr>
          </a:p>
          <a:p>
            <a:pPr marL="12700" marR="154940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faglige/tekniske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innovationstankegangen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opnås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gennem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uddannelsen.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 </a:t>
            </a:r>
            <a:r>
              <a:rPr sz="1100" dirty="0">
                <a:latin typeface="Calibri"/>
                <a:cs typeface="Calibri"/>
              </a:rPr>
              <a:t>tester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evnen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kombinere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opnået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gennem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uddannelsen.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B6.1.1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Rammen</a:t>
            </a:r>
            <a:r>
              <a:rPr sz="1200" b="0" spc="-10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for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10" dirty="0">
                <a:solidFill>
                  <a:srgbClr val="1F4D78"/>
                </a:solidFill>
                <a:latin typeface="Calibri Light"/>
                <a:cs typeface="Calibri Light"/>
              </a:rPr>
              <a:t>svendeprøveforløbet</a:t>
            </a:r>
            <a:endParaRPr sz="1200">
              <a:latin typeface="Calibri Light"/>
              <a:cs typeface="Calibri Light"/>
            </a:endParaRPr>
          </a:p>
          <a:p>
            <a:pPr marL="12700" marR="441959">
              <a:lnSpc>
                <a:spcPct val="101800"/>
              </a:lnSpc>
              <a:spcBef>
                <a:spcPts val="5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dirty="0">
                <a:latin typeface="Calibri"/>
                <a:cs typeface="Calibri"/>
              </a:rPr>
              <a:t> 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mindst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 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moduler. Højeste</a:t>
            </a:r>
            <a:r>
              <a:rPr sz="1100" spc="-10" dirty="0">
                <a:latin typeface="Calibri"/>
                <a:cs typeface="Calibri"/>
              </a:rPr>
              <a:t> valgte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opgaven.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sige </a:t>
            </a:r>
            <a:r>
              <a:rPr sz="1100" spc="-25" dirty="0">
                <a:latin typeface="Calibri"/>
                <a:cs typeface="Calibri"/>
              </a:rPr>
              <a:t>at:</a:t>
            </a:r>
            <a:endParaRPr sz="1100">
              <a:latin typeface="Calibri"/>
              <a:cs typeface="Calibri"/>
            </a:endParaRPr>
          </a:p>
          <a:p>
            <a:pPr marL="12700" marR="62674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For lærlinge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uddannelsesvarighed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4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år (4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moduler) skal der altid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 på</a:t>
            </a:r>
            <a:r>
              <a:rPr sz="1100" spc="-10" dirty="0">
                <a:latin typeface="Calibri"/>
                <a:cs typeface="Calibri"/>
              </a:rPr>
              <a:t> mindst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2.</a:t>
            </a:r>
            <a:endParaRPr sz="1100">
              <a:latin typeface="Calibri"/>
              <a:cs typeface="Calibri"/>
            </a:endParaRPr>
          </a:p>
          <a:p>
            <a:pPr marL="12700" marR="521334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uddannelsesvarighed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4,5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år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(5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moduler) skal 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 på</a:t>
            </a:r>
            <a:r>
              <a:rPr sz="1100" spc="-10" dirty="0">
                <a:latin typeface="Calibri"/>
                <a:cs typeface="Calibri"/>
              </a:rPr>
              <a:t> mindst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3.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vælger</a:t>
            </a:r>
            <a:r>
              <a:rPr sz="1100" spc="-10" dirty="0">
                <a:latin typeface="Calibri"/>
                <a:cs typeface="Calibri"/>
              </a:rPr>
              <a:t> talentelektriker,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 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mindst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4.</a:t>
            </a:r>
            <a:endParaRPr sz="1100">
              <a:latin typeface="Calibri"/>
              <a:cs typeface="Calibri"/>
            </a:endParaRPr>
          </a:p>
          <a:p>
            <a:pPr marL="12700" marR="80010" algn="just">
              <a:lnSpc>
                <a:spcPct val="101800"/>
              </a:lnSpc>
              <a:spcBef>
                <a:spcPts val="795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 alene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 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op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 3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personer.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Hvis </a:t>
            </a:r>
            <a:r>
              <a:rPr sz="1100" spc="-10" dirty="0">
                <a:latin typeface="Calibri"/>
                <a:cs typeface="Calibri"/>
              </a:rPr>
              <a:t>svendeprøven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aflægges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gruppedeltagernes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uddannelse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Mindst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moduler,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fælles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gruppen.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Derudover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enkelte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lærlings </a:t>
            </a:r>
            <a:r>
              <a:rPr sz="1100" dirty="0">
                <a:latin typeface="Calibri"/>
                <a:cs typeface="Calibri"/>
              </a:rPr>
              <a:t>ansvarsdel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klart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karakter.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82751" y="6359638"/>
          <a:ext cx="6301105" cy="1195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2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11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11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114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6987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175260">
                <a:tc gridSpan="16">
                  <a:txBody>
                    <a:bodyPr/>
                    <a:lstStyle/>
                    <a:p>
                      <a:pPr marL="1905"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Projektdage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19050">
                      <a:solidFill>
                        <a:srgbClr val="9CC2E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223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6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7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8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50" dirty="0">
                          <a:latin typeface="Calibri"/>
                          <a:cs typeface="Calibri"/>
                        </a:rPr>
                        <a:t>9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11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12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13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14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-25" dirty="0">
                          <a:latin typeface="Calibri"/>
                          <a:cs typeface="Calibri"/>
                        </a:rPr>
                        <a:t>15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19050">
                      <a:solidFill>
                        <a:srgbClr val="9CC2E4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910">
                <a:tc rowSpan="2">
                  <a:txBody>
                    <a:bodyPr/>
                    <a:lstStyle/>
                    <a:p>
                      <a:pPr marL="67945" marR="190500">
                        <a:lnSpc>
                          <a:spcPts val="1280"/>
                        </a:lnSpc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Projektbeskrivelse</a:t>
                      </a:r>
                      <a:r>
                        <a:rPr sz="1050" b="1" spc="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udarbejdes* Projektbeskrivelsen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sendes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skuemester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9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marL="67945">
                        <a:lnSpc>
                          <a:spcPts val="1230"/>
                        </a:lnSpc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Projektarbejde**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11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3020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marL="67945">
                        <a:lnSpc>
                          <a:spcPts val="123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Forberedelse</a:t>
                      </a:r>
                      <a:r>
                        <a:rPr sz="105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0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fremlæggelse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910">
                <a:tc>
                  <a:txBody>
                    <a:bodyPr/>
                    <a:lstStyle/>
                    <a:p>
                      <a:pPr marL="67945">
                        <a:lnSpc>
                          <a:spcPts val="123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Afholdelse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mundtlige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prøve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sz="1050" spc="-50" dirty="0">
                          <a:latin typeface="Calibri"/>
                          <a:cs typeface="Calibri"/>
                        </a:rPr>
                        <a:t>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BCD5ED"/>
                      </a:solidFill>
                      <a:prstDash val="solid"/>
                    </a:lnL>
                    <a:lnR w="6350">
                      <a:solidFill>
                        <a:srgbClr val="BCD5ED"/>
                      </a:solidFill>
                      <a:prstDash val="solid"/>
                    </a:lnR>
                    <a:lnT w="6350">
                      <a:solidFill>
                        <a:srgbClr val="BCD5ED"/>
                      </a:solidFill>
                      <a:prstDash val="solid"/>
                    </a:lnT>
                    <a:lnB w="6350">
                      <a:solidFill>
                        <a:srgbClr val="BCD5ED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673100" y="7814564"/>
            <a:ext cx="4961255" cy="347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Calibri"/>
                <a:cs typeface="Calibri"/>
              </a:rPr>
              <a:t>* Mulighed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for at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tilrette </a:t>
            </a:r>
            <a:r>
              <a:rPr sz="1050" i="1" spc="-10" dirty="0">
                <a:latin typeface="Calibri"/>
                <a:cs typeface="Calibri"/>
              </a:rPr>
              <a:t>projektbeskrivelsen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indtil</a:t>
            </a:r>
            <a:r>
              <a:rPr sz="1050" i="1" spc="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5.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dagen, hvor den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sendes</a:t>
            </a:r>
            <a:r>
              <a:rPr sz="1050" i="1" spc="-1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til </a:t>
            </a:r>
            <a:r>
              <a:rPr sz="1050" i="1" spc="-10" dirty="0">
                <a:latin typeface="Calibri"/>
                <a:cs typeface="Calibri"/>
              </a:rPr>
              <a:t>skuemester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050" i="1" dirty="0">
                <a:latin typeface="Calibri"/>
                <a:cs typeface="Calibri"/>
              </a:rPr>
              <a:t>**</a:t>
            </a:r>
            <a:r>
              <a:rPr sz="1050" i="1" spc="-20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Projektarbejde</a:t>
            </a:r>
            <a:r>
              <a:rPr sz="1050" i="1" spc="-20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må</a:t>
            </a:r>
            <a:r>
              <a:rPr sz="1050" i="1" spc="-10" dirty="0">
                <a:latin typeface="Calibri"/>
                <a:cs typeface="Calibri"/>
              </a:rPr>
              <a:t> påbegyndes</a:t>
            </a:r>
            <a:r>
              <a:rPr sz="1050" i="1" spc="-1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så</a:t>
            </a:r>
            <a:r>
              <a:rPr sz="1050" i="1" spc="-10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snart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beskrivelsen</a:t>
            </a:r>
            <a:r>
              <a:rPr sz="1050" i="1" spc="-1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er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godkendt</a:t>
            </a:r>
            <a:r>
              <a:rPr sz="1050" i="1" spc="-15" dirty="0">
                <a:latin typeface="Calibri"/>
                <a:cs typeface="Calibri"/>
              </a:rPr>
              <a:t> </a:t>
            </a:r>
            <a:r>
              <a:rPr sz="1050" i="1" dirty="0">
                <a:latin typeface="Calibri"/>
                <a:cs typeface="Calibri"/>
              </a:rPr>
              <a:t>af</a:t>
            </a:r>
            <a:r>
              <a:rPr sz="1050" i="1" spc="-5" dirty="0">
                <a:latin typeface="Calibri"/>
                <a:cs typeface="Calibri"/>
              </a:rPr>
              <a:t> </a:t>
            </a:r>
            <a:r>
              <a:rPr sz="1050" i="1" spc="-10" dirty="0">
                <a:latin typeface="Calibri"/>
                <a:cs typeface="Calibri"/>
              </a:rPr>
              <a:t>vejlederen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848" y="8264645"/>
            <a:ext cx="6182995" cy="749935"/>
          </a:xfrm>
          <a:prstGeom prst="rect">
            <a:avLst/>
          </a:prstGeom>
          <a:ln w="6108">
            <a:solidFill>
              <a:srgbClr val="000000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 marL="68580" marR="368300">
              <a:lnSpc>
                <a:spcPts val="1460"/>
              </a:lnSpc>
              <a:spcBef>
                <a:spcPts val="45"/>
              </a:spcBef>
            </a:pPr>
            <a:r>
              <a:rPr sz="1100" spc="-10" dirty="0">
                <a:latin typeface="Segoe UI"/>
                <a:cs typeface="Segoe UI"/>
              </a:rPr>
              <a:t>Projektbeskrivelsen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(</a:t>
            </a:r>
            <a:r>
              <a:rPr sz="1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Segoe UI"/>
                <a:cs typeface="Segoe UI"/>
                <a:hlinkClick r:id="rId2" action="ppaction://hlinksldjump"/>
              </a:rPr>
              <a:t>Bilag</a:t>
            </a:r>
            <a:r>
              <a:rPr sz="1100" u="sng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Segoe UI"/>
                <a:cs typeface="Segoe U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Segoe UI"/>
                <a:cs typeface="Segoe UI"/>
                <a:hlinkClick r:id="rId2" action="ppaction://hlinksldjump"/>
              </a:rPr>
              <a:t>6A</a:t>
            </a:r>
            <a:r>
              <a:rPr sz="1100" u="none" spc="-25" dirty="0">
                <a:solidFill>
                  <a:srgbClr val="0562C1"/>
                </a:solidFill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i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denne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vejledning)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skal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afleveres</a:t>
            </a:r>
            <a:r>
              <a:rPr sz="1100" u="none" spc="-20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til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vejlederen</a:t>
            </a:r>
            <a:r>
              <a:rPr sz="1100" u="none" spc="-25" dirty="0">
                <a:latin typeface="Segoe UI"/>
                <a:cs typeface="Segoe U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Segoe UI"/>
                <a:cs typeface="Segoe UI"/>
              </a:rPr>
              <a:t>senest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5.</a:t>
            </a:r>
            <a:r>
              <a:rPr sz="1100" u="none" spc="-15" dirty="0">
                <a:latin typeface="Segoe UI"/>
                <a:cs typeface="Segoe UI"/>
              </a:rPr>
              <a:t> </a:t>
            </a:r>
            <a:r>
              <a:rPr sz="1100" u="none" dirty="0">
                <a:latin typeface="Segoe UI"/>
                <a:cs typeface="Segoe UI"/>
              </a:rPr>
              <a:t>dagen</a:t>
            </a:r>
            <a:r>
              <a:rPr sz="1100" u="none" spc="-20" dirty="0">
                <a:latin typeface="Segoe UI"/>
                <a:cs typeface="Segoe UI"/>
              </a:rPr>
              <a:t> </a:t>
            </a:r>
            <a:r>
              <a:rPr sz="1100" u="none" spc="-50" dirty="0">
                <a:latin typeface="Segoe UI"/>
                <a:cs typeface="Segoe UI"/>
              </a:rPr>
              <a:t>i </a:t>
            </a:r>
            <a:r>
              <a:rPr sz="1100" u="none" spc="-10" dirty="0">
                <a:latin typeface="Segoe UI"/>
                <a:cs typeface="Segoe UI"/>
              </a:rPr>
              <a:t>PDF-format.</a:t>
            </a:r>
            <a:endParaRPr sz="1100">
              <a:latin typeface="Segoe UI"/>
              <a:cs typeface="Segoe UI"/>
            </a:endParaRPr>
          </a:p>
          <a:p>
            <a:pPr marL="68580">
              <a:lnSpc>
                <a:spcPct val="100000"/>
              </a:lnSpc>
              <a:spcBef>
                <a:spcPts val="75"/>
              </a:spcBef>
            </a:pPr>
            <a:r>
              <a:rPr sz="1100" dirty="0">
                <a:latin typeface="Segoe UI"/>
                <a:cs typeface="Segoe UI"/>
              </a:rPr>
              <a:t>Vejlederen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uploader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10" dirty="0">
                <a:latin typeface="Segoe UI"/>
                <a:cs typeface="Segoe UI"/>
              </a:rPr>
              <a:t>derefter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10" dirty="0">
                <a:latin typeface="Segoe UI"/>
                <a:cs typeface="Segoe UI"/>
              </a:rPr>
              <a:t>projektbeskrivelserne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til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skuemestrene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via</a:t>
            </a:r>
            <a:r>
              <a:rPr sz="1100" spc="-15" dirty="0">
                <a:latin typeface="Segoe UI"/>
                <a:cs typeface="Segoe UI"/>
              </a:rPr>
              <a:t> </a:t>
            </a:r>
            <a:r>
              <a:rPr sz="1100" dirty="0">
                <a:latin typeface="Segoe UI"/>
                <a:cs typeface="Segoe UI"/>
              </a:rPr>
              <a:t>unikt</a:t>
            </a:r>
            <a:r>
              <a:rPr sz="1100" spc="-20" dirty="0">
                <a:latin typeface="Segoe UI"/>
                <a:cs typeface="Segoe UI"/>
              </a:rPr>
              <a:t> </a:t>
            </a:r>
            <a:r>
              <a:rPr sz="1100" spc="-10" dirty="0">
                <a:latin typeface="Segoe UI"/>
                <a:cs typeface="Segoe UI"/>
              </a:rPr>
              <a:t>link.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5800" y="914399"/>
            <a:ext cx="6029325" cy="3800475"/>
          </a:xfrm>
          <a:custGeom>
            <a:avLst/>
            <a:gdLst/>
            <a:ahLst/>
            <a:cxnLst/>
            <a:rect l="l" t="t" r="r" b="b"/>
            <a:pathLst>
              <a:path w="6029325" h="3800475">
                <a:moveTo>
                  <a:pt x="0" y="0"/>
                </a:moveTo>
                <a:lnTo>
                  <a:pt x="6029325" y="0"/>
                </a:lnTo>
                <a:lnTo>
                  <a:pt x="6029325" y="3800475"/>
                </a:lnTo>
                <a:lnTo>
                  <a:pt x="0" y="380047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1812" y="959611"/>
            <a:ext cx="52692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"/>
                <a:cs typeface="Arial"/>
              </a:rPr>
              <a:t>Eksempel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moduler,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en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gruppesvendeprøve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den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4-</a:t>
            </a:r>
            <a:r>
              <a:rPr sz="900" dirty="0">
                <a:latin typeface="Arial"/>
                <a:cs typeface="Arial"/>
              </a:rPr>
              <a:t>årige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elektrikeruddannelse: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76944" y="1398221"/>
            <a:ext cx="2878455" cy="2804795"/>
            <a:chOff x="2476944" y="1398221"/>
            <a:chExt cx="2878455" cy="2804795"/>
          </a:xfrm>
        </p:grpSpPr>
        <p:sp>
          <p:nvSpPr>
            <p:cNvPr id="8" name="object 8"/>
            <p:cNvSpPr/>
            <p:nvPr/>
          </p:nvSpPr>
          <p:spPr>
            <a:xfrm>
              <a:off x="2476944" y="1398221"/>
              <a:ext cx="2878455" cy="1000125"/>
            </a:xfrm>
            <a:custGeom>
              <a:avLst/>
              <a:gdLst/>
              <a:ahLst/>
              <a:cxnLst/>
              <a:rect l="l" t="t" r="r" b="b"/>
              <a:pathLst>
                <a:path w="2878454" h="1000125">
                  <a:moveTo>
                    <a:pt x="1439138" y="0"/>
                  </a:moveTo>
                  <a:lnTo>
                    <a:pt x="1371391" y="543"/>
                  </a:lnTo>
                  <a:lnTo>
                    <a:pt x="1304450" y="2159"/>
                  </a:lnTo>
                  <a:lnTo>
                    <a:pt x="1238385" y="4823"/>
                  </a:lnTo>
                  <a:lnTo>
                    <a:pt x="1173264" y="8511"/>
                  </a:lnTo>
                  <a:lnTo>
                    <a:pt x="1109156" y="13199"/>
                  </a:lnTo>
                  <a:lnTo>
                    <a:pt x="1046131" y="18863"/>
                  </a:lnTo>
                  <a:lnTo>
                    <a:pt x="984258" y="25479"/>
                  </a:lnTo>
                  <a:lnTo>
                    <a:pt x="923606" y="33023"/>
                  </a:lnTo>
                  <a:lnTo>
                    <a:pt x="864244" y="41471"/>
                  </a:lnTo>
                  <a:lnTo>
                    <a:pt x="806240" y="50798"/>
                  </a:lnTo>
                  <a:lnTo>
                    <a:pt x="749665" y="60982"/>
                  </a:lnTo>
                  <a:lnTo>
                    <a:pt x="694588" y="71998"/>
                  </a:lnTo>
                  <a:lnTo>
                    <a:pt x="641076" y="83822"/>
                  </a:lnTo>
                  <a:lnTo>
                    <a:pt x="589200" y="96430"/>
                  </a:lnTo>
                  <a:lnTo>
                    <a:pt x="539029" y="109797"/>
                  </a:lnTo>
                  <a:lnTo>
                    <a:pt x="490632" y="123901"/>
                  </a:lnTo>
                  <a:lnTo>
                    <a:pt x="444077" y="138717"/>
                  </a:lnTo>
                  <a:lnTo>
                    <a:pt x="399434" y="154221"/>
                  </a:lnTo>
                  <a:lnTo>
                    <a:pt x="356773" y="170389"/>
                  </a:lnTo>
                  <a:lnTo>
                    <a:pt x="316161" y="187196"/>
                  </a:lnTo>
                  <a:lnTo>
                    <a:pt x="277669" y="204620"/>
                  </a:lnTo>
                  <a:lnTo>
                    <a:pt x="241365" y="222636"/>
                  </a:lnTo>
                  <a:lnTo>
                    <a:pt x="207319" y="241220"/>
                  </a:lnTo>
                  <a:lnTo>
                    <a:pt x="146275" y="279996"/>
                  </a:lnTo>
                  <a:lnTo>
                    <a:pt x="95090" y="320755"/>
                  </a:lnTo>
                  <a:lnTo>
                    <a:pt x="54317" y="363307"/>
                  </a:lnTo>
                  <a:lnTo>
                    <a:pt x="24509" y="407459"/>
                  </a:lnTo>
                  <a:lnTo>
                    <a:pt x="6219" y="453019"/>
                  </a:lnTo>
                  <a:lnTo>
                    <a:pt x="0" y="499795"/>
                  </a:lnTo>
                  <a:lnTo>
                    <a:pt x="1566" y="523323"/>
                  </a:lnTo>
                  <a:lnTo>
                    <a:pt x="13890" y="569515"/>
                  </a:lnTo>
                  <a:lnTo>
                    <a:pt x="38008" y="614395"/>
                  </a:lnTo>
                  <a:lnTo>
                    <a:pt x="73368" y="657771"/>
                  </a:lnTo>
                  <a:lnTo>
                    <a:pt x="119415" y="699451"/>
                  </a:lnTo>
                  <a:lnTo>
                    <a:pt x="175599" y="739243"/>
                  </a:lnTo>
                  <a:lnTo>
                    <a:pt x="241365" y="776955"/>
                  </a:lnTo>
                  <a:lnTo>
                    <a:pt x="277669" y="794970"/>
                  </a:lnTo>
                  <a:lnTo>
                    <a:pt x="316161" y="812394"/>
                  </a:lnTo>
                  <a:lnTo>
                    <a:pt x="356773" y="829202"/>
                  </a:lnTo>
                  <a:lnTo>
                    <a:pt x="399434" y="845370"/>
                  </a:lnTo>
                  <a:lnTo>
                    <a:pt x="444077" y="860874"/>
                  </a:lnTo>
                  <a:lnTo>
                    <a:pt x="490632" y="875689"/>
                  </a:lnTo>
                  <a:lnTo>
                    <a:pt x="539029" y="889793"/>
                  </a:lnTo>
                  <a:lnTo>
                    <a:pt x="589200" y="903161"/>
                  </a:lnTo>
                  <a:lnTo>
                    <a:pt x="641076" y="915769"/>
                  </a:lnTo>
                  <a:lnTo>
                    <a:pt x="694588" y="927593"/>
                  </a:lnTo>
                  <a:lnTo>
                    <a:pt x="749665" y="938608"/>
                  </a:lnTo>
                  <a:lnTo>
                    <a:pt x="806240" y="948792"/>
                  </a:lnTo>
                  <a:lnTo>
                    <a:pt x="864244" y="958120"/>
                  </a:lnTo>
                  <a:lnTo>
                    <a:pt x="923606" y="966568"/>
                  </a:lnTo>
                  <a:lnTo>
                    <a:pt x="984258" y="974112"/>
                  </a:lnTo>
                  <a:lnTo>
                    <a:pt x="1046131" y="980728"/>
                  </a:lnTo>
                  <a:lnTo>
                    <a:pt x="1109156" y="986391"/>
                  </a:lnTo>
                  <a:lnTo>
                    <a:pt x="1173264" y="991079"/>
                  </a:lnTo>
                  <a:lnTo>
                    <a:pt x="1238385" y="994767"/>
                  </a:lnTo>
                  <a:lnTo>
                    <a:pt x="1304450" y="997431"/>
                  </a:lnTo>
                  <a:lnTo>
                    <a:pt x="1371391" y="999047"/>
                  </a:lnTo>
                  <a:lnTo>
                    <a:pt x="1439138" y="999591"/>
                  </a:lnTo>
                  <a:lnTo>
                    <a:pt x="1506885" y="999047"/>
                  </a:lnTo>
                  <a:lnTo>
                    <a:pt x="1573826" y="997431"/>
                  </a:lnTo>
                  <a:lnTo>
                    <a:pt x="1639892" y="994767"/>
                  </a:lnTo>
                  <a:lnTo>
                    <a:pt x="1705013" y="991079"/>
                  </a:lnTo>
                  <a:lnTo>
                    <a:pt x="1769121" y="986391"/>
                  </a:lnTo>
                  <a:lnTo>
                    <a:pt x="1832146" y="980728"/>
                  </a:lnTo>
                  <a:lnTo>
                    <a:pt x="1894019" y="974112"/>
                  </a:lnTo>
                  <a:lnTo>
                    <a:pt x="1954672" y="966568"/>
                  </a:lnTo>
                  <a:lnTo>
                    <a:pt x="2014035" y="958120"/>
                  </a:lnTo>
                  <a:lnTo>
                    <a:pt x="2072038" y="948792"/>
                  </a:lnTo>
                  <a:lnTo>
                    <a:pt x="2128614" y="938608"/>
                  </a:lnTo>
                  <a:lnTo>
                    <a:pt x="2183692" y="927593"/>
                  </a:lnTo>
                  <a:lnTo>
                    <a:pt x="2237204" y="915769"/>
                  </a:lnTo>
                  <a:lnTo>
                    <a:pt x="2289080" y="903161"/>
                  </a:lnTo>
                  <a:lnTo>
                    <a:pt x="2339252" y="889793"/>
                  </a:lnTo>
                  <a:lnTo>
                    <a:pt x="2387650" y="875689"/>
                  </a:lnTo>
                  <a:lnTo>
                    <a:pt x="2434205" y="860874"/>
                  </a:lnTo>
                  <a:lnTo>
                    <a:pt x="2478848" y="845370"/>
                  </a:lnTo>
                  <a:lnTo>
                    <a:pt x="2521511" y="829202"/>
                  </a:lnTo>
                  <a:lnTo>
                    <a:pt x="2562123" y="812394"/>
                  </a:lnTo>
                  <a:lnTo>
                    <a:pt x="2600615" y="794970"/>
                  </a:lnTo>
                  <a:lnTo>
                    <a:pt x="2636920" y="776955"/>
                  </a:lnTo>
                  <a:lnTo>
                    <a:pt x="2670967" y="758371"/>
                  </a:lnTo>
                  <a:lnTo>
                    <a:pt x="2732012" y="719595"/>
                  </a:lnTo>
                  <a:lnTo>
                    <a:pt x="2783197" y="678835"/>
                  </a:lnTo>
                  <a:lnTo>
                    <a:pt x="2823971" y="636283"/>
                  </a:lnTo>
                  <a:lnTo>
                    <a:pt x="2853779" y="592131"/>
                  </a:lnTo>
                  <a:lnTo>
                    <a:pt x="2872070" y="546571"/>
                  </a:lnTo>
                  <a:lnTo>
                    <a:pt x="2878289" y="499795"/>
                  </a:lnTo>
                  <a:lnTo>
                    <a:pt x="2876723" y="476267"/>
                  </a:lnTo>
                  <a:lnTo>
                    <a:pt x="2864399" y="430075"/>
                  </a:lnTo>
                  <a:lnTo>
                    <a:pt x="2840280" y="385195"/>
                  </a:lnTo>
                  <a:lnTo>
                    <a:pt x="2804920" y="341819"/>
                  </a:lnTo>
                  <a:lnTo>
                    <a:pt x="2758871" y="300139"/>
                  </a:lnTo>
                  <a:lnTo>
                    <a:pt x="2702687" y="260348"/>
                  </a:lnTo>
                  <a:lnTo>
                    <a:pt x="2636920" y="222636"/>
                  </a:lnTo>
                  <a:lnTo>
                    <a:pt x="2600615" y="204620"/>
                  </a:lnTo>
                  <a:lnTo>
                    <a:pt x="2562123" y="187196"/>
                  </a:lnTo>
                  <a:lnTo>
                    <a:pt x="2521511" y="170389"/>
                  </a:lnTo>
                  <a:lnTo>
                    <a:pt x="2478848" y="154221"/>
                  </a:lnTo>
                  <a:lnTo>
                    <a:pt x="2434205" y="138717"/>
                  </a:lnTo>
                  <a:lnTo>
                    <a:pt x="2387650" y="123901"/>
                  </a:lnTo>
                  <a:lnTo>
                    <a:pt x="2339252" y="109797"/>
                  </a:lnTo>
                  <a:lnTo>
                    <a:pt x="2289080" y="96430"/>
                  </a:lnTo>
                  <a:lnTo>
                    <a:pt x="2237204" y="83822"/>
                  </a:lnTo>
                  <a:lnTo>
                    <a:pt x="2183692" y="71998"/>
                  </a:lnTo>
                  <a:lnTo>
                    <a:pt x="2128614" y="60982"/>
                  </a:lnTo>
                  <a:lnTo>
                    <a:pt x="2072038" y="50798"/>
                  </a:lnTo>
                  <a:lnTo>
                    <a:pt x="2014035" y="41471"/>
                  </a:lnTo>
                  <a:lnTo>
                    <a:pt x="1954672" y="33023"/>
                  </a:lnTo>
                  <a:lnTo>
                    <a:pt x="1894019" y="25479"/>
                  </a:lnTo>
                  <a:lnTo>
                    <a:pt x="1832146" y="18863"/>
                  </a:lnTo>
                  <a:lnTo>
                    <a:pt x="1769121" y="13199"/>
                  </a:lnTo>
                  <a:lnTo>
                    <a:pt x="1705013" y="8511"/>
                  </a:lnTo>
                  <a:lnTo>
                    <a:pt x="1639892" y="4823"/>
                  </a:lnTo>
                  <a:lnTo>
                    <a:pt x="1573826" y="2159"/>
                  </a:lnTo>
                  <a:lnTo>
                    <a:pt x="1506885" y="543"/>
                  </a:lnTo>
                  <a:lnTo>
                    <a:pt x="1439138" y="0"/>
                  </a:lnTo>
                  <a:close/>
                </a:path>
              </a:pathLst>
            </a:custGeom>
            <a:solidFill>
              <a:srgbClr val="C4D4EB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41646" y="3845882"/>
              <a:ext cx="558165" cy="357505"/>
            </a:xfrm>
            <a:custGeom>
              <a:avLst/>
              <a:gdLst/>
              <a:ahLst/>
              <a:cxnLst/>
              <a:rect l="l" t="t" r="r" b="b"/>
              <a:pathLst>
                <a:path w="558164" h="357504">
                  <a:moveTo>
                    <a:pt x="418350" y="0"/>
                  </a:moveTo>
                  <a:lnTo>
                    <a:pt x="139446" y="0"/>
                  </a:lnTo>
                  <a:lnTo>
                    <a:pt x="139446" y="178498"/>
                  </a:lnTo>
                  <a:lnTo>
                    <a:pt x="0" y="178498"/>
                  </a:lnTo>
                  <a:lnTo>
                    <a:pt x="278904" y="356996"/>
                  </a:lnTo>
                  <a:lnTo>
                    <a:pt x="557809" y="178498"/>
                  </a:lnTo>
                  <a:lnTo>
                    <a:pt x="418350" y="178498"/>
                  </a:lnTo>
                  <a:lnTo>
                    <a:pt x="418350" y="0"/>
                  </a:lnTo>
                  <a:close/>
                </a:path>
              </a:pathLst>
            </a:custGeom>
            <a:solidFill>
              <a:srgbClr val="B5CA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23390" y="2479267"/>
              <a:ext cx="1004569" cy="1004569"/>
            </a:xfrm>
            <a:custGeom>
              <a:avLst/>
              <a:gdLst/>
              <a:ahLst/>
              <a:cxnLst/>
              <a:rect l="l" t="t" r="r" b="b"/>
              <a:pathLst>
                <a:path w="1004570" h="1004570">
                  <a:moveTo>
                    <a:pt x="502031" y="0"/>
                  </a:moveTo>
                  <a:lnTo>
                    <a:pt x="453681" y="2298"/>
                  </a:lnTo>
                  <a:lnTo>
                    <a:pt x="406632" y="9052"/>
                  </a:lnTo>
                  <a:lnTo>
                    <a:pt x="361094" y="20052"/>
                  </a:lnTo>
                  <a:lnTo>
                    <a:pt x="317277" y="35087"/>
                  </a:lnTo>
                  <a:lnTo>
                    <a:pt x="275392" y="53947"/>
                  </a:lnTo>
                  <a:lnTo>
                    <a:pt x="235648" y="76421"/>
                  </a:lnTo>
                  <a:lnTo>
                    <a:pt x="198257" y="102300"/>
                  </a:lnTo>
                  <a:lnTo>
                    <a:pt x="163428" y="131372"/>
                  </a:lnTo>
                  <a:lnTo>
                    <a:pt x="131372" y="163428"/>
                  </a:lnTo>
                  <a:lnTo>
                    <a:pt x="102300" y="198257"/>
                  </a:lnTo>
                  <a:lnTo>
                    <a:pt x="76421" y="235648"/>
                  </a:lnTo>
                  <a:lnTo>
                    <a:pt x="53947" y="275392"/>
                  </a:lnTo>
                  <a:lnTo>
                    <a:pt x="35087" y="317277"/>
                  </a:lnTo>
                  <a:lnTo>
                    <a:pt x="20052" y="361094"/>
                  </a:lnTo>
                  <a:lnTo>
                    <a:pt x="9052" y="406632"/>
                  </a:lnTo>
                  <a:lnTo>
                    <a:pt x="2298" y="453681"/>
                  </a:lnTo>
                  <a:lnTo>
                    <a:pt x="0" y="502030"/>
                  </a:lnTo>
                  <a:lnTo>
                    <a:pt x="2298" y="550380"/>
                  </a:lnTo>
                  <a:lnTo>
                    <a:pt x="9052" y="597429"/>
                  </a:lnTo>
                  <a:lnTo>
                    <a:pt x="20052" y="642967"/>
                  </a:lnTo>
                  <a:lnTo>
                    <a:pt x="35087" y="686784"/>
                  </a:lnTo>
                  <a:lnTo>
                    <a:pt x="53947" y="728669"/>
                  </a:lnTo>
                  <a:lnTo>
                    <a:pt x="76421" y="768413"/>
                  </a:lnTo>
                  <a:lnTo>
                    <a:pt x="102300" y="805804"/>
                  </a:lnTo>
                  <a:lnTo>
                    <a:pt x="131372" y="840633"/>
                  </a:lnTo>
                  <a:lnTo>
                    <a:pt x="163428" y="872689"/>
                  </a:lnTo>
                  <a:lnTo>
                    <a:pt x="198257" y="901761"/>
                  </a:lnTo>
                  <a:lnTo>
                    <a:pt x="235648" y="927640"/>
                  </a:lnTo>
                  <a:lnTo>
                    <a:pt x="275392" y="950114"/>
                  </a:lnTo>
                  <a:lnTo>
                    <a:pt x="317277" y="968974"/>
                  </a:lnTo>
                  <a:lnTo>
                    <a:pt x="361094" y="984009"/>
                  </a:lnTo>
                  <a:lnTo>
                    <a:pt x="406632" y="995009"/>
                  </a:lnTo>
                  <a:lnTo>
                    <a:pt x="453681" y="1001763"/>
                  </a:lnTo>
                  <a:lnTo>
                    <a:pt x="502031" y="1004061"/>
                  </a:lnTo>
                  <a:lnTo>
                    <a:pt x="550378" y="1001763"/>
                  </a:lnTo>
                  <a:lnTo>
                    <a:pt x="597425" y="995009"/>
                  </a:lnTo>
                  <a:lnTo>
                    <a:pt x="642961" y="984009"/>
                  </a:lnTo>
                  <a:lnTo>
                    <a:pt x="686777" y="968974"/>
                  </a:lnTo>
                  <a:lnTo>
                    <a:pt x="728661" y="950114"/>
                  </a:lnTo>
                  <a:lnTo>
                    <a:pt x="768404" y="927640"/>
                  </a:lnTo>
                  <a:lnTo>
                    <a:pt x="805794" y="901761"/>
                  </a:lnTo>
                  <a:lnTo>
                    <a:pt x="840622" y="872689"/>
                  </a:lnTo>
                  <a:lnTo>
                    <a:pt x="872678" y="840633"/>
                  </a:lnTo>
                  <a:lnTo>
                    <a:pt x="901750" y="805804"/>
                  </a:lnTo>
                  <a:lnTo>
                    <a:pt x="927628" y="768413"/>
                  </a:lnTo>
                  <a:lnTo>
                    <a:pt x="950102" y="728669"/>
                  </a:lnTo>
                  <a:lnTo>
                    <a:pt x="968962" y="686784"/>
                  </a:lnTo>
                  <a:lnTo>
                    <a:pt x="983997" y="642967"/>
                  </a:lnTo>
                  <a:lnTo>
                    <a:pt x="994997" y="597429"/>
                  </a:lnTo>
                  <a:lnTo>
                    <a:pt x="1001751" y="550380"/>
                  </a:lnTo>
                  <a:lnTo>
                    <a:pt x="1004049" y="502030"/>
                  </a:lnTo>
                  <a:lnTo>
                    <a:pt x="1001751" y="453681"/>
                  </a:lnTo>
                  <a:lnTo>
                    <a:pt x="994997" y="406632"/>
                  </a:lnTo>
                  <a:lnTo>
                    <a:pt x="983997" y="361094"/>
                  </a:lnTo>
                  <a:lnTo>
                    <a:pt x="968962" y="317277"/>
                  </a:lnTo>
                  <a:lnTo>
                    <a:pt x="950102" y="275392"/>
                  </a:lnTo>
                  <a:lnTo>
                    <a:pt x="927628" y="235648"/>
                  </a:lnTo>
                  <a:lnTo>
                    <a:pt x="901750" y="198257"/>
                  </a:lnTo>
                  <a:lnTo>
                    <a:pt x="872678" y="163428"/>
                  </a:lnTo>
                  <a:lnTo>
                    <a:pt x="840622" y="131372"/>
                  </a:lnTo>
                  <a:lnTo>
                    <a:pt x="805794" y="102300"/>
                  </a:lnTo>
                  <a:lnTo>
                    <a:pt x="768404" y="76421"/>
                  </a:lnTo>
                  <a:lnTo>
                    <a:pt x="728661" y="53947"/>
                  </a:lnTo>
                  <a:lnTo>
                    <a:pt x="686777" y="35087"/>
                  </a:lnTo>
                  <a:lnTo>
                    <a:pt x="642961" y="20052"/>
                  </a:lnTo>
                  <a:lnTo>
                    <a:pt x="597425" y="9052"/>
                  </a:lnTo>
                  <a:lnTo>
                    <a:pt x="550378" y="2298"/>
                  </a:lnTo>
                  <a:lnTo>
                    <a:pt x="50203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3100" y="4275628"/>
            <a:ext cx="6158865" cy="198501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233295" marR="1892300" indent="138430">
              <a:lnSpc>
                <a:spcPts val="1210"/>
              </a:lnSpc>
              <a:spcBef>
                <a:spcPts val="235"/>
              </a:spcBef>
            </a:pPr>
            <a:r>
              <a:rPr sz="1100" dirty="0">
                <a:latin typeface="Calibri"/>
                <a:cs typeface="Calibri"/>
              </a:rPr>
              <a:t>Sammensætning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til </a:t>
            </a:r>
            <a:r>
              <a:rPr sz="1100" spc="-10" dirty="0">
                <a:latin typeface="Calibri"/>
                <a:cs typeface="Calibri"/>
              </a:rPr>
              <a:t>svendeprøven: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1.1,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1.2,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1.6, </a:t>
            </a:r>
            <a:r>
              <a:rPr sz="1100" dirty="0">
                <a:solidFill>
                  <a:srgbClr val="FF0000"/>
                </a:solidFill>
                <a:latin typeface="Calibri"/>
                <a:cs typeface="Calibri"/>
              </a:rPr>
              <a:t>2.1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2,2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B6.1.2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Tidsplan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100" spc="-10" dirty="0">
                <a:latin typeface="Calibri"/>
                <a:cs typeface="Calibri"/>
              </a:rPr>
              <a:t>Svendeprøveforløbet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 opdelt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perioder.</a:t>
            </a:r>
            <a:endParaRPr sz="1100">
              <a:latin typeface="Calibri"/>
              <a:cs typeface="Calibri"/>
            </a:endParaRPr>
          </a:p>
          <a:p>
            <a:pPr marL="12700" marR="36385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Svendeprøven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varighed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uger,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slutningen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periode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afholdes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mundtlig </a:t>
            </a:r>
            <a:r>
              <a:rPr sz="1100" dirty="0">
                <a:latin typeface="Calibri"/>
                <a:cs typeface="Calibri"/>
              </a:rPr>
              <a:t>overhøring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varighed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minutter.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De første 11 projektdage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prøveperioden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bliver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brugt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0" dirty="0">
                <a:latin typeface="Calibri"/>
                <a:cs typeface="Calibri"/>
              </a:rPr>
              <a:t> svendeprøveprojektet. </a:t>
            </a:r>
            <a:r>
              <a:rPr sz="1100" dirty="0">
                <a:latin typeface="Calibri"/>
                <a:cs typeface="Calibri"/>
              </a:rPr>
              <a:t>Herefter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følger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dages </a:t>
            </a:r>
            <a:r>
              <a:rPr sz="1100" spc="-10" dirty="0">
                <a:latin typeface="Calibri"/>
                <a:cs typeface="Calibri"/>
              </a:rPr>
              <a:t>forberedelse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finpudsning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 projektet. </a:t>
            </a:r>
            <a:r>
              <a:rPr sz="1100" spc="-10" dirty="0">
                <a:latin typeface="Calibri"/>
                <a:cs typeface="Calibri"/>
              </a:rPr>
              <a:t>Eksamensperioden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afsluttes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til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prøver.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98897" y="2705354"/>
            <a:ext cx="666115" cy="5276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9720" marR="5080" indent="-300355">
              <a:lnSpc>
                <a:spcPts val="890"/>
              </a:lnSpc>
              <a:spcBef>
                <a:spcPts val="1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Gruppedeltager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800">
              <a:latin typeface="Calibri"/>
              <a:cs typeface="Calibri"/>
            </a:endParaRPr>
          </a:p>
          <a:p>
            <a:pPr marL="45085">
              <a:lnSpc>
                <a:spcPts val="925"/>
              </a:lnSpc>
              <a:spcBef>
                <a:spcPts val="229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Moduler:</a:t>
            </a:r>
            <a:r>
              <a:rPr sz="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1.2,</a:t>
            </a:r>
            <a:endParaRPr sz="800">
              <a:latin typeface="Calibri"/>
              <a:cs typeface="Calibri"/>
            </a:endParaRPr>
          </a:p>
          <a:p>
            <a:pPr marL="85090">
              <a:lnSpc>
                <a:spcPts val="925"/>
              </a:lnSpc>
            </a:pPr>
            <a:r>
              <a:rPr sz="800" dirty="0">
                <a:solidFill>
                  <a:srgbClr val="FF0000"/>
                </a:solidFill>
                <a:latin typeface="Calibri"/>
                <a:cs typeface="Calibri"/>
              </a:rPr>
              <a:t>2.1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, 1.6,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2.9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98584" y="1715397"/>
            <a:ext cx="1017269" cy="1017269"/>
            <a:chOff x="2798584" y="1715397"/>
            <a:chExt cx="1017269" cy="1017269"/>
          </a:xfrm>
        </p:grpSpPr>
        <p:sp>
          <p:nvSpPr>
            <p:cNvPr id="14" name="object 14"/>
            <p:cNvSpPr/>
            <p:nvPr/>
          </p:nvSpPr>
          <p:spPr>
            <a:xfrm>
              <a:off x="2804934" y="1721747"/>
              <a:ext cx="1004569" cy="1004569"/>
            </a:xfrm>
            <a:custGeom>
              <a:avLst/>
              <a:gdLst/>
              <a:ahLst/>
              <a:cxnLst/>
              <a:rect l="l" t="t" r="r" b="b"/>
              <a:pathLst>
                <a:path w="1004570" h="1004569">
                  <a:moveTo>
                    <a:pt x="502031" y="0"/>
                  </a:moveTo>
                  <a:lnTo>
                    <a:pt x="453681" y="2298"/>
                  </a:lnTo>
                  <a:lnTo>
                    <a:pt x="406632" y="9052"/>
                  </a:lnTo>
                  <a:lnTo>
                    <a:pt x="361094" y="20052"/>
                  </a:lnTo>
                  <a:lnTo>
                    <a:pt x="317277" y="35087"/>
                  </a:lnTo>
                  <a:lnTo>
                    <a:pt x="275392" y="53947"/>
                  </a:lnTo>
                  <a:lnTo>
                    <a:pt x="235648" y="76421"/>
                  </a:lnTo>
                  <a:lnTo>
                    <a:pt x="198257" y="102300"/>
                  </a:lnTo>
                  <a:lnTo>
                    <a:pt x="163428" y="131372"/>
                  </a:lnTo>
                  <a:lnTo>
                    <a:pt x="131372" y="163428"/>
                  </a:lnTo>
                  <a:lnTo>
                    <a:pt x="102300" y="198257"/>
                  </a:lnTo>
                  <a:lnTo>
                    <a:pt x="76421" y="235648"/>
                  </a:lnTo>
                  <a:lnTo>
                    <a:pt x="53947" y="275392"/>
                  </a:lnTo>
                  <a:lnTo>
                    <a:pt x="35087" y="317277"/>
                  </a:lnTo>
                  <a:lnTo>
                    <a:pt x="20052" y="361094"/>
                  </a:lnTo>
                  <a:lnTo>
                    <a:pt x="9052" y="406632"/>
                  </a:lnTo>
                  <a:lnTo>
                    <a:pt x="2298" y="453681"/>
                  </a:lnTo>
                  <a:lnTo>
                    <a:pt x="0" y="502030"/>
                  </a:lnTo>
                  <a:lnTo>
                    <a:pt x="2298" y="550380"/>
                  </a:lnTo>
                  <a:lnTo>
                    <a:pt x="9052" y="597429"/>
                  </a:lnTo>
                  <a:lnTo>
                    <a:pt x="20052" y="642967"/>
                  </a:lnTo>
                  <a:lnTo>
                    <a:pt x="35087" y="686784"/>
                  </a:lnTo>
                  <a:lnTo>
                    <a:pt x="53947" y="728669"/>
                  </a:lnTo>
                  <a:lnTo>
                    <a:pt x="76421" y="768413"/>
                  </a:lnTo>
                  <a:lnTo>
                    <a:pt x="102300" y="805804"/>
                  </a:lnTo>
                  <a:lnTo>
                    <a:pt x="131372" y="840633"/>
                  </a:lnTo>
                  <a:lnTo>
                    <a:pt x="163428" y="872689"/>
                  </a:lnTo>
                  <a:lnTo>
                    <a:pt x="198257" y="901761"/>
                  </a:lnTo>
                  <a:lnTo>
                    <a:pt x="235648" y="927640"/>
                  </a:lnTo>
                  <a:lnTo>
                    <a:pt x="275392" y="950114"/>
                  </a:lnTo>
                  <a:lnTo>
                    <a:pt x="317277" y="968974"/>
                  </a:lnTo>
                  <a:lnTo>
                    <a:pt x="361094" y="984009"/>
                  </a:lnTo>
                  <a:lnTo>
                    <a:pt x="406632" y="995009"/>
                  </a:lnTo>
                  <a:lnTo>
                    <a:pt x="453681" y="1001763"/>
                  </a:lnTo>
                  <a:lnTo>
                    <a:pt x="502031" y="1004061"/>
                  </a:lnTo>
                  <a:lnTo>
                    <a:pt x="550378" y="1001763"/>
                  </a:lnTo>
                  <a:lnTo>
                    <a:pt x="597425" y="995009"/>
                  </a:lnTo>
                  <a:lnTo>
                    <a:pt x="642961" y="984009"/>
                  </a:lnTo>
                  <a:lnTo>
                    <a:pt x="686777" y="968974"/>
                  </a:lnTo>
                  <a:lnTo>
                    <a:pt x="728661" y="950114"/>
                  </a:lnTo>
                  <a:lnTo>
                    <a:pt x="768404" y="927640"/>
                  </a:lnTo>
                  <a:lnTo>
                    <a:pt x="805794" y="901761"/>
                  </a:lnTo>
                  <a:lnTo>
                    <a:pt x="840622" y="872689"/>
                  </a:lnTo>
                  <a:lnTo>
                    <a:pt x="872678" y="840633"/>
                  </a:lnTo>
                  <a:lnTo>
                    <a:pt x="901750" y="805804"/>
                  </a:lnTo>
                  <a:lnTo>
                    <a:pt x="927628" y="768413"/>
                  </a:lnTo>
                  <a:lnTo>
                    <a:pt x="950102" y="728669"/>
                  </a:lnTo>
                  <a:lnTo>
                    <a:pt x="968962" y="686784"/>
                  </a:lnTo>
                  <a:lnTo>
                    <a:pt x="983997" y="642967"/>
                  </a:lnTo>
                  <a:lnTo>
                    <a:pt x="994997" y="597429"/>
                  </a:lnTo>
                  <a:lnTo>
                    <a:pt x="1001751" y="550380"/>
                  </a:lnTo>
                  <a:lnTo>
                    <a:pt x="1004049" y="502030"/>
                  </a:lnTo>
                  <a:lnTo>
                    <a:pt x="1001751" y="453681"/>
                  </a:lnTo>
                  <a:lnTo>
                    <a:pt x="994997" y="406632"/>
                  </a:lnTo>
                  <a:lnTo>
                    <a:pt x="983997" y="361094"/>
                  </a:lnTo>
                  <a:lnTo>
                    <a:pt x="968962" y="317277"/>
                  </a:lnTo>
                  <a:lnTo>
                    <a:pt x="950102" y="275392"/>
                  </a:lnTo>
                  <a:lnTo>
                    <a:pt x="927628" y="235648"/>
                  </a:lnTo>
                  <a:lnTo>
                    <a:pt x="901750" y="198257"/>
                  </a:lnTo>
                  <a:lnTo>
                    <a:pt x="872678" y="163428"/>
                  </a:lnTo>
                  <a:lnTo>
                    <a:pt x="840622" y="131372"/>
                  </a:lnTo>
                  <a:lnTo>
                    <a:pt x="805794" y="102300"/>
                  </a:lnTo>
                  <a:lnTo>
                    <a:pt x="768404" y="76421"/>
                  </a:lnTo>
                  <a:lnTo>
                    <a:pt x="728661" y="53947"/>
                  </a:lnTo>
                  <a:lnTo>
                    <a:pt x="686777" y="35087"/>
                  </a:lnTo>
                  <a:lnTo>
                    <a:pt x="642961" y="20052"/>
                  </a:lnTo>
                  <a:lnTo>
                    <a:pt x="597425" y="9052"/>
                  </a:lnTo>
                  <a:lnTo>
                    <a:pt x="550378" y="2298"/>
                  </a:lnTo>
                  <a:lnTo>
                    <a:pt x="50203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04934" y="1721747"/>
              <a:ext cx="1004569" cy="1004569"/>
            </a:xfrm>
            <a:custGeom>
              <a:avLst/>
              <a:gdLst/>
              <a:ahLst/>
              <a:cxnLst/>
              <a:rect l="l" t="t" r="r" b="b"/>
              <a:pathLst>
                <a:path w="1004570" h="1004569">
                  <a:moveTo>
                    <a:pt x="0" y="502030"/>
                  </a:moveTo>
                  <a:lnTo>
                    <a:pt x="2298" y="453681"/>
                  </a:lnTo>
                  <a:lnTo>
                    <a:pt x="9052" y="406632"/>
                  </a:lnTo>
                  <a:lnTo>
                    <a:pt x="20052" y="361094"/>
                  </a:lnTo>
                  <a:lnTo>
                    <a:pt x="35087" y="317277"/>
                  </a:lnTo>
                  <a:lnTo>
                    <a:pt x="53947" y="275392"/>
                  </a:lnTo>
                  <a:lnTo>
                    <a:pt x="76421" y="235648"/>
                  </a:lnTo>
                  <a:lnTo>
                    <a:pt x="102300" y="198257"/>
                  </a:lnTo>
                  <a:lnTo>
                    <a:pt x="131372" y="163428"/>
                  </a:lnTo>
                  <a:lnTo>
                    <a:pt x="163428" y="131372"/>
                  </a:lnTo>
                  <a:lnTo>
                    <a:pt x="198257" y="102300"/>
                  </a:lnTo>
                  <a:lnTo>
                    <a:pt x="235648" y="76421"/>
                  </a:lnTo>
                  <a:lnTo>
                    <a:pt x="275392" y="53947"/>
                  </a:lnTo>
                  <a:lnTo>
                    <a:pt x="317277" y="35087"/>
                  </a:lnTo>
                  <a:lnTo>
                    <a:pt x="361094" y="20052"/>
                  </a:lnTo>
                  <a:lnTo>
                    <a:pt x="406632" y="9052"/>
                  </a:lnTo>
                  <a:lnTo>
                    <a:pt x="453681" y="2298"/>
                  </a:lnTo>
                  <a:lnTo>
                    <a:pt x="502031" y="0"/>
                  </a:lnTo>
                  <a:lnTo>
                    <a:pt x="550378" y="2298"/>
                  </a:lnTo>
                  <a:lnTo>
                    <a:pt x="597425" y="9052"/>
                  </a:lnTo>
                  <a:lnTo>
                    <a:pt x="642961" y="20052"/>
                  </a:lnTo>
                  <a:lnTo>
                    <a:pt x="686777" y="35087"/>
                  </a:lnTo>
                  <a:lnTo>
                    <a:pt x="728661" y="53947"/>
                  </a:lnTo>
                  <a:lnTo>
                    <a:pt x="768404" y="76421"/>
                  </a:lnTo>
                  <a:lnTo>
                    <a:pt x="805794" y="102300"/>
                  </a:lnTo>
                  <a:lnTo>
                    <a:pt x="840622" y="131372"/>
                  </a:lnTo>
                  <a:lnTo>
                    <a:pt x="872678" y="163428"/>
                  </a:lnTo>
                  <a:lnTo>
                    <a:pt x="901750" y="198257"/>
                  </a:lnTo>
                  <a:lnTo>
                    <a:pt x="927628" y="235648"/>
                  </a:lnTo>
                  <a:lnTo>
                    <a:pt x="950102" y="275392"/>
                  </a:lnTo>
                  <a:lnTo>
                    <a:pt x="968962" y="317277"/>
                  </a:lnTo>
                  <a:lnTo>
                    <a:pt x="983997" y="361094"/>
                  </a:lnTo>
                  <a:lnTo>
                    <a:pt x="994997" y="406632"/>
                  </a:lnTo>
                  <a:lnTo>
                    <a:pt x="1001751" y="453681"/>
                  </a:lnTo>
                  <a:lnTo>
                    <a:pt x="1004049" y="502030"/>
                  </a:lnTo>
                  <a:lnTo>
                    <a:pt x="1001751" y="550380"/>
                  </a:lnTo>
                  <a:lnTo>
                    <a:pt x="994997" y="597429"/>
                  </a:lnTo>
                  <a:lnTo>
                    <a:pt x="983997" y="642967"/>
                  </a:lnTo>
                  <a:lnTo>
                    <a:pt x="968962" y="686784"/>
                  </a:lnTo>
                  <a:lnTo>
                    <a:pt x="950102" y="728669"/>
                  </a:lnTo>
                  <a:lnTo>
                    <a:pt x="927628" y="768413"/>
                  </a:lnTo>
                  <a:lnTo>
                    <a:pt x="901750" y="805804"/>
                  </a:lnTo>
                  <a:lnTo>
                    <a:pt x="872678" y="840633"/>
                  </a:lnTo>
                  <a:lnTo>
                    <a:pt x="840622" y="872689"/>
                  </a:lnTo>
                  <a:lnTo>
                    <a:pt x="805794" y="901761"/>
                  </a:lnTo>
                  <a:lnTo>
                    <a:pt x="768404" y="927640"/>
                  </a:lnTo>
                  <a:lnTo>
                    <a:pt x="728661" y="950114"/>
                  </a:lnTo>
                  <a:lnTo>
                    <a:pt x="686777" y="968974"/>
                  </a:lnTo>
                  <a:lnTo>
                    <a:pt x="642961" y="984009"/>
                  </a:lnTo>
                  <a:lnTo>
                    <a:pt x="597425" y="995009"/>
                  </a:lnTo>
                  <a:lnTo>
                    <a:pt x="550378" y="1001763"/>
                  </a:lnTo>
                  <a:lnTo>
                    <a:pt x="502031" y="1004061"/>
                  </a:lnTo>
                  <a:lnTo>
                    <a:pt x="453681" y="1001763"/>
                  </a:lnTo>
                  <a:lnTo>
                    <a:pt x="406632" y="995009"/>
                  </a:lnTo>
                  <a:lnTo>
                    <a:pt x="361094" y="984009"/>
                  </a:lnTo>
                  <a:lnTo>
                    <a:pt x="317277" y="968974"/>
                  </a:lnTo>
                  <a:lnTo>
                    <a:pt x="275392" y="950114"/>
                  </a:lnTo>
                  <a:lnTo>
                    <a:pt x="235648" y="927640"/>
                  </a:lnTo>
                  <a:lnTo>
                    <a:pt x="198257" y="901761"/>
                  </a:lnTo>
                  <a:lnTo>
                    <a:pt x="163428" y="872689"/>
                  </a:lnTo>
                  <a:lnTo>
                    <a:pt x="131372" y="840633"/>
                  </a:lnTo>
                  <a:lnTo>
                    <a:pt x="102300" y="805804"/>
                  </a:lnTo>
                  <a:lnTo>
                    <a:pt x="76421" y="768413"/>
                  </a:lnTo>
                  <a:lnTo>
                    <a:pt x="53947" y="728669"/>
                  </a:lnTo>
                  <a:lnTo>
                    <a:pt x="35087" y="686784"/>
                  </a:lnTo>
                  <a:lnTo>
                    <a:pt x="20052" y="642967"/>
                  </a:lnTo>
                  <a:lnTo>
                    <a:pt x="9052" y="597429"/>
                  </a:lnTo>
                  <a:lnTo>
                    <a:pt x="2298" y="550380"/>
                  </a:lnTo>
                  <a:lnTo>
                    <a:pt x="0" y="50203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977379" y="1926117"/>
            <a:ext cx="673100" cy="57023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02895" marR="8890" indent="-300355">
              <a:lnSpc>
                <a:spcPts val="890"/>
              </a:lnSpc>
              <a:spcBef>
                <a:spcPts val="1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Gruppedeltager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  <a:p>
            <a:pPr marR="5080" indent="138430">
              <a:lnSpc>
                <a:spcPts val="1220"/>
              </a:lnSpc>
              <a:spcBef>
                <a:spcPts val="55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Moduler: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1.1, 1.2, </a:t>
            </a:r>
            <a:r>
              <a:rPr sz="800" dirty="0">
                <a:solidFill>
                  <a:srgbClr val="FF0000"/>
                </a:solidFill>
                <a:latin typeface="Calibri"/>
                <a:cs typeface="Calibri"/>
              </a:rPr>
              <a:t>2.1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2.2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24950" y="1472637"/>
            <a:ext cx="1017269" cy="1017269"/>
            <a:chOff x="3824950" y="1472637"/>
            <a:chExt cx="1017269" cy="1017269"/>
          </a:xfrm>
        </p:grpSpPr>
        <p:sp>
          <p:nvSpPr>
            <p:cNvPr id="18" name="object 18"/>
            <p:cNvSpPr/>
            <p:nvPr/>
          </p:nvSpPr>
          <p:spPr>
            <a:xfrm>
              <a:off x="3831300" y="1478987"/>
              <a:ext cx="1004569" cy="1004569"/>
            </a:xfrm>
            <a:custGeom>
              <a:avLst/>
              <a:gdLst/>
              <a:ahLst/>
              <a:cxnLst/>
              <a:rect l="l" t="t" r="r" b="b"/>
              <a:pathLst>
                <a:path w="1004570" h="1004569">
                  <a:moveTo>
                    <a:pt x="502031" y="0"/>
                  </a:moveTo>
                  <a:lnTo>
                    <a:pt x="453681" y="2298"/>
                  </a:lnTo>
                  <a:lnTo>
                    <a:pt x="406632" y="9052"/>
                  </a:lnTo>
                  <a:lnTo>
                    <a:pt x="361094" y="20052"/>
                  </a:lnTo>
                  <a:lnTo>
                    <a:pt x="317277" y="35087"/>
                  </a:lnTo>
                  <a:lnTo>
                    <a:pt x="275392" y="53947"/>
                  </a:lnTo>
                  <a:lnTo>
                    <a:pt x="235648" y="76421"/>
                  </a:lnTo>
                  <a:lnTo>
                    <a:pt x="198257" y="102300"/>
                  </a:lnTo>
                  <a:lnTo>
                    <a:pt x="163428" y="131372"/>
                  </a:lnTo>
                  <a:lnTo>
                    <a:pt x="131372" y="163428"/>
                  </a:lnTo>
                  <a:lnTo>
                    <a:pt x="102300" y="198257"/>
                  </a:lnTo>
                  <a:lnTo>
                    <a:pt x="76421" y="235648"/>
                  </a:lnTo>
                  <a:lnTo>
                    <a:pt x="53947" y="275392"/>
                  </a:lnTo>
                  <a:lnTo>
                    <a:pt x="35087" y="317277"/>
                  </a:lnTo>
                  <a:lnTo>
                    <a:pt x="20052" y="361094"/>
                  </a:lnTo>
                  <a:lnTo>
                    <a:pt x="9052" y="406632"/>
                  </a:lnTo>
                  <a:lnTo>
                    <a:pt x="2298" y="453681"/>
                  </a:lnTo>
                  <a:lnTo>
                    <a:pt x="0" y="502030"/>
                  </a:lnTo>
                  <a:lnTo>
                    <a:pt x="2298" y="550380"/>
                  </a:lnTo>
                  <a:lnTo>
                    <a:pt x="9052" y="597429"/>
                  </a:lnTo>
                  <a:lnTo>
                    <a:pt x="20052" y="642967"/>
                  </a:lnTo>
                  <a:lnTo>
                    <a:pt x="35087" y="686784"/>
                  </a:lnTo>
                  <a:lnTo>
                    <a:pt x="53947" y="728669"/>
                  </a:lnTo>
                  <a:lnTo>
                    <a:pt x="76421" y="768413"/>
                  </a:lnTo>
                  <a:lnTo>
                    <a:pt x="102300" y="805804"/>
                  </a:lnTo>
                  <a:lnTo>
                    <a:pt x="131372" y="840633"/>
                  </a:lnTo>
                  <a:lnTo>
                    <a:pt x="163428" y="872689"/>
                  </a:lnTo>
                  <a:lnTo>
                    <a:pt x="198257" y="901761"/>
                  </a:lnTo>
                  <a:lnTo>
                    <a:pt x="235648" y="927640"/>
                  </a:lnTo>
                  <a:lnTo>
                    <a:pt x="275392" y="950114"/>
                  </a:lnTo>
                  <a:lnTo>
                    <a:pt x="317277" y="968974"/>
                  </a:lnTo>
                  <a:lnTo>
                    <a:pt x="361094" y="984009"/>
                  </a:lnTo>
                  <a:lnTo>
                    <a:pt x="406632" y="995009"/>
                  </a:lnTo>
                  <a:lnTo>
                    <a:pt x="453681" y="1001763"/>
                  </a:lnTo>
                  <a:lnTo>
                    <a:pt x="502031" y="1004061"/>
                  </a:lnTo>
                  <a:lnTo>
                    <a:pt x="550378" y="1001763"/>
                  </a:lnTo>
                  <a:lnTo>
                    <a:pt x="597425" y="995009"/>
                  </a:lnTo>
                  <a:lnTo>
                    <a:pt x="642961" y="984009"/>
                  </a:lnTo>
                  <a:lnTo>
                    <a:pt x="686777" y="968974"/>
                  </a:lnTo>
                  <a:lnTo>
                    <a:pt x="728661" y="950114"/>
                  </a:lnTo>
                  <a:lnTo>
                    <a:pt x="768404" y="927640"/>
                  </a:lnTo>
                  <a:lnTo>
                    <a:pt x="805794" y="901761"/>
                  </a:lnTo>
                  <a:lnTo>
                    <a:pt x="840622" y="872689"/>
                  </a:lnTo>
                  <a:lnTo>
                    <a:pt x="872678" y="840633"/>
                  </a:lnTo>
                  <a:lnTo>
                    <a:pt x="901750" y="805804"/>
                  </a:lnTo>
                  <a:lnTo>
                    <a:pt x="927628" y="768413"/>
                  </a:lnTo>
                  <a:lnTo>
                    <a:pt x="950102" y="728669"/>
                  </a:lnTo>
                  <a:lnTo>
                    <a:pt x="968962" y="686784"/>
                  </a:lnTo>
                  <a:lnTo>
                    <a:pt x="983997" y="642967"/>
                  </a:lnTo>
                  <a:lnTo>
                    <a:pt x="994997" y="597429"/>
                  </a:lnTo>
                  <a:lnTo>
                    <a:pt x="1001751" y="550380"/>
                  </a:lnTo>
                  <a:lnTo>
                    <a:pt x="1004049" y="502030"/>
                  </a:lnTo>
                  <a:lnTo>
                    <a:pt x="1001751" y="453681"/>
                  </a:lnTo>
                  <a:lnTo>
                    <a:pt x="994997" y="406632"/>
                  </a:lnTo>
                  <a:lnTo>
                    <a:pt x="983997" y="361094"/>
                  </a:lnTo>
                  <a:lnTo>
                    <a:pt x="968962" y="317277"/>
                  </a:lnTo>
                  <a:lnTo>
                    <a:pt x="950102" y="275392"/>
                  </a:lnTo>
                  <a:lnTo>
                    <a:pt x="927628" y="235648"/>
                  </a:lnTo>
                  <a:lnTo>
                    <a:pt x="901750" y="198257"/>
                  </a:lnTo>
                  <a:lnTo>
                    <a:pt x="872678" y="163428"/>
                  </a:lnTo>
                  <a:lnTo>
                    <a:pt x="840622" y="131372"/>
                  </a:lnTo>
                  <a:lnTo>
                    <a:pt x="805794" y="102300"/>
                  </a:lnTo>
                  <a:lnTo>
                    <a:pt x="768404" y="76421"/>
                  </a:lnTo>
                  <a:lnTo>
                    <a:pt x="728661" y="53947"/>
                  </a:lnTo>
                  <a:lnTo>
                    <a:pt x="686777" y="35087"/>
                  </a:lnTo>
                  <a:lnTo>
                    <a:pt x="642961" y="20052"/>
                  </a:lnTo>
                  <a:lnTo>
                    <a:pt x="597425" y="9052"/>
                  </a:lnTo>
                  <a:lnTo>
                    <a:pt x="550378" y="2298"/>
                  </a:lnTo>
                  <a:lnTo>
                    <a:pt x="502031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31300" y="1478987"/>
              <a:ext cx="1004569" cy="1004569"/>
            </a:xfrm>
            <a:custGeom>
              <a:avLst/>
              <a:gdLst/>
              <a:ahLst/>
              <a:cxnLst/>
              <a:rect l="l" t="t" r="r" b="b"/>
              <a:pathLst>
                <a:path w="1004570" h="1004569">
                  <a:moveTo>
                    <a:pt x="0" y="502030"/>
                  </a:moveTo>
                  <a:lnTo>
                    <a:pt x="2298" y="453681"/>
                  </a:lnTo>
                  <a:lnTo>
                    <a:pt x="9052" y="406632"/>
                  </a:lnTo>
                  <a:lnTo>
                    <a:pt x="20052" y="361094"/>
                  </a:lnTo>
                  <a:lnTo>
                    <a:pt x="35087" y="317277"/>
                  </a:lnTo>
                  <a:lnTo>
                    <a:pt x="53947" y="275392"/>
                  </a:lnTo>
                  <a:lnTo>
                    <a:pt x="76421" y="235648"/>
                  </a:lnTo>
                  <a:lnTo>
                    <a:pt x="102300" y="198257"/>
                  </a:lnTo>
                  <a:lnTo>
                    <a:pt x="131372" y="163428"/>
                  </a:lnTo>
                  <a:lnTo>
                    <a:pt x="163428" y="131372"/>
                  </a:lnTo>
                  <a:lnTo>
                    <a:pt x="198257" y="102300"/>
                  </a:lnTo>
                  <a:lnTo>
                    <a:pt x="235648" y="76421"/>
                  </a:lnTo>
                  <a:lnTo>
                    <a:pt x="275392" y="53947"/>
                  </a:lnTo>
                  <a:lnTo>
                    <a:pt x="317277" y="35087"/>
                  </a:lnTo>
                  <a:lnTo>
                    <a:pt x="361094" y="20052"/>
                  </a:lnTo>
                  <a:lnTo>
                    <a:pt x="406632" y="9052"/>
                  </a:lnTo>
                  <a:lnTo>
                    <a:pt x="453681" y="2298"/>
                  </a:lnTo>
                  <a:lnTo>
                    <a:pt x="502031" y="0"/>
                  </a:lnTo>
                  <a:lnTo>
                    <a:pt x="550378" y="2298"/>
                  </a:lnTo>
                  <a:lnTo>
                    <a:pt x="597425" y="9052"/>
                  </a:lnTo>
                  <a:lnTo>
                    <a:pt x="642961" y="20052"/>
                  </a:lnTo>
                  <a:lnTo>
                    <a:pt x="686777" y="35087"/>
                  </a:lnTo>
                  <a:lnTo>
                    <a:pt x="728661" y="53947"/>
                  </a:lnTo>
                  <a:lnTo>
                    <a:pt x="768404" y="76421"/>
                  </a:lnTo>
                  <a:lnTo>
                    <a:pt x="805794" y="102300"/>
                  </a:lnTo>
                  <a:lnTo>
                    <a:pt x="840622" y="131372"/>
                  </a:lnTo>
                  <a:lnTo>
                    <a:pt x="872678" y="163428"/>
                  </a:lnTo>
                  <a:lnTo>
                    <a:pt x="901750" y="198257"/>
                  </a:lnTo>
                  <a:lnTo>
                    <a:pt x="927628" y="235648"/>
                  </a:lnTo>
                  <a:lnTo>
                    <a:pt x="950102" y="275392"/>
                  </a:lnTo>
                  <a:lnTo>
                    <a:pt x="968962" y="317277"/>
                  </a:lnTo>
                  <a:lnTo>
                    <a:pt x="983997" y="361094"/>
                  </a:lnTo>
                  <a:lnTo>
                    <a:pt x="994997" y="406632"/>
                  </a:lnTo>
                  <a:lnTo>
                    <a:pt x="1001751" y="453681"/>
                  </a:lnTo>
                  <a:lnTo>
                    <a:pt x="1004049" y="502030"/>
                  </a:lnTo>
                  <a:lnTo>
                    <a:pt x="1001751" y="550380"/>
                  </a:lnTo>
                  <a:lnTo>
                    <a:pt x="994997" y="597429"/>
                  </a:lnTo>
                  <a:lnTo>
                    <a:pt x="983997" y="642967"/>
                  </a:lnTo>
                  <a:lnTo>
                    <a:pt x="968962" y="686784"/>
                  </a:lnTo>
                  <a:lnTo>
                    <a:pt x="950102" y="728669"/>
                  </a:lnTo>
                  <a:lnTo>
                    <a:pt x="927628" y="768413"/>
                  </a:lnTo>
                  <a:lnTo>
                    <a:pt x="901750" y="805804"/>
                  </a:lnTo>
                  <a:lnTo>
                    <a:pt x="872678" y="840633"/>
                  </a:lnTo>
                  <a:lnTo>
                    <a:pt x="840622" y="872689"/>
                  </a:lnTo>
                  <a:lnTo>
                    <a:pt x="805794" y="901761"/>
                  </a:lnTo>
                  <a:lnTo>
                    <a:pt x="768404" y="927640"/>
                  </a:lnTo>
                  <a:lnTo>
                    <a:pt x="728661" y="950114"/>
                  </a:lnTo>
                  <a:lnTo>
                    <a:pt x="686777" y="968974"/>
                  </a:lnTo>
                  <a:lnTo>
                    <a:pt x="642961" y="984009"/>
                  </a:lnTo>
                  <a:lnTo>
                    <a:pt x="597425" y="995009"/>
                  </a:lnTo>
                  <a:lnTo>
                    <a:pt x="550378" y="1001763"/>
                  </a:lnTo>
                  <a:lnTo>
                    <a:pt x="502031" y="1004061"/>
                  </a:lnTo>
                  <a:lnTo>
                    <a:pt x="453681" y="1001763"/>
                  </a:lnTo>
                  <a:lnTo>
                    <a:pt x="406632" y="995009"/>
                  </a:lnTo>
                  <a:lnTo>
                    <a:pt x="361094" y="984009"/>
                  </a:lnTo>
                  <a:lnTo>
                    <a:pt x="317277" y="968974"/>
                  </a:lnTo>
                  <a:lnTo>
                    <a:pt x="275392" y="950114"/>
                  </a:lnTo>
                  <a:lnTo>
                    <a:pt x="235648" y="927640"/>
                  </a:lnTo>
                  <a:lnTo>
                    <a:pt x="198257" y="901761"/>
                  </a:lnTo>
                  <a:lnTo>
                    <a:pt x="163428" y="872689"/>
                  </a:lnTo>
                  <a:lnTo>
                    <a:pt x="131372" y="840633"/>
                  </a:lnTo>
                  <a:lnTo>
                    <a:pt x="102300" y="805804"/>
                  </a:lnTo>
                  <a:lnTo>
                    <a:pt x="76421" y="768413"/>
                  </a:lnTo>
                  <a:lnTo>
                    <a:pt x="53947" y="728669"/>
                  </a:lnTo>
                  <a:lnTo>
                    <a:pt x="35087" y="686784"/>
                  </a:lnTo>
                  <a:lnTo>
                    <a:pt x="20052" y="642967"/>
                  </a:lnTo>
                  <a:lnTo>
                    <a:pt x="9052" y="597429"/>
                  </a:lnTo>
                  <a:lnTo>
                    <a:pt x="2298" y="550380"/>
                  </a:lnTo>
                  <a:lnTo>
                    <a:pt x="0" y="50203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06808" y="1705077"/>
            <a:ext cx="666115" cy="5276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9720" marR="5080" indent="-300355">
              <a:lnSpc>
                <a:spcPts val="890"/>
              </a:lnSpc>
              <a:spcBef>
                <a:spcPts val="190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Gruppedeltager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  <a:p>
            <a:pPr marL="45085">
              <a:lnSpc>
                <a:spcPts val="925"/>
              </a:lnSpc>
              <a:spcBef>
                <a:spcPts val="229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Moduler:</a:t>
            </a:r>
            <a:r>
              <a:rPr sz="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1.1,</a:t>
            </a:r>
            <a:endParaRPr sz="800">
              <a:latin typeface="Calibri"/>
              <a:cs typeface="Calibri"/>
            </a:endParaRPr>
          </a:p>
          <a:p>
            <a:pPr marL="85090">
              <a:lnSpc>
                <a:spcPts val="925"/>
              </a:lnSpc>
            </a:pPr>
            <a:r>
              <a:rPr sz="800" dirty="0">
                <a:solidFill>
                  <a:srgbClr val="FF0000"/>
                </a:solidFill>
                <a:latin typeface="Calibri"/>
                <a:cs typeface="Calibri"/>
              </a:rPr>
              <a:t>2.1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, 1.6,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2.2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351093" y="1250090"/>
            <a:ext cx="3130550" cy="2505710"/>
            <a:chOff x="2351093" y="1250090"/>
            <a:chExt cx="3130550" cy="2505710"/>
          </a:xfrm>
        </p:grpSpPr>
        <p:sp>
          <p:nvSpPr>
            <p:cNvPr id="22" name="object 22"/>
            <p:cNvSpPr/>
            <p:nvPr/>
          </p:nvSpPr>
          <p:spPr>
            <a:xfrm>
              <a:off x="2354268" y="1253314"/>
              <a:ext cx="3124200" cy="2499360"/>
            </a:xfrm>
            <a:custGeom>
              <a:avLst/>
              <a:gdLst/>
              <a:ahLst/>
              <a:cxnLst/>
              <a:rect l="l" t="t" r="r" b="b"/>
              <a:pathLst>
                <a:path w="3124200" h="2499360">
                  <a:moveTo>
                    <a:pt x="1598355" y="0"/>
                  </a:moveTo>
                  <a:lnTo>
                    <a:pt x="1532372" y="0"/>
                  </a:lnTo>
                  <a:lnTo>
                    <a:pt x="1463975" y="1052"/>
                  </a:lnTo>
                  <a:lnTo>
                    <a:pt x="1468201" y="1052"/>
                  </a:lnTo>
                  <a:lnTo>
                    <a:pt x="1408570" y="2937"/>
                  </a:lnTo>
                  <a:lnTo>
                    <a:pt x="1342638" y="6101"/>
                  </a:lnTo>
                  <a:lnTo>
                    <a:pt x="1343165" y="6101"/>
                  </a:lnTo>
                  <a:lnTo>
                    <a:pt x="1275953" y="10481"/>
                  </a:lnTo>
                  <a:lnTo>
                    <a:pt x="1208459" y="16102"/>
                  </a:lnTo>
                  <a:lnTo>
                    <a:pt x="1142209" y="22840"/>
                  </a:lnTo>
                  <a:lnTo>
                    <a:pt x="1077256" y="30666"/>
                  </a:lnTo>
                  <a:lnTo>
                    <a:pt x="1013655" y="39551"/>
                  </a:lnTo>
                  <a:lnTo>
                    <a:pt x="951460" y="49467"/>
                  </a:lnTo>
                  <a:lnTo>
                    <a:pt x="890724" y="60385"/>
                  </a:lnTo>
                  <a:lnTo>
                    <a:pt x="831501" y="72277"/>
                  </a:lnTo>
                  <a:lnTo>
                    <a:pt x="773847" y="85113"/>
                  </a:lnTo>
                  <a:lnTo>
                    <a:pt x="717813" y="98865"/>
                  </a:lnTo>
                  <a:lnTo>
                    <a:pt x="663456" y="113504"/>
                  </a:lnTo>
                  <a:lnTo>
                    <a:pt x="610828" y="129002"/>
                  </a:lnTo>
                  <a:lnTo>
                    <a:pt x="559984" y="145330"/>
                  </a:lnTo>
                  <a:lnTo>
                    <a:pt x="510978" y="162460"/>
                  </a:lnTo>
                  <a:lnTo>
                    <a:pt x="463864" y="180361"/>
                  </a:lnTo>
                  <a:lnTo>
                    <a:pt x="418695" y="199007"/>
                  </a:lnTo>
                  <a:lnTo>
                    <a:pt x="375527" y="218368"/>
                  </a:lnTo>
                  <a:lnTo>
                    <a:pt x="334412" y="238416"/>
                  </a:lnTo>
                  <a:lnTo>
                    <a:pt x="295405" y="259121"/>
                  </a:lnTo>
                  <a:lnTo>
                    <a:pt x="258560" y="280456"/>
                  </a:lnTo>
                  <a:lnTo>
                    <a:pt x="223932" y="302391"/>
                  </a:lnTo>
                  <a:lnTo>
                    <a:pt x="191565" y="324904"/>
                  </a:lnTo>
                  <a:lnTo>
                    <a:pt x="133882" y="371512"/>
                  </a:lnTo>
                  <a:lnTo>
                    <a:pt x="85919" y="420070"/>
                  </a:lnTo>
                  <a:lnTo>
                    <a:pt x="48117" y="470341"/>
                  </a:lnTo>
                  <a:lnTo>
                    <a:pt x="20909" y="522097"/>
                  </a:lnTo>
                  <a:lnTo>
                    <a:pt x="4725" y="575107"/>
                  </a:lnTo>
                  <a:lnTo>
                    <a:pt x="0" y="629143"/>
                  </a:lnTo>
                  <a:lnTo>
                    <a:pt x="2068" y="656474"/>
                  </a:lnTo>
                  <a:lnTo>
                    <a:pt x="7163" y="683975"/>
                  </a:lnTo>
                  <a:lnTo>
                    <a:pt x="15339" y="711617"/>
                  </a:lnTo>
                  <a:lnTo>
                    <a:pt x="1175345" y="2364459"/>
                  </a:lnTo>
                  <a:lnTo>
                    <a:pt x="1189506" y="2389583"/>
                  </a:lnTo>
                  <a:lnTo>
                    <a:pt x="1245657" y="2434282"/>
                  </a:lnTo>
                  <a:lnTo>
                    <a:pt x="1285903" y="2453159"/>
                  </a:lnTo>
                  <a:lnTo>
                    <a:pt x="1333099" y="2469256"/>
                  </a:lnTo>
                  <a:lnTo>
                    <a:pt x="1386373" y="2482223"/>
                  </a:lnTo>
                  <a:lnTo>
                    <a:pt x="1444852" y="2491713"/>
                  </a:lnTo>
                  <a:lnTo>
                    <a:pt x="1507665" y="2497377"/>
                  </a:lnTo>
                  <a:lnTo>
                    <a:pt x="1571096" y="2498881"/>
                  </a:lnTo>
                  <a:lnTo>
                    <a:pt x="1632653" y="2496367"/>
                  </a:lnTo>
                  <a:lnTo>
                    <a:pt x="1691427" y="2490109"/>
                  </a:lnTo>
                  <a:lnTo>
                    <a:pt x="1746511" y="2480381"/>
                  </a:lnTo>
                  <a:lnTo>
                    <a:pt x="1796997" y="2467456"/>
                  </a:lnTo>
                  <a:lnTo>
                    <a:pt x="1841977" y="2451607"/>
                  </a:lnTo>
                  <a:lnTo>
                    <a:pt x="1880542" y="2433110"/>
                  </a:lnTo>
                  <a:lnTo>
                    <a:pt x="1934798" y="2389262"/>
                  </a:lnTo>
                  <a:lnTo>
                    <a:pt x="1948673" y="2364459"/>
                  </a:lnTo>
                  <a:lnTo>
                    <a:pt x="2818919" y="1124469"/>
                  </a:lnTo>
                  <a:lnTo>
                    <a:pt x="1562009" y="1124469"/>
                  </a:lnTo>
                  <a:lnTo>
                    <a:pt x="1492389" y="1123892"/>
                  </a:lnTo>
                  <a:lnTo>
                    <a:pt x="1423624" y="1122181"/>
                  </a:lnTo>
                  <a:lnTo>
                    <a:pt x="1355790" y="1119360"/>
                  </a:lnTo>
                  <a:lnTo>
                    <a:pt x="1288962" y="1115456"/>
                  </a:lnTo>
                  <a:lnTo>
                    <a:pt x="1223214" y="1110496"/>
                  </a:lnTo>
                  <a:lnTo>
                    <a:pt x="1158623" y="1104505"/>
                  </a:lnTo>
                  <a:lnTo>
                    <a:pt x="1095263" y="1097510"/>
                  </a:lnTo>
                  <a:lnTo>
                    <a:pt x="1033210" y="1089537"/>
                  </a:lnTo>
                  <a:lnTo>
                    <a:pt x="972539" y="1080611"/>
                  </a:lnTo>
                  <a:lnTo>
                    <a:pt x="913325" y="1070760"/>
                  </a:lnTo>
                  <a:lnTo>
                    <a:pt x="855644" y="1060009"/>
                  </a:lnTo>
                  <a:lnTo>
                    <a:pt x="799571" y="1048385"/>
                  </a:lnTo>
                  <a:lnTo>
                    <a:pt x="745181" y="1035914"/>
                  </a:lnTo>
                  <a:lnTo>
                    <a:pt x="692549" y="1022621"/>
                  </a:lnTo>
                  <a:lnTo>
                    <a:pt x="641751" y="1008534"/>
                  </a:lnTo>
                  <a:lnTo>
                    <a:pt x="592861" y="993678"/>
                  </a:lnTo>
                  <a:lnTo>
                    <a:pt x="545956" y="978079"/>
                  </a:lnTo>
                  <a:lnTo>
                    <a:pt x="501111" y="961764"/>
                  </a:lnTo>
                  <a:lnTo>
                    <a:pt x="458400" y="944759"/>
                  </a:lnTo>
                  <a:lnTo>
                    <a:pt x="417899" y="927090"/>
                  </a:lnTo>
                  <a:lnTo>
                    <a:pt x="379684" y="908783"/>
                  </a:lnTo>
                  <a:lnTo>
                    <a:pt x="343829" y="889865"/>
                  </a:lnTo>
                  <a:lnTo>
                    <a:pt x="310410" y="870361"/>
                  </a:lnTo>
                  <a:lnTo>
                    <a:pt x="251180" y="829702"/>
                  </a:lnTo>
                  <a:lnTo>
                    <a:pt x="202597" y="787016"/>
                  </a:lnTo>
                  <a:lnTo>
                    <a:pt x="165263" y="742512"/>
                  </a:lnTo>
                  <a:lnTo>
                    <a:pt x="139780" y="696399"/>
                  </a:lnTo>
                  <a:lnTo>
                    <a:pt x="126750" y="648888"/>
                  </a:lnTo>
                  <a:lnTo>
                    <a:pt x="125093" y="624673"/>
                  </a:lnTo>
                  <a:lnTo>
                    <a:pt x="126643" y="602011"/>
                  </a:lnTo>
                  <a:lnTo>
                    <a:pt x="126750" y="600457"/>
                  </a:lnTo>
                  <a:lnTo>
                    <a:pt x="139780" y="552944"/>
                  </a:lnTo>
                  <a:lnTo>
                    <a:pt x="165263" y="506830"/>
                  </a:lnTo>
                  <a:lnTo>
                    <a:pt x="202597" y="462325"/>
                  </a:lnTo>
                  <a:lnTo>
                    <a:pt x="251180" y="419638"/>
                  </a:lnTo>
                  <a:lnTo>
                    <a:pt x="310410" y="378979"/>
                  </a:lnTo>
                  <a:lnTo>
                    <a:pt x="343829" y="359475"/>
                  </a:lnTo>
                  <a:lnTo>
                    <a:pt x="379684" y="340557"/>
                  </a:lnTo>
                  <a:lnTo>
                    <a:pt x="417899" y="322250"/>
                  </a:lnTo>
                  <a:lnTo>
                    <a:pt x="458400" y="304582"/>
                  </a:lnTo>
                  <a:lnTo>
                    <a:pt x="501111" y="287577"/>
                  </a:lnTo>
                  <a:lnTo>
                    <a:pt x="545956" y="271262"/>
                  </a:lnTo>
                  <a:lnTo>
                    <a:pt x="592861" y="255664"/>
                  </a:lnTo>
                  <a:lnTo>
                    <a:pt x="641751" y="240808"/>
                  </a:lnTo>
                  <a:lnTo>
                    <a:pt x="692549" y="226721"/>
                  </a:lnTo>
                  <a:lnTo>
                    <a:pt x="745181" y="213429"/>
                  </a:lnTo>
                  <a:lnTo>
                    <a:pt x="799571" y="200958"/>
                  </a:lnTo>
                  <a:lnTo>
                    <a:pt x="855644" y="189334"/>
                  </a:lnTo>
                  <a:lnTo>
                    <a:pt x="913325" y="178584"/>
                  </a:lnTo>
                  <a:lnTo>
                    <a:pt x="972539" y="168733"/>
                  </a:lnTo>
                  <a:lnTo>
                    <a:pt x="1033210" y="159808"/>
                  </a:lnTo>
                  <a:lnTo>
                    <a:pt x="1095263" y="151835"/>
                  </a:lnTo>
                  <a:lnTo>
                    <a:pt x="1158623" y="144840"/>
                  </a:lnTo>
                  <a:lnTo>
                    <a:pt x="1223214" y="138849"/>
                  </a:lnTo>
                  <a:lnTo>
                    <a:pt x="1288962" y="133889"/>
                  </a:lnTo>
                  <a:lnTo>
                    <a:pt x="1355790" y="129986"/>
                  </a:lnTo>
                  <a:lnTo>
                    <a:pt x="1423624" y="127165"/>
                  </a:lnTo>
                  <a:lnTo>
                    <a:pt x="1492389" y="125454"/>
                  </a:lnTo>
                  <a:lnTo>
                    <a:pt x="2499014" y="124877"/>
                  </a:lnTo>
                  <a:lnTo>
                    <a:pt x="2453389" y="111663"/>
                  </a:lnTo>
                  <a:lnTo>
                    <a:pt x="2403506" y="98346"/>
                  </a:lnTo>
                  <a:lnTo>
                    <a:pt x="2352360" y="85793"/>
                  </a:lnTo>
                  <a:lnTo>
                    <a:pt x="2300009" y="74023"/>
                  </a:lnTo>
                  <a:lnTo>
                    <a:pt x="2246507" y="63052"/>
                  </a:lnTo>
                  <a:lnTo>
                    <a:pt x="2191913" y="52896"/>
                  </a:lnTo>
                  <a:lnTo>
                    <a:pt x="2136283" y="43575"/>
                  </a:lnTo>
                  <a:lnTo>
                    <a:pt x="2079673" y="35103"/>
                  </a:lnTo>
                  <a:lnTo>
                    <a:pt x="2022142" y="27499"/>
                  </a:lnTo>
                  <a:lnTo>
                    <a:pt x="1963744" y="20780"/>
                  </a:lnTo>
                  <a:lnTo>
                    <a:pt x="1904537" y="14962"/>
                  </a:lnTo>
                  <a:lnTo>
                    <a:pt x="1844578" y="10064"/>
                  </a:lnTo>
                  <a:lnTo>
                    <a:pt x="1783924" y="6101"/>
                  </a:lnTo>
                  <a:lnTo>
                    <a:pt x="1722631" y="3091"/>
                  </a:lnTo>
                  <a:lnTo>
                    <a:pt x="1660755" y="1052"/>
                  </a:lnTo>
                  <a:lnTo>
                    <a:pt x="1598355" y="0"/>
                  </a:lnTo>
                  <a:close/>
                </a:path>
                <a:path w="3124200" h="2499360">
                  <a:moveTo>
                    <a:pt x="2499014" y="124877"/>
                  </a:moveTo>
                  <a:lnTo>
                    <a:pt x="1562009" y="124877"/>
                  </a:lnTo>
                  <a:lnTo>
                    <a:pt x="1631628" y="125454"/>
                  </a:lnTo>
                  <a:lnTo>
                    <a:pt x="1700393" y="127165"/>
                  </a:lnTo>
                  <a:lnTo>
                    <a:pt x="1768227" y="129986"/>
                  </a:lnTo>
                  <a:lnTo>
                    <a:pt x="1835055" y="133889"/>
                  </a:lnTo>
                  <a:lnTo>
                    <a:pt x="1900803" y="138849"/>
                  </a:lnTo>
                  <a:lnTo>
                    <a:pt x="1965394" y="144840"/>
                  </a:lnTo>
                  <a:lnTo>
                    <a:pt x="2028753" y="151835"/>
                  </a:lnTo>
                  <a:lnTo>
                    <a:pt x="2090806" y="159808"/>
                  </a:lnTo>
                  <a:lnTo>
                    <a:pt x="2151476" y="168733"/>
                  </a:lnTo>
                  <a:lnTo>
                    <a:pt x="2210690" y="178584"/>
                  </a:lnTo>
                  <a:lnTo>
                    <a:pt x="2268370" y="189334"/>
                  </a:lnTo>
                  <a:lnTo>
                    <a:pt x="2324443" y="200958"/>
                  </a:lnTo>
                  <a:lnTo>
                    <a:pt x="2378833" y="213429"/>
                  </a:lnTo>
                  <a:lnTo>
                    <a:pt x="2431464" y="226721"/>
                  </a:lnTo>
                  <a:lnTo>
                    <a:pt x="2482262" y="240808"/>
                  </a:lnTo>
                  <a:lnTo>
                    <a:pt x="2531150" y="255664"/>
                  </a:lnTo>
                  <a:lnTo>
                    <a:pt x="2578055" y="271262"/>
                  </a:lnTo>
                  <a:lnTo>
                    <a:pt x="2622900" y="287577"/>
                  </a:lnTo>
                  <a:lnTo>
                    <a:pt x="2665610" y="304582"/>
                  </a:lnTo>
                  <a:lnTo>
                    <a:pt x="2706110" y="322250"/>
                  </a:lnTo>
                  <a:lnTo>
                    <a:pt x="2744325" y="340557"/>
                  </a:lnTo>
                  <a:lnTo>
                    <a:pt x="2780180" y="359475"/>
                  </a:lnTo>
                  <a:lnTo>
                    <a:pt x="2813598" y="378979"/>
                  </a:lnTo>
                  <a:lnTo>
                    <a:pt x="2872827" y="419638"/>
                  </a:lnTo>
                  <a:lnTo>
                    <a:pt x="2921409" y="462325"/>
                  </a:lnTo>
                  <a:lnTo>
                    <a:pt x="2958742" y="506830"/>
                  </a:lnTo>
                  <a:lnTo>
                    <a:pt x="2984225" y="552944"/>
                  </a:lnTo>
                  <a:lnTo>
                    <a:pt x="2997255" y="600457"/>
                  </a:lnTo>
                  <a:lnTo>
                    <a:pt x="2998912" y="624673"/>
                  </a:lnTo>
                  <a:lnTo>
                    <a:pt x="2997255" y="648888"/>
                  </a:lnTo>
                  <a:lnTo>
                    <a:pt x="2984225" y="696399"/>
                  </a:lnTo>
                  <a:lnTo>
                    <a:pt x="2958742" y="742512"/>
                  </a:lnTo>
                  <a:lnTo>
                    <a:pt x="2921409" y="787016"/>
                  </a:lnTo>
                  <a:lnTo>
                    <a:pt x="2872827" y="829702"/>
                  </a:lnTo>
                  <a:lnTo>
                    <a:pt x="2813598" y="870361"/>
                  </a:lnTo>
                  <a:lnTo>
                    <a:pt x="2780180" y="889865"/>
                  </a:lnTo>
                  <a:lnTo>
                    <a:pt x="2744325" y="908783"/>
                  </a:lnTo>
                  <a:lnTo>
                    <a:pt x="2706110" y="927090"/>
                  </a:lnTo>
                  <a:lnTo>
                    <a:pt x="2665610" y="944759"/>
                  </a:lnTo>
                  <a:lnTo>
                    <a:pt x="2622900" y="961764"/>
                  </a:lnTo>
                  <a:lnTo>
                    <a:pt x="2578055" y="978079"/>
                  </a:lnTo>
                  <a:lnTo>
                    <a:pt x="2531150" y="993678"/>
                  </a:lnTo>
                  <a:lnTo>
                    <a:pt x="2482262" y="1008534"/>
                  </a:lnTo>
                  <a:lnTo>
                    <a:pt x="2431464" y="1022621"/>
                  </a:lnTo>
                  <a:lnTo>
                    <a:pt x="2378833" y="1035914"/>
                  </a:lnTo>
                  <a:lnTo>
                    <a:pt x="2324443" y="1048385"/>
                  </a:lnTo>
                  <a:lnTo>
                    <a:pt x="2268370" y="1060009"/>
                  </a:lnTo>
                  <a:lnTo>
                    <a:pt x="2210690" y="1070760"/>
                  </a:lnTo>
                  <a:lnTo>
                    <a:pt x="2151476" y="1080611"/>
                  </a:lnTo>
                  <a:lnTo>
                    <a:pt x="2090806" y="1089537"/>
                  </a:lnTo>
                  <a:lnTo>
                    <a:pt x="2028753" y="1097510"/>
                  </a:lnTo>
                  <a:lnTo>
                    <a:pt x="1965394" y="1104505"/>
                  </a:lnTo>
                  <a:lnTo>
                    <a:pt x="1900803" y="1110496"/>
                  </a:lnTo>
                  <a:lnTo>
                    <a:pt x="1835055" y="1115456"/>
                  </a:lnTo>
                  <a:lnTo>
                    <a:pt x="1768227" y="1119360"/>
                  </a:lnTo>
                  <a:lnTo>
                    <a:pt x="1700393" y="1122181"/>
                  </a:lnTo>
                  <a:lnTo>
                    <a:pt x="1631628" y="1123892"/>
                  </a:lnTo>
                  <a:lnTo>
                    <a:pt x="1562009" y="1124469"/>
                  </a:lnTo>
                  <a:lnTo>
                    <a:pt x="2818919" y="1124469"/>
                  </a:lnTo>
                  <a:lnTo>
                    <a:pt x="3108666" y="711617"/>
                  </a:lnTo>
                  <a:lnTo>
                    <a:pt x="3120067" y="668222"/>
                  </a:lnTo>
                  <a:lnTo>
                    <a:pt x="3123867" y="624673"/>
                  </a:lnTo>
                  <a:lnTo>
                    <a:pt x="3120067" y="581112"/>
                  </a:lnTo>
                  <a:lnTo>
                    <a:pt x="3108666" y="537716"/>
                  </a:lnTo>
                  <a:lnTo>
                    <a:pt x="3085710" y="487266"/>
                  </a:lnTo>
                  <a:lnTo>
                    <a:pt x="3053163" y="438506"/>
                  </a:lnTo>
                  <a:lnTo>
                    <a:pt x="3011478" y="391575"/>
                  </a:lnTo>
                  <a:lnTo>
                    <a:pt x="2961108" y="346608"/>
                  </a:lnTo>
                  <a:lnTo>
                    <a:pt x="2902509" y="303742"/>
                  </a:lnTo>
                  <a:lnTo>
                    <a:pt x="2870265" y="283141"/>
                  </a:lnTo>
                  <a:lnTo>
                    <a:pt x="2836133" y="263115"/>
                  </a:lnTo>
                  <a:lnTo>
                    <a:pt x="2800172" y="243684"/>
                  </a:lnTo>
                  <a:lnTo>
                    <a:pt x="2762436" y="224864"/>
                  </a:lnTo>
                  <a:lnTo>
                    <a:pt x="2722983" y="206671"/>
                  </a:lnTo>
                  <a:lnTo>
                    <a:pt x="2681871" y="189124"/>
                  </a:lnTo>
                  <a:lnTo>
                    <a:pt x="2639154" y="172239"/>
                  </a:lnTo>
                  <a:lnTo>
                    <a:pt x="2594891" y="156033"/>
                  </a:lnTo>
                  <a:lnTo>
                    <a:pt x="2549138" y="140524"/>
                  </a:lnTo>
                  <a:lnTo>
                    <a:pt x="2501952" y="125728"/>
                  </a:lnTo>
                  <a:lnTo>
                    <a:pt x="2499014" y="124877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54268" y="1253265"/>
              <a:ext cx="3124200" cy="2499360"/>
            </a:xfrm>
            <a:custGeom>
              <a:avLst/>
              <a:gdLst/>
              <a:ahLst/>
              <a:cxnLst/>
              <a:rect l="l" t="t" r="r" b="b"/>
              <a:pathLst>
                <a:path w="3124200" h="2499360">
                  <a:moveTo>
                    <a:pt x="15339" y="711665"/>
                  </a:moveTo>
                  <a:lnTo>
                    <a:pt x="7163" y="684022"/>
                  </a:lnTo>
                  <a:lnTo>
                    <a:pt x="2068" y="656522"/>
                  </a:lnTo>
                  <a:lnTo>
                    <a:pt x="0" y="629191"/>
                  </a:lnTo>
                  <a:lnTo>
                    <a:pt x="903" y="602059"/>
                  </a:lnTo>
                  <a:lnTo>
                    <a:pt x="11412" y="548507"/>
                  </a:lnTo>
                  <a:lnTo>
                    <a:pt x="33162" y="496096"/>
                  </a:lnTo>
                  <a:lnTo>
                    <a:pt x="65721" y="445053"/>
                  </a:lnTo>
                  <a:lnTo>
                    <a:pt x="108657" y="395610"/>
                  </a:lnTo>
                  <a:lnTo>
                    <a:pt x="161538" y="347996"/>
                  </a:lnTo>
                  <a:lnTo>
                    <a:pt x="223932" y="302439"/>
                  </a:lnTo>
                  <a:lnTo>
                    <a:pt x="258560" y="280503"/>
                  </a:lnTo>
                  <a:lnTo>
                    <a:pt x="295405" y="259169"/>
                  </a:lnTo>
                  <a:lnTo>
                    <a:pt x="334412" y="238464"/>
                  </a:lnTo>
                  <a:lnTo>
                    <a:pt x="375527" y="218416"/>
                  </a:lnTo>
                  <a:lnTo>
                    <a:pt x="418695" y="199055"/>
                  </a:lnTo>
                  <a:lnTo>
                    <a:pt x="463864" y="180409"/>
                  </a:lnTo>
                  <a:lnTo>
                    <a:pt x="510978" y="162507"/>
                  </a:lnTo>
                  <a:lnTo>
                    <a:pt x="559984" y="145378"/>
                  </a:lnTo>
                  <a:lnTo>
                    <a:pt x="610828" y="129050"/>
                  </a:lnTo>
                  <a:lnTo>
                    <a:pt x="663456" y="113552"/>
                  </a:lnTo>
                  <a:lnTo>
                    <a:pt x="717813" y="98913"/>
                  </a:lnTo>
                  <a:lnTo>
                    <a:pt x="773847" y="85161"/>
                  </a:lnTo>
                  <a:lnTo>
                    <a:pt x="831501" y="72325"/>
                  </a:lnTo>
                  <a:lnTo>
                    <a:pt x="890724" y="60433"/>
                  </a:lnTo>
                  <a:lnTo>
                    <a:pt x="951460" y="49515"/>
                  </a:lnTo>
                  <a:lnTo>
                    <a:pt x="1013655" y="39599"/>
                  </a:lnTo>
                  <a:lnTo>
                    <a:pt x="1077256" y="30714"/>
                  </a:lnTo>
                  <a:lnTo>
                    <a:pt x="1142209" y="22888"/>
                  </a:lnTo>
                  <a:lnTo>
                    <a:pt x="1208459" y="16150"/>
                  </a:lnTo>
                  <a:lnTo>
                    <a:pt x="1275953" y="10529"/>
                  </a:lnTo>
                  <a:lnTo>
                    <a:pt x="1344636" y="6053"/>
                  </a:lnTo>
                  <a:lnTo>
                    <a:pt x="1408570" y="2985"/>
                  </a:lnTo>
                  <a:lnTo>
                    <a:pt x="1472205" y="973"/>
                  </a:lnTo>
                  <a:lnTo>
                    <a:pt x="1535486" y="0"/>
                  </a:lnTo>
                  <a:lnTo>
                    <a:pt x="1598355" y="47"/>
                  </a:lnTo>
                  <a:lnTo>
                    <a:pt x="1660755" y="1100"/>
                  </a:lnTo>
                  <a:lnTo>
                    <a:pt x="1722631" y="3139"/>
                  </a:lnTo>
                  <a:lnTo>
                    <a:pt x="1783924" y="6149"/>
                  </a:lnTo>
                  <a:lnTo>
                    <a:pt x="1844578" y="10112"/>
                  </a:lnTo>
                  <a:lnTo>
                    <a:pt x="1904537" y="15010"/>
                  </a:lnTo>
                  <a:lnTo>
                    <a:pt x="1963744" y="20828"/>
                  </a:lnTo>
                  <a:lnTo>
                    <a:pt x="2022142" y="27547"/>
                  </a:lnTo>
                  <a:lnTo>
                    <a:pt x="2079673" y="35151"/>
                  </a:lnTo>
                  <a:lnTo>
                    <a:pt x="2136283" y="43623"/>
                  </a:lnTo>
                  <a:lnTo>
                    <a:pt x="2191913" y="52944"/>
                  </a:lnTo>
                  <a:lnTo>
                    <a:pt x="2246507" y="63100"/>
                  </a:lnTo>
                  <a:lnTo>
                    <a:pt x="2300009" y="74071"/>
                  </a:lnTo>
                  <a:lnTo>
                    <a:pt x="2352360" y="85841"/>
                  </a:lnTo>
                  <a:lnTo>
                    <a:pt x="2403506" y="98394"/>
                  </a:lnTo>
                  <a:lnTo>
                    <a:pt x="2453389" y="111711"/>
                  </a:lnTo>
                  <a:lnTo>
                    <a:pt x="2501952" y="125776"/>
                  </a:lnTo>
                  <a:lnTo>
                    <a:pt x="2549138" y="140572"/>
                  </a:lnTo>
                  <a:lnTo>
                    <a:pt x="2594891" y="156081"/>
                  </a:lnTo>
                  <a:lnTo>
                    <a:pt x="2639154" y="172287"/>
                  </a:lnTo>
                  <a:lnTo>
                    <a:pt x="2681871" y="189172"/>
                  </a:lnTo>
                  <a:lnTo>
                    <a:pt x="2722983" y="206719"/>
                  </a:lnTo>
                  <a:lnTo>
                    <a:pt x="2762436" y="224911"/>
                  </a:lnTo>
                  <a:lnTo>
                    <a:pt x="2800172" y="243732"/>
                  </a:lnTo>
                  <a:lnTo>
                    <a:pt x="2836133" y="263163"/>
                  </a:lnTo>
                  <a:lnTo>
                    <a:pt x="2870265" y="283188"/>
                  </a:lnTo>
                  <a:lnTo>
                    <a:pt x="2902509" y="303790"/>
                  </a:lnTo>
                  <a:lnTo>
                    <a:pt x="2961108" y="346656"/>
                  </a:lnTo>
                  <a:lnTo>
                    <a:pt x="3011478" y="391623"/>
                  </a:lnTo>
                  <a:lnTo>
                    <a:pt x="3053163" y="438554"/>
                  </a:lnTo>
                  <a:lnTo>
                    <a:pt x="3085710" y="487314"/>
                  </a:lnTo>
                  <a:lnTo>
                    <a:pt x="3108666" y="537764"/>
                  </a:lnTo>
                  <a:lnTo>
                    <a:pt x="3120067" y="581159"/>
                  </a:lnTo>
                  <a:lnTo>
                    <a:pt x="3123867" y="624715"/>
                  </a:lnTo>
                  <a:lnTo>
                    <a:pt x="3120067" y="668270"/>
                  </a:lnTo>
                  <a:lnTo>
                    <a:pt x="3108666" y="711665"/>
                  </a:lnTo>
                  <a:lnTo>
                    <a:pt x="1948673" y="2364507"/>
                  </a:lnTo>
                  <a:lnTo>
                    <a:pt x="1934798" y="2389310"/>
                  </a:lnTo>
                  <a:lnTo>
                    <a:pt x="1880542" y="2433158"/>
                  </a:lnTo>
                  <a:lnTo>
                    <a:pt x="1841977" y="2451655"/>
                  </a:lnTo>
                  <a:lnTo>
                    <a:pt x="1796997" y="2467504"/>
                  </a:lnTo>
                  <a:lnTo>
                    <a:pt x="1746511" y="2480429"/>
                  </a:lnTo>
                  <a:lnTo>
                    <a:pt x="1691427" y="2490157"/>
                  </a:lnTo>
                  <a:lnTo>
                    <a:pt x="1632653" y="2496415"/>
                  </a:lnTo>
                  <a:lnTo>
                    <a:pt x="1571096" y="2498929"/>
                  </a:lnTo>
                  <a:lnTo>
                    <a:pt x="1507665" y="2497425"/>
                  </a:lnTo>
                  <a:lnTo>
                    <a:pt x="1444852" y="2491761"/>
                  </a:lnTo>
                  <a:lnTo>
                    <a:pt x="1386373" y="2482271"/>
                  </a:lnTo>
                  <a:lnTo>
                    <a:pt x="1333099" y="2469303"/>
                  </a:lnTo>
                  <a:lnTo>
                    <a:pt x="1285903" y="2453207"/>
                  </a:lnTo>
                  <a:lnTo>
                    <a:pt x="1245657" y="2434330"/>
                  </a:lnTo>
                  <a:lnTo>
                    <a:pt x="1213234" y="2413021"/>
                  </a:lnTo>
                  <a:lnTo>
                    <a:pt x="1175345" y="2364507"/>
                  </a:lnTo>
                  <a:lnTo>
                    <a:pt x="15339" y="711665"/>
                  </a:lnTo>
                  <a:close/>
                </a:path>
                <a:path w="3124200" h="2499360">
                  <a:moveTo>
                    <a:pt x="125093" y="624721"/>
                  </a:moveTo>
                  <a:lnTo>
                    <a:pt x="131670" y="672853"/>
                  </a:lnTo>
                  <a:lnTo>
                    <a:pt x="151002" y="719692"/>
                  </a:lnTo>
                  <a:lnTo>
                    <a:pt x="182486" y="765026"/>
                  </a:lnTo>
                  <a:lnTo>
                    <a:pt x="225520" y="808648"/>
                  </a:lnTo>
                  <a:lnTo>
                    <a:pt x="279502" y="850346"/>
                  </a:lnTo>
                  <a:lnTo>
                    <a:pt x="343829" y="889913"/>
                  </a:lnTo>
                  <a:lnTo>
                    <a:pt x="379684" y="908831"/>
                  </a:lnTo>
                  <a:lnTo>
                    <a:pt x="417899" y="927138"/>
                  </a:lnTo>
                  <a:lnTo>
                    <a:pt x="458400" y="944807"/>
                  </a:lnTo>
                  <a:lnTo>
                    <a:pt x="501111" y="961812"/>
                  </a:lnTo>
                  <a:lnTo>
                    <a:pt x="545956" y="978127"/>
                  </a:lnTo>
                  <a:lnTo>
                    <a:pt x="592861" y="993726"/>
                  </a:lnTo>
                  <a:lnTo>
                    <a:pt x="641751" y="1008582"/>
                  </a:lnTo>
                  <a:lnTo>
                    <a:pt x="692549" y="1022669"/>
                  </a:lnTo>
                  <a:lnTo>
                    <a:pt x="745181" y="1035961"/>
                  </a:lnTo>
                  <a:lnTo>
                    <a:pt x="799571" y="1048433"/>
                  </a:lnTo>
                  <a:lnTo>
                    <a:pt x="855644" y="1060057"/>
                  </a:lnTo>
                  <a:lnTo>
                    <a:pt x="913325" y="1070808"/>
                  </a:lnTo>
                  <a:lnTo>
                    <a:pt x="972539" y="1080659"/>
                  </a:lnTo>
                  <a:lnTo>
                    <a:pt x="1033210" y="1089584"/>
                  </a:lnTo>
                  <a:lnTo>
                    <a:pt x="1095263" y="1097558"/>
                  </a:lnTo>
                  <a:lnTo>
                    <a:pt x="1158623" y="1104553"/>
                  </a:lnTo>
                  <a:lnTo>
                    <a:pt x="1223214" y="1110544"/>
                  </a:lnTo>
                  <a:lnTo>
                    <a:pt x="1288962" y="1115504"/>
                  </a:lnTo>
                  <a:lnTo>
                    <a:pt x="1355790" y="1119408"/>
                  </a:lnTo>
                  <a:lnTo>
                    <a:pt x="1423624" y="1122229"/>
                  </a:lnTo>
                  <a:lnTo>
                    <a:pt x="1492389" y="1123940"/>
                  </a:lnTo>
                  <a:lnTo>
                    <a:pt x="1562009" y="1124517"/>
                  </a:lnTo>
                  <a:lnTo>
                    <a:pt x="1631628" y="1123940"/>
                  </a:lnTo>
                  <a:lnTo>
                    <a:pt x="1700393" y="1122229"/>
                  </a:lnTo>
                  <a:lnTo>
                    <a:pt x="1768227" y="1119408"/>
                  </a:lnTo>
                  <a:lnTo>
                    <a:pt x="1835055" y="1115504"/>
                  </a:lnTo>
                  <a:lnTo>
                    <a:pt x="1900803" y="1110544"/>
                  </a:lnTo>
                  <a:lnTo>
                    <a:pt x="1965394" y="1104553"/>
                  </a:lnTo>
                  <a:lnTo>
                    <a:pt x="2028753" y="1097558"/>
                  </a:lnTo>
                  <a:lnTo>
                    <a:pt x="2090806" y="1089584"/>
                  </a:lnTo>
                  <a:lnTo>
                    <a:pt x="2151476" y="1080659"/>
                  </a:lnTo>
                  <a:lnTo>
                    <a:pt x="2210690" y="1070808"/>
                  </a:lnTo>
                  <a:lnTo>
                    <a:pt x="2268370" y="1060057"/>
                  </a:lnTo>
                  <a:lnTo>
                    <a:pt x="2324443" y="1048433"/>
                  </a:lnTo>
                  <a:lnTo>
                    <a:pt x="2378833" y="1035961"/>
                  </a:lnTo>
                  <a:lnTo>
                    <a:pt x="2431464" y="1022669"/>
                  </a:lnTo>
                  <a:lnTo>
                    <a:pt x="2482262" y="1008582"/>
                  </a:lnTo>
                  <a:lnTo>
                    <a:pt x="2531150" y="993726"/>
                  </a:lnTo>
                  <a:lnTo>
                    <a:pt x="2578055" y="978127"/>
                  </a:lnTo>
                  <a:lnTo>
                    <a:pt x="2622900" y="961812"/>
                  </a:lnTo>
                  <a:lnTo>
                    <a:pt x="2665610" y="944807"/>
                  </a:lnTo>
                  <a:lnTo>
                    <a:pt x="2706110" y="927138"/>
                  </a:lnTo>
                  <a:lnTo>
                    <a:pt x="2744325" y="908831"/>
                  </a:lnTo>
                  <a:lnTo>
                    <a:pt x="2780180" y="889913"/>
                  </a:lnTo>
                  <a:lnTo>
                    <a:pt x="2813598" y="870409"/>
                  </a:lnTo>
                  <a:lnTo>
                    <a:pt x="2872827" y="829750"/>
                  </a:lnTo>
                  <a:lnTo>
                    <a:pt x="2921409" y="787064"/>
                  </a:lnTo>
                  <a:lnTo>
                    <a:pt x="2958742" y="742560"/>
                  </a:lnTo>
                  <a:lnTo>
                    <a:pt x="2984225" y="696447"/>
                  </a:lnTo>
                  <a:lnTo>
                    <a:pt x="2997255" y="648936"/>
                  </a:lnTo>
                  <a:lnTo>
                    <a:pt x="2998912" y="624721"/>
                  </a:lnTo>
                  <a:lnTo>
                    <a:pt x="2997255" y="600505"/>
                  </a:lnTo>
                  <a:lnTo>
                    <a:pt x="2984225" y="552992"/>
                  </a:lnTo>
                  <a:lnTo>
                    <a:pt x="2958742" y="506878"/>
                  </a:lnTo>
                  <a:lnTo>
                    <a:pt x="2921409" y="462373"/>
                  </a:lnTo>
                  <a:lnTo>
                    <a:pt x="2872827" y="419686"/>
                  </a:lnTo>
                  <a:lnTo>
                    <a:pt x="2813598" y="379027"/>
                  </a:lnTo>
                  <a:lnTo>
                    <a:pt x="2780180" y="359523"/>
                  </a:lnTo>
                  <a:lnTo>
                    <a:pt x="2744325" y="340605"/>
                  </a:lnTo>
                  <a:lnTo>
                    <a:pt x="2706110" y="322298"/>
                  </a:lnTo>
                  <a:lnTo>
                    <a:pt x="2665610" y="304629"/>
                  </a:lnTo>
                  <a:lnTo>
                    <a:pt x="2622900" y="287625"/>
                  </a:lnTo>
                  <a:lnTo>
                    <a:pt x="2578055" y="271310"/>
                  </a:lnTo>
                  <a:lnTo>
                    <a:pt x="2531150" y="255712"/>
                  </a:lnTo>
                  <a:lnTo>
                    <a:pt x="2482262" y="240856"/>
                  </a:lnTo>
                  <a:lnTo>
                    <a:pt x="2431464" y="226769"/>
                  </a:lnTo>
                  <a:lnTo>
                    <a:pt x="2378833" y="213477"/>
                  </a:lnTo>
                  <a:lnTo>
                    <a:pt x="2324443" y="201006"/>
                  </a:lnTo>
                  <a:lnTo>
                    <a:pt x="2268370" y="189382"/>
                  </a:lnTo>
                  <a:lnTo>
                    <a:pt x="2210690" y="178632"/>
                  </a:lnTo>
                  <a:lnTo>
                    <a:pt x="2151476" y="168781"/>
                  </a:lnTo>
                  <a:lnTo>
                    <a:pt x="2090806" y="159856"/>
                  </a:lnTo>
                  <a:lnTo>
                    <a:pt x="2028753" y="151883"/>
                  </a:lnTo>
                  <a:lnTo>
                    <a:pt x="1965394" y="144888"/>
                  </a:lnTo>
                  <a:lnTo>
                    <a:pt x="1900803" y="138897"/>
                  </a:lnTo>
                  <a:lnTo>
                    <a:pt x="1835055" y="133937"/>
                  </a:lnTo>
                  <a:lnTo>
                    <a:pt x="1768227" y="130034"/>
                  </a:lnTo>
                  <a:lnTo>
                    <a:pt x="1700393" y="127213"/>
                  </a:lnTo>
                  <a:lnTo>
                    <a:pt x="1631628" y="125501"/>
                  </a:lnTo>
                  <a:lnTo>
                    <a:pt x="1562009" y="124925"/>
                  </a:lnTo>
                  <a:lnTo>
                    <a:pt x="1492389" y="125501"/>
                  </a:lnTo>
                  <a:lnTo>
                    <a:pt x="1423624" y="127213"/>
                  </a:lnTo>
                  <a:lnTo>
                    <a:pt x="1355790" y="130034"/>
                  </a:lnTo>
                  <a:lnTo>
                    <a:pt x="1288962" y="133937"/>
                  </a:lnTo>
                  <a:lnTo>
                    <a:pt x="1223214" y="138897"/>
                  </a:lnTo>
                  <a:lnTo>
                    <a:pt x="1158623" y="144888"/>
                  </a:lnTo>
                  <a:lnTo>
                    <a:pt x="1095263" y="151883"/>
                  </a:lnTo>
                  <a:lnTo>
                    <a:pt x="1033210" y="159856"/>
                  </a:lnTo>
                  <a:lnTo>
                    <a:pt x="972539" y="168781"/>
                  </a:lnTo>
                  <a:lnTo>
                    <a:pt x="913325" y="178632"/>
                  </a:lnTo>
                  <a:lnTo>
                    <a:pt x="855644" y="189382"/>
                  </a:lnTo>
                  <a:lnTo>
                    <a:pt x="799571" y="201006"/>
                  </a:lnTo>
                  <a:lnTo>
                    <a:pt x="745181" y="213477"/>
                  </a:lnTo>
                  <a:lnTo>
                    <a:pt x="692549" y="226769"/>
                  </a:lnTo>
                  <a:lnTo>
                    <a:pt x="641751" y="240856"/>
                  </a:lnTo>
                  <a:lnTo>
                    <a:pt x="592861" y="255712"/>
                  </a:lnTo>
                  <a:lnTo>
                    <a:pt x="545956" y="271310"/>
                  </a:lnTo>
                  <a:lnTo>
                    <a:pt x="501111" y="287625"/>
                  </a:lnTo>
                  <a:lnTo>
                    <a:pt x="458400" y="304629"/>
                  </a:lnTo>
                  <a:lnTo>
                    <a:pt x="417899" y="322298"/>
                  </a:lnTo>
                  <a:lnTo>
                    <a:pt x="379684" y="340605"/>
                  </a:lnTo>
                  <a:lnTo>
                    <a:pt x="343829" y="359523"/>
                  </a:lnTo>
                  <a:lnTo>
                    <a:pt x="310410" y="379027"/>
                  </a:lnTo>
                  <a:lnTo>
                    <a:pt x="251180" y="419686"/>
                  </a:lnTo>
                  <a:lnTo>
                    <a:pt x="202597" y="462373"/>
                  </a:lnTo>
                  <a:lnTo>
                    <a:pt x="165263" y="506878"/>
                  </a:lnTo>
                  <a:lnTo>
                    <a:pt x="139780" y="552992"/>
                  </a:lnTo>
                  <a:lnTo>
                    <a:pt x="126750" y="600505"/>
                  </a:lnTo>
                  <a:lnTo>
                    <a:pt x="125093" y="624721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92556"/>
            <a:ext cx="6147435" cy="5795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B6.2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Projektbeskrivelsen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spc="-10" dirty="0">
                <a:latin typeface="Calibri"/>
                <a:cs typeface="Calibri"/>
              </a:rPr>
              <a:t>Projektbeskrivelsen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gule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periode) danner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 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efterfølgende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projektarbejde.</a:t>
            </a:r>
            <a:endParaRPr sz="1100">
              <a:latin typeface="Calibri"/>
              <a:cs typeface="Calibri"/>
            </a:endParaRPr>
          </a:p>
          <a:p>
            <a:pPr marL="12700" marR="58483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første to dage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projektperioden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bruges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bl.a.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introduktion,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teamdannelse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udformning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af </a:t>
            </a:r>
            <a:r>
              <a:rPr sz="1100" spc="-10" dirty="0">
                <a:latin typeface="Calibri"/>
                <a:cs typeface="Calibri"/>
              </a:rPr>
              <a:t>projektbeskrivelsen.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0"/>
              </a:spcBef>
            </a:pPr>
            <a:r>
              <a:rPr sz="1100" spc="-10" dirty="0">
                <a:latin typeface="Calibri"/>
                <a:cs typeface="Calibri"/>
              </a:rPr>
              <a:t>Projektbeskrivelsen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tydeliggøre,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hvad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svendeprøveforløbet.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Projektbeskrivelsen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skal</a:t>
            </a:r>
            <a:r>
              <a:rPr sz="1100" u="none" spc="-20" dirty="0"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være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så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omfattende</a:t>
            </a:r>
            <a:r>
              <a:rPr sz="1100" u="none" dirty="0">
                <a:latin typeface="Calibri"/>
                <a:cs typeface="Calibri"/>
              </a:rPr>
              <a:t>,</a:t>
            </a:r>
            <a:r>
              <a:rPr sz="1100" u="none" spc="-1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at</a:t>
            </a:r>
            <a:r>
              <a:rPr sz="1100" u="none" spc="-2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vejleder</a:t>
            </a:r>
            <a:r>
              <a:rPr sz="1100" u="none" spc="-20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og</a:t>
            </a:r>
            <a:r>
              <a:rPr sz="1100" u="none" spc="-20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skuemester</a:t>
            </a:r>
            <a:r>
              <a:rPr sz="1100" u="none" spc="-2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ved,</a:t>
            </a:r>
            <a:r>
              <a:rPr sz="1100" u="none" spc="-1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hvad</a:t>
            </a:r>
            <a:r>
              <a:rPr sz="1100" u="none" spc="-1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de</a:t>
            </a:r>
            <a:r>
              <a:rPr sz="1100" u="none" spc="-2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kan</a:t>
            </a:r>
            <a:r>
              <a:rPr sz="1100" u="none" spc="-20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forvente</a:t>
            </a:r>
            <a:r>
              <a:rPr sz="1100" u="none" spc="-10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at</a:t>
            </a:r>
            <a:r>
              <a:rPr sz="1100" u="none" spc="-10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se</a:t>
            </a:r>
            <a:r>
              <a:rPr sz="1100" u="none" spc="-25" dirty="0"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til</a:t>
            </a:r>
            <a:r>
              <a:rPr sz="1100" u="none" spc="-10" dirty="0">
                <a:latin typeface="Calibri"/>
                <a:cs typeface="Calibri"/>
              </a:rPr>
              <a:t> svendeprøven.</a:t>
            </a:r>
            <a:endParaRPr sz="1100">
              <a:latin typeface="Calibri"/>
              <a:cs typeface="Calibri"/>
            </a:endParaRPr>
          </a:p>
          <a:p>
            <a:pPr marL="12700" marR="541020">
              <a:lnSpc>
                <a:spcPct val="101800"/>
              </a:lnSpc>
              <a:spcBef>
                <a:spcPts val="805"/>
              </a:spcBef>
            </a:pPr>
            <a:r>
              <a:rPr sz="1100" spc="-10" dirty="0">
                <a:latin typeface="Calibri"/>
                <a:cs typeface="Calibri"/>
              </a:rPr>
              <a:t>Projektbeskrivelsen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udformes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problembaseret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demonstrerer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 om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gennemførte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svendeprøven.</a:t>
            </a:r>
            <a:endParaRPr sz="1100">
              <a:latin typeface="Calibri"/>
              <a:cs typeface="Calibri"/>
            </a:endParaRPr>
          </a:p>
          <a:p>
            <a:pPr marL="12700" marR="104139">
              <a:lnSpc>
                <a:spcPct val="101800"/>
              </a:lnSpc>
              <a:spcBef>
                <a:spcPts val="1330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virksomhed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 have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løst.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Der </a:t>
            </a:r>
            <a:r>
              <a:rPr sz="1100" dirty="0">
                <a:latin typeface="Calibri"/>
                <a:cs typeface="Calibri"/>
              </a:rPr>
              <a:t>behøver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”rigtig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kunde”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tilknyttet.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gerne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”tænkt”,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realistisk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der </a:t>
            </a:r>
            <a:r>
              <a:rPr sz="1100" dirty="0">
                <a:latin typeface="Calibri"/>
                <a:cs typeface="Calibri"/>
              </a:rPr>
              <a:t>refereres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projektet.</a:t>
            </a:r>
            <a:endParaRPr sz="1100">
              <a:latin typeface="Calibri"/>
              <a:cs typeface="Calibri"/>
            </a:endParaRPr>
          </a:p>
          <a:p>
            <a:pPr marL="12700" marR="26733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Projektbeskrivelsen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godkendt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første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dage.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skønnes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nødvendigt,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der </a:t>
            </a:r>
            <a:r>
              <a:rPr sz="1100" dirty="0">
                <a:latin typeface="Calibri"/>
                <a:cs typeface="Calibri"/>
              </a:rPr>
              <a:t>mulighed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efterfølgende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ændre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projektbeskrivelsen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senest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5. dagen.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 den sendes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til </a:t>
            </a:r>
            <a:r>
              <a:rPr sz="1100" dirty="0">
                <a:latin typeface="Calibri"/>
                <a:cs typeface="Calibri"/>
              </a:rPr>
              <a:t>skuemestrene.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Redigering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efter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 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efter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aftale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vejleder.</a:t>
            </a:r>
            <a:endParaRPr sz="1100">
              <a:latin typeface="Calibri"/>
              <a:cs typeface="Calibri"/>
            </a:endParaRPr>
          </a:p>
          <a:p>
            <a:pPr marL="12700" marR="135890">
              <a:lnSpc>
                <a:spcPct val="101899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nærmere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indhold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projektbeskrivelsen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uddybet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næste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sider,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overskrift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svarer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et </a:t>
            </a:r>
            <a:r>
              <a:rPr sz="1100" dirty="0">
                <a:latin typeface="Calibri"/>
                <a:cs typeface="Calibri"/>
              </a:rPr>
              <a:t>punkt 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projektbeskrivelsen.</a:t>
            </a:r>
            <a:r>
              <a:rPr sz="1100" dirty="0">
                <a:latin typeface="Calibri"/>
                <a:cs typeface="Calibri"/>
              </a:rPr>
              <a:t> Selve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projektbeskrivelsen,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udfyldes,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findes som </a:t>
            </a:r>
            <a:r>
              <a:rPr sz="1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 action="ppaction://hlinksldjump"/>
              </a:rPr>
              <a:t>Bilag</a:t>
            </a:r>
            <a:r>
              <a:rPr sz="1100" u="sng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 action="ppaction://hlinksldjump"/>
              </a:rPr>
              <a:t>6A</a:t>
            </a:r>
            <a:r>
              <a:rPr sz="1100" u="none" spc="5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100" u="none" dirty="0">
                <a:latin typeface="Calibri"/>
                <a:cs typeface="Calibri"/>
              </a:rPr>
              <a:t>til</a:t>
            </a:r>
            <a:r>
              <a:rPr sz="1100" u="none" spc="-15" dirty="0">
                <a:latin typeface="Calibri"/>
                <a:cs typeface="Calibri"/>
              </a:rPr>
              <a:t> </a:t>
            </a:r>
            <a:r>
              <a:rPr sz="1100" u="none" spc="-10" dirty="0">
                <a:latin typeface="Calibri"/>
                <a:cs typeface="Calibri"/>
              </a:rPr>
              <a:t>denne vejledning.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100" spc="-10" dirty="0">
                <a:latin typeface="Calibri"/>
                <a:cs typeface="Calibri"/>
              </a:rPr>
              <a:t>Projektbeskrivelsen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indeholde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nedenstående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elementer: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Problemstilling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formål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Indhold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herunder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mulige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løsningsmodeller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0"/>
              </a:spcBef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Beskrivelse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installationer,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udført,</a:t>
            </a:r>
            <a:endParaRPr sz="11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som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håndværksmæssige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kompetencer</a:t>
            </a:r>
            <a:endParaRPr sz="1100">
              <a:latin typeface="Calibri"/>
              <a:cs typeface="Calibri"/>
            </a:endParaRPr>
          </a:p>
          <a:p>
            <a:pPr marL="469265" marR="1836420" indent="-228600">
              <a:lnSpc>
                <a:spcPct val="101800"/>
              </a:lnSpc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Forslag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dokumentation,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kvalitetskontrol,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vedligeholdelsesplan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spc="-10" dirty="0">
                <a:latin typeface="Calibri"/>
                <a:cs typeface="Calibri"/>
              </a:rPr>
              <a:t>brugervejledning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løsninger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Tidsstyring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svendeprøveprojektet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0"/>
              </a:spcBef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Beskrivelse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10" dirty="0">
                <a:latin typeface="Calibri"/>
                <a:cs typeface="Calibri"/>
              </a:rPr>
              <a:t> element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25"/>
              </a:spcBef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Oversigt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valgfrie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specialefag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(modulvalg)</a:t>
            </a:r>
            <a:endParaRPr sz="1100">
              <a:latin typeface="Calibri"/>
              <a:cs typeface="Calibri"/>
            </a:endParaRPr>
          </a:p>
          <a:p>
            <a:pPr marL="469265" indent="-228600">
              <a:lnSpc>
                <a:spcPct val="100000"/>
              </a:lnSpc>
              <a:spcBef>
                <a:spcPts val="15"/>
              </a:spcBef>
              <a:buFont typeface="Times New Roman"/>
              <a:buChar char="-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Angivelse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ansvarsdele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09089" y="6759958"/>
            <a:ext cx="3276014" cy="32121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116969" y="8257170"/>
            <a:ext cx="660400" cy="31750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112395">
              <a:lnSpc>
                <a:spcPts val="1100"/>
              </a:lnSpc>
              <a:spcBef>
                <a:spcPts val="215"/>
              </a:spcBef>
            </a:pPr>
            <a:r>
              <a:rPr sz="1000" spc="-10" dirty="0">
                <a:latin typeface="Calibri"/>
                <a:cs typeface="Calibri"/>
              </a:rPr>
              <a:t>Projekt- beskrivelsen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5" name="object 5"/>
          <p:cNvSpPr txBox="1"/>
          <p:nvPr/>
        </p:nvSpPr>
        <p:spPr>
          <a:xfrm>
            <a:off x="3255097" y="6982145"/>
            <a:ext cx="384175" cy="260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1270">
              <a:lnSpc>
                <a:spcPts val="890"/>
              </a:lnSpc>
              <a:spcBef>
                <a:spcPts val="190"/>
              </a:spcBef>
            </a:pPr>
            <a:r>
              <a:rPr sz="800" spc="-10" dirty="0">
                <a:latin typeface="Calibri"/>
                <a:cs typeface="Calibri"/>
              </a:rPr>
              <a:t>Ansvars-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områder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7818" y="7418031"/>
            <a:ext cx="418465" cy="3721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5715" algn="just">
              <a:lnSpc>
                <a:spcPct val="91900"/>
              </a:lnSpc>
              <a:spcBef>
                <a:spcPts val="180"/>
              </a:spcBef>
            </a:pPr>
            <a:r>
              <a:rPr sz="800" spc="-10" dirty="0">
                <a:latin typeface="Calibri"/>
                <a:cs typeface="Calibri"/>
              </a:rPr>
              <a:t>Problem-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stilling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spc="-35" dirty="0">
                <a:latin typeface="Calibri"/>
                <a:cs typeface="Calibri"/>
              </a:rPr>
              <a:t>og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formål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7597" y="8578694"/>
            <a:ext cx="405130" cy="260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8890">
              <a:lnSpc>
                <a:spcPts val="890"/>
              </a:lnSpc>
              <a:spcBef>
                <a:spcPts val="190"/>
              </a:spcBef>
            </a:pPr>
            <a:r>
              <a:rPr sz="800" spc="-10" dirty="0">
                <a:latin typeface="Calibri"/>
                <a:cs typeface="Calibri"/>
              </a:rPr>
              <a:t>Indhold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0" dirty="0">
                <a:latin typeface="Calibri"/>
                <a:cs typeface="Calibri"/>
              </a:rPr>
              <a:t>i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projektet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71474" y="9353080"/>
            <a:ext cx="483234" cy="4838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algn="ctr">
              <a:lnSpc>
                <a:spcPct val="91700"/>
              </a:lnSpc>
              <a:spcBef>
                <a:spcPts val="180"/>
              </a:spcBef>
            </a:pPr>
            <a:r>
              <a:rPr sz="800" spc="-10" dirty="0">
                <a:latin typeface="Calibri"/>
                <a:cs typeface="Calibri"/>
              </a:rPr>
              <a:t>Beskrivelse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af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opgave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og</a:t>
            </a:r>
            <a:r>
              <a:rPr sz="800" spc="-10" dirty="0">
                <a:latin typeface="Calibri"/>
                <a:cs typeface="Calibri"/>
              </a:rPr>
              <a:t> installa-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tioner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50375" y="9464712"/>
            <a:ext cx="457834" cy="26098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06680" marR="5080" indent="-94615">
              <a:lnSpc>
                <a:spcPts val="890"/>
              </a:lnSpc>
              <a:spcBef>
                <a:spcPts val="190"/>
              </a:spcBef>
            </a:pPr>
            <a:r>
              <a:rPr sz="800" spc="-10" dirty="0">
                <a:latin typeface="Calibri"/>
                <a:cs typeface="Calibri"/>
              </a:rPr>
              <a:t>Dokumen-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tation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37703" y="8634511"/>
            <a:ext cx="4699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0" dirty="0">
                <a:latin typeface="Calibri"/>
                <a:cs typeface="Calibri"/>
              </a:rPr>
              <a:t>Tidsstyring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97535" y="7418031"/>
            <a:ext cx="455930" cy="3721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065" marR="5080" algn="ctr">
              <a:lnSpc>
                <a:spcPct val="91900"/>
              </a:lnSpc>
              <a:spcBef>
                <a:spcPts val="180"/>
              </a:spcBef>
            </a:pPr>
            <a:r>
              <a:rPr sz="800" spc="-25" dirty="0">
                <a:latin typeface="Calibri"/>
                <a:cs typeface="Calibri"/>
              </a:rPr>
              <a:t>Det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innovative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element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6205855" cy="233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B6.2.1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Ansvarsområder</a:t>
            </a:r>
            <a:endParaRPr sz="1200">
              <a:latin typeface="Calibri"/>
              <a:cs typeface="Calibri"/>
            </a:endParaRPr>
          </a:p>
          <a:p>
            <a:pPr marL="12700" marR="26670">
              <a:lnSpc>
                <a:spcPct val="101800"/>
              </a:lnSpc>
              <a:spcBef>
                <a:spcPts val="5"/>
              </a:spcBef>
            </a:pPr>
            <a:r>
              <a:rPr sz="1100" spc="-10" dirty="0">
                <a:latin typeface="Calibri"/>
                <a:cs typeface="Calibri"/>
              </a:rPr>
              <a:t>Svendeprøveprojektet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 alene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 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op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personer. Hvis </a:t>
            </a:r>
            <a:r>
              <a:rPr sz="1100" spc="-10" dirty="0">
                <a:latin typeface="Calibri"/>
                <a:cs typeface="Calibri"/>
              </a:rPr>
              <a:t>svendeprøven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af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enkelte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ansvarsdel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klart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beskrevet,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karakter.</a:t>
            </a:r>
            <a:endParaRPr sz="1100">
              <a:latin typeface="Calibri"/>
              <a:cs typeface="Calibri"/>
            </a:endParaRPr>
          </a:p>
          <a:p>
            <a:pPr marL="12700" marR="340995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Alle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ejerskab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 projektet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eksamenssammenhæng </a:t>
            </a:r>
            <a:r>
              <a:rPr sz="1100" dirty="0">
                <a:latin typeface="Calibri"/>
                <a:cs typeface="Calibri"/>
              </a:rPr>
              <a:t>kunne redegøre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dette,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hele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eksaminationsgrundlag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B6.2.2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Problemstilling</a:t>
            </a:r>
            <a:r>
              <a:rPr sz="1200" spc="-4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og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formål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Under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punktet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”problemstilling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formål”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beskrives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overordnet.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vigtigste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her </a:t>
            </a:r>
            <a:r>
              <a:rPr sz="1100" dirty="0">
                <a:latin typeface="Calibri"/>
                <a:cs typeface="Calibri"/>
              </a:rPr>
              <a:t>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 læseren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(vejleder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skuemester)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forstår,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går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på.</a:t>
            </a:r>
            <a:endParaRPr sz="1100">
              <a:latin typeface="Calibri"/>
              <a:cs typeface="Calibri"/>
            </a:endParaRPr>
          </a:p>
          <a:p>
            <a:pPr marL="12700" marR="53340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altså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 </a:t>
            </a:r>
            <a:r>
              <a:rPr sz="1100" spc="-10" dirty="0">
                <a:latin typeface="Calibri"/>
                <a:cs typeface="Calibri"/>
              </a:rPr>
              <a:t>gruppen/lærlingen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beskrive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konkrete udfordring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kundeønske,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10" dirty="0">
                <a:latin typeface="Calibri"/>
                <a:cs typeface="Calibri"/>
              </a:rPr>
              <a:t> udgangspunkt.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3601389"/>
            <a:ext cx="6048375" cy="21240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95885" marR="224154">
              <a:lnSpc>
                <a:spcPct val="122200"/>
              </a:lnSpc>
              <a:spcBef>
                <a:spcPts val="215"/>
              </a:spcBef>
            </a:pP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hjælp til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at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beskrive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problemstilling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og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formål,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kan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man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tage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udgangspunkt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i nedenstående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spørgsmål. </a:t>
            </a:r>
            <a:r>
              <a:rPr sz="900" spc="10" dirty="0">
                <a:latin typeface="Arial"/>
                <a:cs typeface="Arial"/>
              </a:rPr>
              <a:t>Spørgsmålene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emnerne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udelukkende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vejledende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ikke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betragtes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løsningsforslag.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vejledende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spørgsmål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er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ikke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udtømmende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spc="-50" dirty="0">
                <a:latin typeface="Arial"/>
                <a:cs typeface="Arial"/>
              </a:rPr>
              <a:t>–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dvs.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flere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beskrivelser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end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nævnte.</a:t>
            </a:r>
            <a:endParaRPr sz="900">
              <a:latin typeface="Arial"/>
              <a:cs typeface="Arial"/>
            </a:endParaRPr>
          </a:p>
          <a:p>
            <a:pPr marL="1141095" marR="782955" indent="-228600" algn="just">
              <a:lnSpc>
                <a:spcPct val="110000"/>
              </a:lnSpc>
              <a:spcBef>
                <a:spcPts val="85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Hvor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udføres?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installation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boliger,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erhverv,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industri, vedvarende </a:t>
            </a:r>
            <a:r>
              <a:rPr sz="1100" dirty="0">
                <a:latin typeface="Calibri"/>
                <a:cs typeface="Calibri"/>
              </a:rPr>
              <a:t>energi,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indenfor</a:t>
            </a:r>
            <a:r>
              <a:rPr sz="1100" spc="-10" dirty="0">
                <a:latin typeface="Calibri"/>
                <a:cs typeface="Calibri"/>
              </a:rPr>
              <a:t> velfærdsområdet. </a:t>
            </a:r>
            <a:r>
              <a:rPr sz="1100" dirty="0">
                <a:latin typeface="Calibri"/>
                <a:cs typeface="Calibri"/>
              </a:rPr>
              <a:t>Områderne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evt. </a:t>
            </a:r>
            <a:r>
              <a:rPr sz="1100" spc="-10" dirty="0">
                <a:latin typeface="Calibri"/>
                <a:cs typeface="Calibri"/>
              </a:rPr>
              <a:t>kombineres</a:t>
            </a:r>
            <a:endParaRPr sz="1100">
              <a:latin typeface="Calibri"/>
              <a:cs typeface="Calibri"/>
            </a:endParaRPr>
          </a:p>
          <a:p>
            <a:pPr marL="1140460" indent="-227965" algn="just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1140460" algn="l"/>
              </a:tabLst>
            </a:pPr>
            <a:r>
              <a:rPr sz="1100" dirty="0">
                <a:latin typeface="Calibri"/>
                <a:cs typeface="Calibri"/>
              </a:rPr>
              <a:t>Hvori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problemstillingen, som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kunden/virksomheden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ønsker </a:t>
            </a:r>
            <a:r>
              <a:rPr sz="1100" spc="-10" dirty="0">
                <a:latin typeface="Calibri"/>
                <a:cs typeface="Calibri"/>
              </a:rPr>
              <a:t>udført?</a:t>
            </a:r>
            <a:endParaRPr sz="1100">
              <a:latin typeface="Calibri"/>
              <a:cs typeface="Calibri"/>
            </a:endParaRPr>
          </a:p>
          <a:p>
            <a:pPr marL="1140460" indent="-227965" algn="just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1140460" algn="l"/>
              </a:tabLst>
            </a:pPr>
            <a:r>
              <a:rPr sz="1100" dirty="0">
                <a:latin typeface="Calibri"/>
                <a:cs typeface="Calibri"/>
              </a:rPr>
              <a:t>Hvilken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arbejdsopgave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ønsker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kunden/virksomheden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udført?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62D187D-B019-EAAA-7305-4AA7ED36E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978" y="6565900"/>
            <a:ext cx="2790825" cy="16859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94079"/>
            <a:ext cx="6033135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B6.2.3</a:t>
            </a:r>
            <a:r>
              <a:rPr sz="1200" spc="-2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Indholdet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af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projektet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Indholdet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adskiller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problemstillingen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formål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meget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uddybende</a:t>
            </a:r>
            <a:r>
              <a:rPr sz="1100" spc="-25" dirty="0">
                <a:latin typeface="Calibri"/>
                <a:cs typeface="Calibri"/>
              </a:rPr>
              <a:t> og </a:t>
            </a:r>
            <a:r>
              <a:rPr sz="1100" dirty="0">
                <a:latin typeface="Calibri"/>
                <a:cs typeface="Calibri"/>
              </a:rPr>
              <a:t>konkret.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mulige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beskrives.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800" y="1815236"/>
            <a:ext cx="5808345" cy="5104130"/>
          </a:xfrm>
          <a:custGeom>
            <a:avLst/>
            <a:gdLst/>
            <a:ahLst/>
            <a:cxnLst/>
            <a:rect l="l" t="t" r="r" b="b"/>
            <a:pathLst>
              <a:path w="5808345" h="5104130">
                <a:moveTo>
                  <a:pt x="0" y="0"/>
                </a:moveTo>
                <a:lnTo>
                  <a:pt x="5808345" y="0"/>
                </a:lnTo>
                <a:lnTo>
                  <a:pt x="5808345" y="5104130"/>
                </a:lnTo>
                <a:lnTo>
                  <a:pt x="0" y="510413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69112" y="1829777"/>
            <a:ext cx="5555615" cy="4761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2800"/>
              </a:lnSpc>
              <a:spcBef>
                <a:spcPts val="95"/>
              </a:spcBef>
            </a:pP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6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hjælp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til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at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beskrive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indholdet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af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projektet,</a:t>
            </a:r>
            <a:r>
              <a:rPr sz="900" spc="6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der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tages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udgangspunkt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nedenstående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spørgsmål. </a:t>
            </a:r>
            <a:r>
              <a:rPr sz="900" spc="10" dirty="0">
                <a:latin typeface="Arial"/>
                <a:cs typeface="Arial"/>
              </a:rPr>
              <a:t>Spørgsmålene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emnerne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udelukkende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vejledende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ikke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betragtes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løsningsforslag.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De </a:t>
            </a:r>
            <a:r>
              <a:rPr sz="900" dirty="0">
                <a:latin typeface="Arial"/>
                <a:cs typeface="Arial"/>
              </a:rPr>
              <a:t>vejledende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spørgsmål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er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ikke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udtømmende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spc="-50" dirty="0">
                <a:latin typeface="Arial"/>
                <a:cs typeface="Arial"/>
              </a:rPr>
              <a:t>–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dvs.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flere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beskrivelser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end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nævnte.</a:t>
            </a:r>
            <a:endParaRPr sz="900" dirty="0">
              <a:latin typeface="Arial"/>
              <a:cs typeface="Arial"/>
            </a:endParaRPr>
          </a:p>
          <a:p>
            <a:pPr marL="1057910" marR="367030" indent="-228600">
              <a:lnSpc>
                <a:spcPct val="110000"/>
              </a:lnSpc>
              <a:spcBef>
                <a:spcPts val="84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Hvor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stort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omfang?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mindre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større opgave/el-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problemstillingen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el-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 en </a:t>
            </a:r>
            <a:r>
              <a:rPr sz="1100" spc="-10" dirty="0">
                <a:latin typeface="Calibri"/>
                <a:cs typeface="Calibri"/>
              </a:rPr>
              <a:t>kunde/virksomhed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udført?</a:t>
            </a:r>
            <a:endParaRPr sz="1100" dirty="0">
              <a:latin typeface="Calibri"/>
              <a:cs typeface="Calibri"/>
            </a:endParaRPr>
          </a:p>
          <a:p>
            <a:pPr marL="1057910" marR="436880" indent="-229235">
              <a:lnSpc>
                <a:spcPct val="109100"/>
              </a:lnSpc>
              <a:spcBef>
                <a:spcPts val="7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udfordringer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disse </a:t>
            </a:r>
            <a:r>
              <a:rPr sz="1100" dirty="0">
                <a:latin typeface="Calibri"/>
                <a:cs typeface="Calibri"/>
              </a:rPr>
              <a:t>vurderes,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beskrives?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Skabes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øget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komfort/fordele?</a:t>
            </a:r>
            <a:endParaRPr sz="1100" dirty="0">
              <a:latin typeface="Calibri"/>
              <a:cs typeface="Calibri"/>
            </a:endParaRPr>
          </a:p>
          <a:p>
            <a:pPr marL="1057910" marR="514984" indent="-229235">
              <a:lnSpc>
                <a:spcPct val="109100"/>
              </a:lnSpc>
              <a:spcBef>
                <a:spcPts val="7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økonomiske/miljømæssige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gevinster eller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udfordringer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ejer, </a:t>
            </a:r>
            <a:r>
              <a:rPr sz="1100" dirty="0">
                <a:latin typeface="Calibri"/>
                <a:cs typeface="Calibri"/>
              </a:rPr>
              <a:t>bruger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samfundet?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Hjælper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 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overholde </a:t>
            </a:r>
            <a:r>
              <a:rPr sz="1100" spc="-10" dirty="0">
                <a:latin typeface="Calibri"/>
                <a:cs typeface="Calibri"/>
              </a:rPr>
              <a:t>energirammen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byggeriet?</a:t>
            </a:r>
            <a:endParaRPr sz="1100" dirty="0">
              <a:latin typeface="Calibri"/>
              <a:cs typeface="Calibri"/>
            </a:endParaRPr>
          </a:p>
          <a:p>
            <a:pPr marL="1057910" marR="673735" indent="-229235">
              <a:lnSpc>
                <a:spcPct val="109100"/>
              </a:lnSpc>
              <a:spcBef>
                <a:spcPts val="7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afgrænsninger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omfang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samarbejde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andre </a:t>
            </a:r>
            <a:r>
              <a:rPr sz="1100" dirty="0">
                <a:latin typeface="Calibri"/>
                <a:cs typeface="Calibri"/>
              </a:rPr>
              <a:t>faggrupper?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kølemontør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påfyldning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kølemiddel.</a:t>
            </a:r>
            <a:endParaRPr sz="1100" dirty="0">
              <a:latin typeface="Calibri"/>
              <a:cs typeface="Calibri"/>
            </a:endParaRPr>
          </a:p>
          <a:p>
            <a:pPr marL="1057910" marR="430530" indent="-228600">
              <a:lnSpc>
                <a:spcPct val="109500"/>
              </a:lnSpc>
              <a:spcBef>
                <a:spcPts val="6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hvilket omfang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hensyn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relevante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myndigheder, </a:t>
            </a:r>
            <a:r>
              <a:rPr sz="1100" dirty="0">
                <a:latin typeface="Calibri"/>
                <a:cs typeface="Calibri"/>
              </a:rPr>
              <a:t>love,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regler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bestemmelser?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Bygningsreglementet, brandmyndigheder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m.m.?</a:t>
            </a:r>
            <a:endParaRPr sz="1100" dirty="0">
              <a:latin typeface="Calibri"/>
              <a:cs typeface="Calibri"/>
            </a:endParaRPr>
          </a:p>
          <a:p>
            <a:pPr marL="1057910" marR="639445" indent="-229235">
              <a:lnSpc>
                <a:spcPct val="110000"/>
              </a:lnSpc>
              <a:spcBef>
                <a:spcPts val="6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nødvendige </a:t>
            </a:r>
            <a:r>
              <a:rPr sz="1100" spc="-10" dirty="0">
                <a:latin typeface="Calibri"/>
                <a:cs typeface="Calibri"/>
              </a:rPr>
              <a:t>materialer/komponenter,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lokaliteter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 det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rette </a:t>
            </a:r>
            <a:r>
              <a:rPr sz="1100" dirty="0">
                <a:latin typeface="Calibri"/>
                <a:cs typeface="Calibri"/>
              </a:rPr>
              <a:t>udstyr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evt.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udførelse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eller delvist?</a:t>
            </a:r>
            <a:endParaRPr sz="1100" dirty="0">
              <a:latin typeface="Calibri"/>
              <a:cs typeface="Calibri"/>
            </a:endParaRPr>
          </a:p>
          <a:p>
            <a:pPr marL="1057910" marR="889000" indent="-229235">
              <a:lnSpc>
                <a:spcPct val="110000"/>
              </a:lnSpc>
              <a:spcBef>
                <a:spcPts val="5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Hvilke </a:t>
            </a:r>
            <a:r>
              <a:rPr sz="1100" spc="-10" dirty="0">
                <a:latin typeface="Calibri"/>
                <a:cs typeface="Calibri"/>
              </a:rPr>
              <a:t>arbejdsmiljømæssige</a:t>
            </a:r>
            <a:r>
              <a:rPr sz="1100" dirty="0">
                <a:latin typeface="Calibri"/>
                <a:cs typeface="Calibri"/>
              </a:rPr>
              <a:t> udfordringer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forbundet </a:t>
            </a:r>
            <a:r>
              <a:rPr sz="1100" spc="-25" dirty="0">
                <a:latin typeface="Calibri"/>
                <a:cs typeface="Calibri"/>
              </a:rPr>
              <a:t>med </a:t>
            </a:r>
            <a:r>
              <a:rPr sz="1100" spc="-10" dirty="0">
                <a:latin typeface="Calibri"/>
                <a:cs typeface="Calibri"/>
              </a:rPr>
              <a:t>projektet?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Hvor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kommer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udtryk?</a:t>
            </a:r>
            <a:endParaRPr sz="1100" dirty="0">
              <a:latin typeface="Calibri"/>
              <a:cs typeface="Calibri"/>
            </a:endParaRPr>
          </a:p>
          <a:p>
            <a:pPr marL="1058545" marR="316230" indent="-229235">
              <a:lnSpc>
                <a:spcPct val="110000"/>
              </a:lnSpc>
              <a:spcBef>
                <a:spcPts val="50"/>
              </a:spcBef>
              <a:buFont typeface="Symbol"/>
              <a:buChar char=""/>
              <a:tabLst>
                <a:tab pos="1058545" algn="l"/>
              </a:tabLst>
            </a:pP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forventes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særlig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værdi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brugeren,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virksomheden?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5A7A54B-9F8D-F7FE-5D5E-2EAA66F01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0" y="7344639"/>
            <a:ext cx="1714500" cy="15335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2959" y="894079"/>
            <a:ext cx="6078855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B6.3.4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Beskrivelse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af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opgaven</a:t>
            </a:r>
            <a:r>
              <a:rPr sz="1200" spc="-2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og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installationer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projektbeskrivelsen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tekniske-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håndværksmæssige-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færdigheder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beskrives. </a:t>
            </a:r>
            <a:r>
              <a:rPr sz="1100" dirty="0">
                <a:latin typeface="Calibri"/>
                <a:cs typeface="Calibri"/>
              </a:rPr>
              <a:t>Beskrivelsen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indeholde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hvordan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hænger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opgave.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4992115"/>
            <a:ext cx="6180455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B6.3.5</a:t>
            </a:r>
            <a:r>
              <a:rPr sz="1200" spc="-2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Dokumentation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for</a:t>
            </a:r>
            <a:r>
              <a:rPr sz="1200" spc="-2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de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valgte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løsninger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redegøres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hvilken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dokumentation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nødvendig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opgaven.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dokumentationsform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vil </a:t>
            </a:r>
            <a:r>
              <a:rPr sz="1100" dirty="0">
                <a:latin typeface="Calibri"/>
                <a:cs typeface="Calibri"/>
              </a:rPr>
              <a:t>afhænge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(indhold)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1985759"/>
            <a:ext cx="5848985" cy="235331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95885" marR="228600">
              <a:lnSpc>
                <a:spcPct val="122200"/>
              </a:lnSpc>
              <a:spcBef>
                <a:spcPts val="215"/>
              </a:spcBef>
            </a:pPr>
            <a:r>
              <a:rPr sz="900" spc="10" dirty="0">
                <a:latin typeface="Arial"/>
                <a:cs typeface="Arial"/>
              </a:rPr>
              <a:t>Som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hjælp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til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at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beskrive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opgaven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og</a:t>
            </a:r>
            <a:r>
              <a:rPr sz="90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installationer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kan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der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tages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udgangspunkt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i</a:t>
            </a:r>
            <a:r>
              <a:rPr sz="900" spc="-10" dirty="0">
                <a:latin typeface="Arial"/>
                <a:cs typeface="Arial"/>
              </a:rPr>
              <a:t> nedenstående </a:t>
            </a:r>
            <a:r>
              <a:rPr sz="900" spc="10" dirty="0">
                <a:latin typeface="Arial"/>
                <a:cs typeface="Arial"/>
              </a:rPr>
              <a:t>spørgsmål.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Spørgsmålene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emnerne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udelukkende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vejledende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ikke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betragtes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som </a:t>
            </a:r>
            <a:r>
              <a:rPr sz="900" dirty="0">
                <a:latin typeface="Arial"/>
                <a:cs typeface="Arial"/>
              </a:rPr>
              <a:t>løsningsforslag.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vejledende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spørgsmål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er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ikke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udtømmende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–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dvs.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flere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beskrivelser </a:t>
            </a:r>
            <a:r>
              <a:rPr sz="900" dirty="0">
                <a:latin typeface="Arial"/>
                <a:cs typeface="Arial"/>
              </a:rPr>
              <a:t>end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nævnte.</a:t>
            </a:r>
            <a:endParaRPr sz="900">
              <a:latin typeface="Arial"/>
              <a:cs typeface="Arial"/>
            </a:endParaRPr>
          </a:p>
          <a:p>
            <a:pPr marL="1141095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installationer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bedst</a:t>
            </a:r>
            <a:r>
              <a:rPr sz="1100" spc="-10" dirty="0">
                <a:latin typeface="Calibri"/>
                <a:cs typeface="Calibri"/>
              </a:rPr>
              <a:t> muligt?</a:t>
            </a:r>
            <a:endParaRPr sz="1100">
              <a:latin typeface="Calibri"/>
              <a:cs typeface="Calibri"/>
            </a:endParaRPr>
          </a:p>
          <a:p>
            <a:pPr marL="1141095" marR="445134" indent="-229235">
              <a:lnSpc>
                <a:spcPct val="110000"/>
              </a:lnSpc>
              <a:spcBef>
                <a:spcPts val="6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teknologi,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fremstår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én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løsning?</a:t>
            </a:r>
            <a:endParaRPr sz="1100">
              <a:latin typeface="Calibri"/>
              <a:cs typeface="Calibri"/>
            </a:endParaRPr>
          </a:p>
          <a:p>
            <a:pPr marL="1141730" marR="445770" indent="-229235">
              <a:lnSpc>
                <a:spcPct val="110000"/>
              </a:lnSpc>
              <a:spcBef>
                <a:spcPts val="45"/>
              </a:spcBef>
              <a:buFont typeface="Symbol"/>
              <a:buChar char=""/>
              <a:tabLst>
                <a:tab pos="1141730" algn="l"/>
              </a:tabLst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opbygget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(hvilke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installationer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elementer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i</a:t>
            </a:r>
            <a:r>
              <a:rPr sz="1100" dirty="0">
                <a:latin typeface="Calibri"/>
                <a:cs typeface="Calibri"/>
              </a:rPr>
              <a:t> løsning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opgaven)?</a:t>
            </a:r>
            <a:endParaRPr sz="1100">
              <a:latin typeface="Calibri"/>
              <a:cs typeface="Calibri"/>
            </a:endParaRPr>
          </a:p>
          <a:p>
            <a:pPr marL="1141730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1141730" algn="l"/>
              </a:tabLst>
            </a:pPr>
            <a:r>
              <a:rPr sz="1100" dirty="0">
                <a:latin typeface="Calibri"/>
                <a:cs typeface="Calibri"/>
              </a:rPr>
              <a:t>Fokus på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arbejdsmiljø?</a:t>
            </a:r>
            <a:endParaRPr sz="1100">
              <a:latin typeface="Calibri"/>
              <a:cs typeface="Calibri"/>
            </a:endParaRPr>
          </a:p>
          <a:p>
            <a:pPr marL="1141730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1141730" algn="l"/>
              </a:tabLst>
            </a:pPr>
            <a:r>
              <a:rPr sz="1100" dirty="0">
                <a:latin typeface="Calibri"/>
                <a:cs typeface="Calibri"/>
              </a:rPr>
              <a:t>Fokus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faggrupper?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5913704"/>
            <a:ext cx="5143500" cy="242379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95885" marR="260350">
              <a:lnSpc>
                <a:spcPct val="122600"/>
              </a:lnSpc>
              <a:spcBef>
                <a:spcPts val="204"/>
              </a:spcBef>
            </a:pP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20" dirty="0">
                <a:latin typeface="Arial"/>
                <a:cs typeface="Arial"/>
              </a:rPr>
              <a:t> hjælp</a:t>
            </a:r>
            <a:r>
              <a:rPr sz="900" spc="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til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at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beskrive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dokumentationen, kan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der</a:t>
            </a:r>
            <a:r>
              <a:rPr sz="900" spc="10" dirty="0">
                <a:latin typeface="Arial"/>
                <a:cs typeface="Arial"/>
              </a:rPr>
              <a:t> tages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udgangspunkt</a:t>
            </a:r>
            <a:r>
              <a:rPr sz="900" spc="2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i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nedenstående </a:t>
            </a:r>
            <a:r>
              <a:rPr sz="900" spc="10" dirty="0">
                <a:latin typeface="Arial"/>
                <a:cs typeface="Arial"/>
              </a:rPr>
              <a:t>eksempler.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Eksemplerne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udelukkende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vejledende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ikke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betragtes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som </a:t>
            </a:r>
            <a:r>
              <a:rPr sz="900" dirty="0">
                <a:latin typeface="Arial"/>
                <a:cs typeface="Arial"/>
              </a:rPr>
              <a:t>løsningsforslag.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Eksemplerne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ikke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udtømmende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–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dvs.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flere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former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for </a:t>
            </a:r>
            <a:r>
              <a:rPr sz="900" spc="30" dirty="0">
                <a:latin typeface="Arial"/>
                <a:cs typeface="Arial"/>
              </a:rPr>
              <a:t>dokumentation</a:t>
            </a:r>
            <a:r>
              <a:rPr sz="900" spc="2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end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30" dirty="0">
                <a:latin typeface="Arial"/>
                <a:cs typeface="Arial"/>
              </a:rPr>
              <a:t>de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nævnte.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90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</a:pPr>
            <a:r>
              <a:rPr sz="900" dirty="0">
                <a:latin typeface="Arial"/>
                <a:cs typeface="Arial"/>
              </a:rPr>
              <a:t>Eksempler</a:t>
            </a:r>
            <a:r>
              <a:rPr sz="900" spc="6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dokumentation:</a:t>
            </a:r>
            <a:endParaRPr sz="900">
              <a:latin typeface="Arial"/>
              <a:cs typeface="Arial"/>
            </a:endParaRPr>
          </a:p>
          <a:p>
            <a:pPr marL="1141095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spc="-10" dirty="0">
                <a:latin typeface="Calibri"/>
                <a:cs typeface="Calibri"/>
              </a:rPr>
              <a:t>Verifikation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8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spc="-10" dirty="0">
                <a:latin typeface="Calibri"/>
                <a:cs typeface="Calibri"/>
              </a:rPr>
              <a:t>Vedligeholdelsesplan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spc="-10" dirty="0">
                <a:latin typeface="Calibri"/>
                <a:cs typeface="Calibri"/>
              </a:rPr>
              <a:t>Brugervejledning</a:t>
            </a:r>
            <a:endParaRPr sz="1100">
              <a:latin typeface="Calibri"/>
              <a:cs typeface="Calibri"/>
            </a:endParaRPr>
          </a:p>
          <a:p>
            <a:pPr marL="1141730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1141730" algn="l"/>
              </a:tabLst>
            </a:pP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tegninger</a:t>
            </a:r>
            <a:endParaRPr sz="1100">
              <a:latin typeface="Calibri"/>
              <a:cs typeface="Calibri"/>
            </a:endParaRPr>
          </a:p>
          <a:p>
            <a:pPr marL="1141730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1141730" algn="l"/>
              </a:tabLst>
            </a:pPr>
            <a:r>
              <a:rPr sz="1100" dirty="0">
                <a:latin typeface="Calibri"/>
                <a:cs typeface="Calibri"/>
              </a:rPr>
              <a:t>Love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 </a:t>
            </a:r>
            <a:r>
              <a:rPr sz="1100" spc="-10" dirty="0">
                <a:latin typeface="Calibri"/>
                <a:cs typeface="Calibri"/>
              </a:rPr>
              <a:t>regler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D1CBA797-E93C-402D-38D9-F7E7403EB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850" y="3630040"/>
            <a:ext cx="1247775" cy="1362075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CD1B53D6-7A62-92F0-5573-781A09398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450" y="7958177"/>
            <a:ext cx="1314450" cy="12477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6124575" cy="992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B6.3.6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Tidsstyring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af</a:t>
            </a:r>
            <a:r>
              <a:rPr sz="1200" spc="-1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svendeprøveforløbet</a:t>
            </a:r>
            <a:endParaRPr sz="1200">
              <a:latin typeface="Calibri"/>
              <a:cs typeface="Calibri"/>
            </a:endParaRPr>
          </a:p>
          <a:p>
            <a:pPr marL="12700" marR="47942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redegøres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for, hvordan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tidsstyring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svendeprøveforløbet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håndteres. </a:t>
            </a:r>
            <a:r>
              <a:rPr sz="1100" dirty="0">
                <a:latin typeface="Calibri"/>
                <a:cs typeface="Calibri"/>
              </a:rPr>
              <a:t>Tidsstyringen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omhandler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altså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ugers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svendeprøveforløb.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Hvis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3.6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 som 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 </a:t>
            </a:r>
            <a:r>
              <a:rPr sz="1100" spc="-10" dirty="0">
                <a:latin typeface="Calibri"/>
                <a:cs typeface="Calibri"/>
              </a:rPr>
              <a:t>svendeprøven,</a:t>
            </a:r>
            <a:r>
              <a:rPr sz="1100" dirty="0">
                <a:latin typeface="Calibri"/>
                <a:cs typeface="Calibri"/>
              </a:rPr>
              <a:t> skal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tidsstyring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projektering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”virkelige”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opgave </a:t>
            </a:r>
            <a:r>
              <a:rPr sz="1100" dirty="0">
                <a:latin typeface="Calibri"/>
                <a:cs typeface="Calibri"/>
              </a:rPr>
              <a:t>beskrives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under punkt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4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”Beskrivelse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installationer”.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4277359"/>
            <a:ext cx="6078220" cy="721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B6.3.7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Beskrivelse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af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det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innovative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element</a:t>
            </a:r>
            <a:r>
              <a:rPr sz="1200" spc="-1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i</a:t>
            </a:r>
            <a:r>
              <a:rPr sz="1200" spc="-4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projektet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Her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redegøres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element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projektet;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udvikles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eller </a:t>
            </a:r>
            <a:r>
              <a:rPr sz="1100" dirty="0">
                <a:latin typeface="Calibri"/>
                <a:cs typeface="Calibri"/>
              </a:rPr>
              <a:t>nye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tænke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helhedsorienteret,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søge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overblik,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kombinere teknologi</a:t>
            </a:r>
            <a:r>
              <a:rPr sz="1100" spc="-25" dirty="0">
                <a:latin typeface="Calibri"/>
                <a:cs typeface="Calibri"/>
              </a:rPr>
              <a:t> med </a:t>
            </a:r>
            <a:r>
              <a:rPr sz="1100" dirty="0">
                <a:latin typeface="Calibri"/>
                <a:cs typeface="Calibri"/>
              </a:rPr>
              <a:t>forretningsforståelse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skabelse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merværdi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2257894"/>
            <a:ext cx="5419725" cy="170624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95885" marR="142240">
              <a:lnSpc>
                <a:spcPct val="122300"/>
              </a:lnSpc>
              <a:spcBef>
                <a:spcPts val="220"/>
              </a:spcBef>
            </a:pP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hjælp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til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at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beskrive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tidsstyringen,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der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tages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udgangspunkt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nedenstående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eksempler. </a:t>
            </a:r>
            <a:r>
              <a:rPr sz="900" spc="10" dirty="0">
                <a:latin typeface="Arial"/>
                <a:cs typeface="Arial"/>
              </a:rPr>
              <a:t>Eksemplerne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udelukkende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vejledende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ikke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betragtes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løsningsforslag.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Eksemplerne </a:t>
            </a:r>
            <a:r>
              <a:rPr sz="900" dirty="0">
                <a:latin typeface="Arial"/>
                <a:cs typeface="Arial"/>
              </a:rPr>
              <a:t>er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ikke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udtømmende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spc="-50" dirty="0">
                <a:latin typeface="Arial"/>
                <a:cs typeface="Arial"/>
              </a:rPr>
              <a:t>–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dvs.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10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flere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former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for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tidsstyring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end</a:t>
            </a:r>
            <a:r>
              <a:rPr sz="900" spc="9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nævnte.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 dirty="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Arial"/>
                <a:cs typeface="Arial"/>
              </a:rPr>
              <a:t>Eksempler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emner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skal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tages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stilling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til:</a:t>
            </a:r>
            <a:endParaRPr sz="900" dirty="0">
              <a:latin typeface="Arial"/>
              <a:cs typeface="Arial"/>
            </a:endParaRPr>
          </a:p>
          <a:p>
            <a:pPr marL="1141095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værktøjer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styre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tidsplanen?</a:t>
            </a:r>
            <a:endParaRPr sz="1100" dirty="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sikres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tidsplanen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bliver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overholdt?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5097360"/>
            <a:ext cx="5419725" cy="2447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7939" rIns="0" bIns="0" rtlCol="0">
            <a:spAutoFit/>
          </a:bodyPr>
          <a:lstStyle/>
          <a:p>
            <a:pPr marL="95885" marR="244475">
              <a:lnSpc>
                <a:spcPct val="122200"/>
              </a:lnSpc>
              <a:spcBef>
                <a:spcPts val="219"/>
              </a:spcBef>
            </a:pP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hjælp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til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at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beskrive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det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innovative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element,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der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tages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udgangspunkt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nedenstående </a:t>
            </a:r>
            <a:r>
              <a:rPr sz="900" spc="10" dirty="0">
                <a:latin typeface="Arial"/>
                <a:cs typeface="Arial"/>
              </a:rPr>
              <a:t>eksempler.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Eksemplerne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udelukkende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vejledende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kan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ikke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betragtes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som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løsningsforslag. </a:t>
            </a:r>
            <a:r>
              <a:rPr sz="900" dirty="0">
                <a:latin typeface="Arial"/>
                <a:cs typeface="Arial"/>
              </a:rPr>
              <a:t>Eksemplerne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ikke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udtømmende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spc="-50" dirty="0">
                <a:latin typeface="Arial"/>
                <a:cs typeface="Arial"/>
              </a:rPr>
              <a:t>–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dvs.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</a:t>
            </a:r>
            <a:r>
              <a:rPr sz="900" spc="13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kan</a:t>
            </a:r>
            <a:r>
              <a:rPr sz="900" spc="1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indgå</a:t>
            </a:r>
            <a:r>
              <a:rPr sz="900" spc="1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flere</a:t>
            </a:r>
            <a:r>
              <a:rPr sz="900" spc="1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former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for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tidsstyring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end</a:t>
            </a:r>
            <a:r>
              <a:rPr sz="900" spc="13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de </a:t>
            </a:r>
            <a:r>
              <a:rPr sz="900" spc="-10" dirty="0">
                <a:latin typeface="Arial"/>
                <a:cs typeface="Arial"/>
              </a:rPr>
              <a:t>nævnte.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00">
              <a:latin typeface="Arial"/>
              <a:cs typeface="Arial"/>
            </a:endParaRPr>
          </a:p>
          <a:p>
            <a:pPr marL="95885">
              <a:lnSpc>
                <a:spcPct val="100000"/>
              </a:lnSpc>
            </a:pPr>
            <a:r>
              <a:rPr sz="900" dirty="0">
                <a:latin typeface="Arial"/>
                <a:cs typeface="Arial"/>
              </a:rPr>
              <a:t>Eksempler</a:t>
            </a:r>
            <a:r>
              <a:rPr sz="900" spc="9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emner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der</a:t>
            </a:r>
            <a:r>
              <a:rPr sz="900" spc="8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skal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tages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stilling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-20" dirty="0">
                <a:latin typeface="Arial"/>
                <a:cs typeface="Arial"/>
              </a:rPr>
              <a:t>til:</a:t>
            </a:r>
            <a:endParaRPr sz="900">
              <a:latin typeface="Arial"/>
              <a:cs typeface="Arial"/>
            </a:endParaRPr>
          </a:p>
          <a:p>
            <a:pPr marL="1141095" indent="-228600">
              <a:lnSpc>
                <a:spcPct val="100000"/>
              </a:lnSpc>
              <a:spcBef>
                <a:spcPts val="990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tale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udvikling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10" dirty="0">
                <a:latin typeface="Calibri"/>
                <a:cs typeface="Calibri"/>
              </a:rPr>
              <a:t> løsninger?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løsninger?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kombination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teknologier?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 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 </a:t>
            </a:r>
            <a:r>
              <a:rPr sz="1100" spc="-10" dirty="0">
                <a:latin typeface="Calibri"/>
                <a:cs typeface="Calibri"/>
              </a:rPr>
              <a:t>idé/projekt-</a:t>
            </a:r>
            <a:r>
              <a:rPr sz="1100" dirty="0">
                <a:latin typeface="Calibri"/>
                <a:cs typeface="Calibri"/>
              </a:rPr>
              <a:t>udvikle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på?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anvendelse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kendt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teknologi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måde?</a:t>
            </a:r>
            <a:endParaRPr sz="1100">
              <a:latin typeface="Calibri"/>
              <a:cs typeface="Calibri"/>
            </a:endParaRPr>
          </a:p>
          <a:p>
            <a:pPr marL="1141095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1141095" algn="l"/>
              </a:tabLst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merværdi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virksomheden?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DBAC9256-6407-A31F-E675-31A213A3A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503" y="2981909"/>
            <a:ext cx="952500" cy="1069837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7D3B5853-64F8-B919-0971-0C5D538C1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650" y="7545285"/>
            <a:ext cx="1476375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2959" y="892556"/>
            <a:ext cx="6186170" cy="293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B6.4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Projektarbejdet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Projektarbejdet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grønne periode)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 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projektbeskrivelsen.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 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projektarbejdet,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løsningsorienteret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kundeønske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udfordring,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projektbeskrivelsen.</a:t>
            </a:r>
            <a:endParaRPr sz="1100">
              <a:latin typeface="Calibri"/>
              <a:cs typeface="Calibri"/>
            </a:endParaRPr>
          </a:p>
          <a:p>
            <a:pPr marL="12700" marR="90170">
              <a:lnSpc>
                <a:spcPct val="101499"/>
              </a:lnSpc>
              <a:spcBef>
                <a:spcPts val="810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tager udgangspunkt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et</a:t>
            </a:r>
            <a:r>
              <a:rPr sz="1100" spc="-10" dirty="0">
                <a:latin typeface="Calibri"/>
                <a:cs typeface="Calibri"/>
              </a:rPr>
              <a:t> el-</a:t>
            </a:r>
            <a:r>
              <a:rPr sz="1100" dirty="0">
                <a:latin typeface="Calibri"/>
                <a:cs typeface="Calibri"/>
              </a:rPr>
              <a:t>fagligt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skriftligt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Gældende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for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mulighed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praksis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fokus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højt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niveau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innovative </a:t>
            </a:r>
            <a:r>
              <a:rPr sz="1100" dirty="0">
                <a:latin typeface="Calibri"/>
                <a:cs typeface="Calibri"/>
              </a:rPr>
              <a:t>kompetencer.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primært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understøttes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skriftlig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beskrivelse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spc="-10" dirty="0">
                <a:latin typeface="Calibri"/>
                <a:cs typeface="Calibri"/>
              </a:rPr>
              <a:t>dokumentation.</a:t>
            </a:r>
            <a:endParaRPr sz="1100">
              <a:latin typeface="Calibri"/>
              <a:cs typeface="Calibri"/>
            </a:endParaRPr>
          </a:p>
          <a:p>
            <a:pPr marL="12700" marR="1714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svendeprøveprojektet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udvises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evne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 anvendelsen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uddannelsens</a:t>
            </a:r>
            <a:r>
              <a:rPr sz="1100" spc="-10" dirty="0">
                <a:latin typeface="Calibri"/>
                <a:cs typeface="Calibri"/>
              </a:rPr>
              <a:t> kompetencer. </a:t>
            </a:r>
            <a:r>
              <a:rPr sz="1100" dirty="0">
                <a:latin typeface="Calibri"/>
                <a:cs typeface="Calibri"/>
              </a:rPr>
              <a:t>Målet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inddrage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flere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områder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kundeorienteret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teknisk </a:t>
            </a:r>
            <a:r>
              <a:rPr sz="1100" dirty="0">
                <a:latin typeface="Calibri"/>
                <a:cs typeface="Calibri"/>
              </a:rPr>
              <a:t>løsning.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dele/brudstykker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 </a:t>
            </a:r>
            <a:r>
              <a:rPr sz="1100" dirty="0">
                <a:latin typeface="Calibri"/>
                <a:cs typeface="Calibri"/>
              </a:rPr>
              <a:t>beskrives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projektet.</a:t>
            </a:r>
            <a:endParaRPr sz="1100">
              <a:latin typeface="Calibri"/>
              <a:cs typeface="Calibri"/>
            </a:endParaRPr>
          </a:p>
          <a:p>
            <a:pPr marL="12700" marR="15875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erhvervsrettet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består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beskrive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udvikles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tænke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helhedsorienteret,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søge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 overblik,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kombinere </a:t>
            </a:r>
            <a:r>
              <a:rPr sz="1100" dirty="0">
                <a:latin typeface="Calibri"/>
                <a:cs typeface="Calibri"/>
              </a:rPr>
              <a:t>teknologi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 </a:t>
            </a:r>
            <a:r>
              <a:rPr sz="1100" spc="-10" dirty="0">
                <a:latin typeface="Calibri"/>
                <a:cs typeface="Calibri"/>
              </a:rPr>
              <a:t>forretningsforståelse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skabelse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 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merværdi for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 </a:t>
            </a:r>
            <a:r>
              <a:rPr sz="1100" spc="-10" dirty="0">
                <a:latin typeface="Calibri"/>
                <a:cs typeface="Calibri"/>
              </a:rPr>
              <a:t>virksomheden.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2959" y="7102697"/>
            <a:ext cx="6156960" cy="17945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84785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Ved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tænkning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elbranchen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opmærksomheden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rettet </a:t>
            </a:r>
            <a:r>
              <a:rPr sz="1100" dirty="0">
                <a:latin typeface="Calibri"/>
                <a:cs typeface="Calibri"/>
              </a:rPr>
              <a:t>mod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overholde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bekendtgørelser,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regler,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standarder,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producentanvisninger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25" dirty="0">
                <a:latin typeface="Calibri"/>
                <a:cs typeface="Calibri"/>
              </a:rPr>
              <a:t> at </a:t>
            </a:r>
            <a:r>
              <a:rPr sz="1100" dirty="0">
                <a:latin typeface="Calibri"/>
                <a:cs typeface="Calibri"/>
              </a:rPr>
              <a:t>udførelsen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håndværksmæssigt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korrekt.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100">
              <a:latin typeface="Calibri"/>
              <a:cs typeface="Calibri"/>
            </a:endParaRPr>
          </a:p>
          <a:p>
            <a:pPr marL="12700" marR="1490980">
              <a:lnSpc>
                <a:spcPct val="162700"/>
              </a:lnSpc>
            </a:pP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Svendeprøveprojektet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afleveres senest</a:t>
            </a:r>
            <a:r>
              <a:rPr sz="11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dag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11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kl.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14.00</a:t>
            </a:r>
            <a:r>
              <a:rPr sz="11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til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vejlederen.</a:t>
            </a:r>
            <a:r>
              <a:rPr sz="1100" u="none" spc="-10" dirty="0">
                <a:latin typeface="Calibri"/>
                <a:cs typeface="Calibri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Svendeprøveprojektet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afleveres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til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vejlederen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pdf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og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eller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</a:t>
            </a:r>
            <a:r>
              <a:rPr sz="11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printede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udgaver.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0"/>
              </a:spcBef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skuemestre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får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udleveret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printet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udgave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ved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den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mundtlige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overhørings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start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og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eventuelt</a:t>
            </a:r>
            <a:r>
              <a:rPr sz="11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printet</a:t>
            </a:r>
            <a:r>
              <a:rPr sz="1100" u="none" spc="-10" dirty="0"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udgave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til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vejlederen.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4197425"/>
            <a:ext cx="5562600" cy="253619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450"/>
              </a:spcBef>
            </a:pPr>
            <a:r>
              <a:rPr sz="900" spc="10" dirty="0">
                <a:latin typeface="Arial"/>
                <a:cs typeface="Arial"/>
              </a:rPr>
              <a:t>Eksempler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på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20" dirty="0">
                <a:latin typeface="Arial"/>
                <a:cs typeface="Arial"/>
              </a:rPr>
              <a:t>erhvervsrettet</a:t>
            </a:r>
            <a:r>
              <a:rPr sz="900" spc="1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innovation:</a:t>
            </a:r>
            <a:endParaRPr sz="900" dirty="0">
              <a:latin typeface="Arial"/>
              <a:cs typeface="Arial"/>
            </a:endParaRPr>
          </a:p>
          <a:p>
            <a:pPr marL="912494" indent="-228600">
              <a:lnSpc>
                <a:spcPct val="100000"/>
              </a:lnSpc>
              <a:spcBef>
                <a:spcPts val="99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Udvikling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 idé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realisering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forhold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 </a:t>
            </a:r>
            <a:r>
              <a:rPr sz="1100" spc="-10" dirty="0">
                <a:latin typeface="Calibri"/>
                <a:cs typeface="Calibri"/>
              </a:rPr>
              <a:t>produkt.</a:t>
            </a:r>
            <a:endParaRPr sz="1100" dirty="0">
              <a:latin typeface="Calibri"/>
              <a:cs typeface="Calibri"/>
            </a:endParaRPr>
          </a:p>
          <a:p>
            <a:pPr marL="912494" marR="446405" indent="-229235">
              <a:lnSpc>
                <a:spcPct val="109100"/>
              </a:lnSpc>
              <a:spcBef>
                <a:spcPts val="7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Ændring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etableret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metode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procesforbedring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praktisk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skriftligt produkt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evt.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kombination)</a:t>
            </a:r>
            <a:endParaRPr sz="1100" dirty="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serviceydelse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forbedring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serviceydelse</a:t>
            </a:r>
            <a:endParaRPr sz="1100" dirty="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kombination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kendt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forhold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</a:t>
            </a:r>
            <a:endParaRPr sz="1100" dirty="0">
              <a:latin typeface="Calibri"/>
              <a:cs typeface="Calibri"/>
            </a:endParaRPr>
          </a:p>
          <a:p>
            <a:pPr marL="913130" marR="445770" indent="-229235">
              <a:lnSpc>
                <a:spcPct val="110000"/>
              </a:lnSpc>
              <a:spcBef>
                <a:spcPts val="5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Sammensætning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produkter/udstyr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funktionalitet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merværdi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kunden</a:t>
            </a:r>
            <a:endParaRPr sz="1100" dirty="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Ved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brugervejledninger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vedligeholdelsesplaner</a:t>
            </a:r>
            <a:endParaRPr sz="1100" dirty="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Innovativ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digitale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værktøjer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billede,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QR-koder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6153150" cy="231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B6.4.1</a:t>
            </a:r>
            <a:r>
              <a:rPr sz="1200" spc="-2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Det</a:t>
            </a:r>
            <a:r>
              <a:rPr sz="1200" spc="-1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skriftlige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produkt</a:t>
            </a:r>
            <a:r>
              <a:rPr sz="1200" spc="-1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i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projektarbejdet</a:t>
            </a:r>
            <a:endParaRPr sz="1200">
              <a:latin typeface="Calibri"/>
              <a:cs typeface="Calibri"/>
            </a:endParaRPr>
          </a:p>
          <a:p>
            <a:pPr marL="12700" marR="51371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skriftlige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består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projektrapport,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udfolder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indhold,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udfyldte </a:t>
            </a:r>
            <a:r>
              <a:rPr sz="1100" dirty="0">
                <a:latin typeface="Calibri"/>
                <a:cs typeface="Calibri"/>
              </a:rPr>
              <a:t>projektbeskrivelse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</a:t>
            </a:r>
            <a:r>
              <a:rPr sz="11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 action="ppaction://hlinksldjump"/>
              </a:rPr>
              <a:t>Bilag</a:t>
            </a:r>
            <a:r>
              <a:rPr sz="1100" u="sng" spc="-5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1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 action="ppaction://hlinksldjump"/>
              </a:rPr>
              <a:t>6A</a:t>
            </a:r>
            <a:r>
              <a:rPr sz="1100" u="none" spc="-20" dirty="0">
                <a:latin typeface="Calibri"/>
                <a:cs typeface="Calibri"/>
              </a:rPr>
              <a:t>).</a:t>
            </a:r>
            <a:endParaRPr sz="1100">
              <a:latin typeface="Calibri"/>
              <a:cs typeface="Calibri"/>
            </a:endParaRPr>
          </a:p>
          <a:p>
            <a:pPr marL="12700" marR="6731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Projektrapporten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begrænset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omfang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maksimalt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normalsiders</a:t>
            </a:r>
            <a:r>
              <a:rPr sz="1100" spc="-10" dirty="0">
                <a:latin typeface="Calibri"/>
                <a:cs typeface="Calibri"/>
              </a:rPr>
              <a:t> beskrivende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tekst.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maksimale </a:t>
            </a:r>
            <a:r>
              <a:rPr sz="1100" dirty="0">
                <a:latin typeface="Calibri"/>
                <a:cs typeface="Calibri"/>
              </a:rPr>
              <a:t>omfang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øges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ved</a:t>
            </a:r>
            <a:r>
              <a:rPr sz="1100" spc="-10" dirty="0">
                <a:latin typeface="Calibri"/>
                <a:cs typeface="Calibri"/>
              </a:rPr>
              <a:t> gruppearbejde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ekstra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så:</a:t>
            </a:r>
            <a:endParaRPr sz="1100">
              <a:latin typeface="Calibri"/>
              <a:cs typeface="Calibri"/>
            </a:endParaRPr>
          </a:p>
          <a:p>
            <a:pPr marL="868680" indent="-228600">
              <a:lnSpc>
                <a:spcPct val="100000"/>
              </a:lnSpc>
              <a:spcBef>
                <a:spcPts val="890"/>
              </a:spcBef>
              <a:buFont typeface="Symbol"/>
              <a:buChar char=""/>
              <a:tabLst>
                <a:tab pos="868680" algn="l"/>
              </a:tabLst>
            </a:pPr>
            <a:r>
              <a:rPr sz="1100" dirty="0">
                <a:latin typeface="Calibri"/>
                <a:cs typeface="Calibri"/>
              </a:rPr>
              <a:t>1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normalsider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bilag</a:t>
            </a:r>
            <a:endParaRPr sz="1100">
              <a:latin typeface="Calibri"/>
              <a:cs typeface="Calibri"/>
            </a:endParaRPr>
          </a:p>
          <a:p>
            <a:pPr marL="86868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868680" algn="l"/>
              </a:tabLst>
            </a:pPr>
            <a:r>
              <a:rPr sz="1100" dirty="0">
                <a:latin typeface="Calibri"/>
                <a:cs typeface="Calibri"/>
              </a:rPr>
              <a:t>2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8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normalsider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bilag</a:t>
            </a:r>
            <a:endParaRPr sz="1100">
              <a:latin typeface="Calibri"/>
              <a:cs typeface="Calibri"/>
            </a:endParaRPr>
          </a:p>
          <a:p>
            <a:pPr marL="869315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869315" algn="l"/>
              </a:tabLst>
            </a:pPr>
            <a:r>
              <a:rPr sz="1100" dirty="0">
                <a:latin typeface="Calibri"/>
                <a:cs typeface="Calibri"/>
              </a:rPr>
              <a:t>3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normalsider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+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bilag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1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normalside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=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2400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anslag,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inkl.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mellemrum,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komma,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punktum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osv.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Antallet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normalsider</a:t>
            </a:r>
            <a:r>
              <a:rPr sz="1100" spc="-10" dirty="0">
                <a:latin typeface="Calibri"/>
                <a:cs typeface="Calibri"/>
              </a:rPr>
              <a:t> refererer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tekst.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Forside,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indholdsfortegnelse,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litteraturliste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evt.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bilag </a:t>
            </a:r>
            <a:r>
              <a:rPr sz="1100" dirty="0">
                <a:latin typeface="Calibri"/>
                <a:cs typeface="Calibri"/>
              </a:rPr>
              <a:t>medregnes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sideantal.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således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muligt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indsætte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billeder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tabeller,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dette </a:t>
            </a:r>
            <a:r>
              <a:rPr sz="1100" dirty="0">
                <a:latin typeface="Calibri"/>
                <a:cs typeface="Calibri"/>
              </a:rPr>
              <a:t>tæller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 </a:t>
            </a:r>
            <a:r>
              <a:rPr sz="1100" spc="-10" dirty="0">
                <a:latin typeface="Calibri"/>
                <a:cs typeface="Calibri"/>
              </a:rPr>
              <a:t>normalsideantallet.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520" y="6743033"/>
            <a:ext cx="477075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godkendte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tæller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 i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 </a:t>
            </a:r>
            <a:r>
              <a:rPr sz="1100" spc="-10" dirty="0">
                <a:latin typeface="Calibri"/>
                <a:cs typeface="Calibri"/>
              </a:rPr>
              <a:t>afleverede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projektrapport.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3575532"/>
            <a:ext cx="5289550" cy="30575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455"/>
              </a:spcBef>
            </a:pPr>
            <a:r>
              <a:rPr sz="900" spc="10" dirty="0">
                <a:latin typeface="Arial"/>
                <a:cs typeface="Arial"/>
              </a:rPr>
              <a:t>Eksempler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på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indhold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projektrapporten:</a:t>
            </a:r>
            <a:endParaRPr sz="900">
              <a:latin typeface="Arial"/>
              <a:cs typeface="Arial"/>
            </a:endParaRPr>
          </a:p>
          <a:p>
            <a:pPr marL="912494" indent="-228600">
              <a:lnSpc>
                <a:spcPct val="100000"/>
              </a:lnSpc>
              <a:spcBef>
                <a:spcPts val="98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spc="-10" dirty="0">
                <a:latin typeface="Calibri"/>
                <a:cs typeface="Calibri"/>
              </a:rPr>
              <a:t>Opgavebeskrivelse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spc="-10" dirty="0">
                <a:latin typeface="Calibri"/>
                <a:cs typeface="Calibri"/>
              </a:rPr>
              <a:t>Funktionsbeskrivelse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Beskrivelse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spc="-10" dirty="0">
                <a:latin typeface="Calibri"/>
                <a:cs typeface="Calibri"/>
              </a:rPr>
              <a:t>Konklusion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Hvori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værdien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Økonomiske/miljømæssige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gevinster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</a:t>
            </a:r>
            <a:endParaRPr sz="1100">
              <a:latin typeface="Calibri"/>
              <a:cs typeface="Calibri"/>
            </a:endParaRPr>
          </a:p>
          <a:p>
            <a:pPr marL="95885">
              <a:lnSpc>
                <a:spcPct val="100000"/>
              </a:lnSpc>
              <a:spcBef>
                <a:spcPts val="1050"/>
              </a:spcBef>
            </a:pPr>
            <a:r>
              <a:rPr sz="900" spc="10" dirty="0">
                <a:latin typeface="Arial"/>
                <a:cs typeface="Arial"/>
              </a:rPr>
              <a:t>Eksempler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på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bilag</a:t>
            </a:r>
            <a:r>
              <a:rPr sz="900" spc="2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det</a:t>
            </a:r>
            <a:r>
              <a:rPr sz="900" spc="3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skriftlige</a:t>
            </a:r>
            <a:r>
              <a:rPr sz="900" spc="3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produkt:</a:t>
            </a:r>
            <a:endParaRPr sz="900">
              <a:latin typeface="Arial"/>
              <a:cs typeface="Arial"/>
            </a:endParaRPr>
          </a:p>
          <a:p>
            <a:pPr marL="912494" indent="-228600">
              <a:lnSpc>
                <a:spcPct val="100000"/>
              </a:lnSpc>
              <a:spcBef>
                <a:spcPts val="97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”Dagbog”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danne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grundlag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justering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tidsplan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Billeder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film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forbindelse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Regneeksempler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dimensionering,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projektering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optimering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Tegninger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dokumentation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spc="-10" dirty="0">
                <a:latin typeface="Calibri"/>
                <a:cs typeface="Calibri"/>
              </a:rPr>
              <a:t>Tidsplan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3130" algn="l"/>
              </a:tabLst>
            </a:pPr>
            <a:r>
              <a:rPr sz="1100" spc="-10" dirty="0">
                <a:latin typeface="Calibri"/>
                <a:cs typeface="Calibri"/>
              </a:rPr>
              <a:t>Materialeliste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6151880" cy="2150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B6.4.2</a:t>
            </a:r>
            <a:r>
              <a:rPr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Det</a:t>
            </a:r>
            <a:r>
              <a:rPr sz="1200" spc="-1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praktiske</a:t>
            </a:r>
            <a:r>
              <a:rPr sz="1200" spc="-2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produkt</a:t>
            </a:r>
            <a:r>
              <a:rPr sz="1200" spc="-1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i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projektarbejdet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Til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det </a:t>
            </a:r>
            <a:r>
              <a:rPr sz="1100" dirty="0">
                <a:latin typeface="Calibri"/>
                <a:cs typeface="Calibri"/>
              </a:rPr>
              <a:t>skriftlige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produkt.</a:t>
            </a:r>
            <a:endParaRPr sz="1100">
              <a:latin typeface="Calibri"/>
              <a:cs typeface="Calibri"/>
            </a:endParaRPr>
          </a:p>
          <a:p>
            <a:pPr marL="12700" marR="28321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fremvises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overhøring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lokalet,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eksaminationen afholdes.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100" dirty="0">
                <a:latin typeface="Calibri"/>
                <a:cs typeface="Calibri"/>
              </a:rPr>
              <a:t>Størrelsen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omfanget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varierer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forhold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moduler.</a:t>
            </a:r>
            <a:endParaRPr sz="1100">
              <a:latin typeface="Calibri"/>
              <a:cs typeface="Calibri"/>
            </a:endParaRPr>
          </a:p>
          <a:p>
            <a:pPr marL="12700" marR="90805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Praktisk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spænde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almindeligt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installationsarbejde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programmere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konfigurere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el- </a:t>
            </a:r>
            <a:r>
              <a:rPr sz="1100" spc="-10" dirty="0">
                <a:latin typeface="Calibri"/>
                <a:cs typeface="Calibri"/>
              </a:rPr>
              <a:t>materiel.</a:t>
            </a:r>
            <a:endParaRPr sz="1100">
              <a:latin typeface="Calibri"/>
              <a:cs typeface="Calibri"/>
            </a:endParaRPr>
          </a:p>
          <a:p>
            <a:pPr marL="12700" marR="29908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også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afhængigt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tilgængelige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skolen.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Materialevalg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skal </a:t>
            </a:r>
            <a:r>
              <a:rPr sz="1100" dirty="0">
                <a:latin typeface="Calibri"/>
                <a:cs typeface="Calibri"/>
              </a:rPr>
              <a:t>godkendes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vejlederen.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2959" y="5818196"/>
            <a:ext cx="6119495" cy="22040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8255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ovenstående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eksempler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funktion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teoretisk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idriftsættelse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test/verifikation, </a:t>
            </a:r>
            <a:r>
              <a:rPr sz="1100" dirty="0">
                <a:latin typeface="Calibri"/>
                <a:cs typeface="Calibri"/>
              </a:rPr>
              <a:t>dokumentation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overholdelse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gældende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regler,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standarder.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have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PLC-programmering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printet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funktion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skal </a:t>
            </a:r>
            <a:r>
              <a:rPr sz="1100" dirty="0">
                <a:latin typeface="Calibri"/>
                <a:cs typeface="Calibri"/>
              </a:rPr>
              <a:t>også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overhøringen.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nødvendigt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skrue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kabler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væg,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kan </a:t>
            </a:r>
            <a:r>
              <a:rPr sz="1100" dirty="0">
                <a:latin typeface="Calibri"/>
                <a:cs typeface="Calibri"/>
              </a:rPr>
              <a:t>klares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laboratorieopstilling.</a:t>
            </a:r>
            <a:endParaRPr sz="1100">
              <a:latin typeface="Calibri"/>
              <a:cs typeface="Calibri"/>
            </a:endParaRPr>
          </a:p>
          <a:p>
            <a:pPr marL="12700" marR="6985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Når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installationsarbejde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stand,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styring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kapslingsmateriel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m.m.,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</a:t>
            </a:r>
            <a:r>
              <a:rPr sz="1100" spc="-10" dirty="0">
                <a:latin typeface="Calibri"/>
                <a:cs typeface="Calibri"/>
              </a:rPr>
              <a:t>bedømmelsen,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 være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afleveres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verificeret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kunden.</a:t>
            </a:r>
            <a:endParaRPr sz="1100">
              <a:latin typeface="Calibri"/>
              <a:cs typeface="Calibri"/>
            </a:endParaRPr>
          </a:p>
          <a:p>
            <a:pPr marL="12700" marR="65214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Laboratorieopstillinger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udstyr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funktioner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m.m.,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bedømmes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den </a:t>
            </a:r>
            <a:r>
              <a:rPr sz="1100" dirty="0">
                <a:latin typeface="Calibri"/>
                <a:cs typeface="Calibri"/>
              </a:rPr>
              <a:t>håndværksmæssige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udførsel,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fremstå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sikkerhedsmæssigt</a:t>
            </a:r>
            <a:r>
              <a:rPr sz="1100" spc="-10" dirty="0">
                <a:latin typeface="Calibri"/>
                <a:cs typeface="Calibri"/>
              </a:rPr>
              <a:t> forsvarligt.</a:t>
            </a:r>
            <a:endParaRPr sz="1100">
              <a:latin typeface="Calibri"/>
              <a:cs typeface="Calibri"/>
            </a:endParaRPr>
          </a:p>
          <a:p>
            <a:pPr marL="12700" marR="70485">
              <a:lnSpc>
                <a:spcPts val="1340"/>
              </a:lnSpc>
              <a:spcBef>
                <a:spcPts val="40"/>
              </a:spcBef>
            </a:pPr>
            <a:r>
              <a:rPr sz="1100" dirty="0">
                <a:latin typeface="Calibri"/>
                <a:cs typeface="Calibri"/>
              </a:rPr>
              <a:t>Hvis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fremstår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sikkerhedsmæssigt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forsvarligt,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foretages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demonstration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ønskede </a:t>
            </a:r>
            <a:r>
              <a:rPr sz="1100" dirty="0">
                <a:latin typeface="Calibri"/>
                <a:cs typeface="Calibri"/>
              </a:rPr>
              <a:t>funktionalitet,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elementet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indgå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bedømmelsen.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3687495"/>
            <a:ext cx="5302250" cy="17481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459"/>
              </a:spcBef>
            </a:pPr>
            <a:r>
              <a:rPr sz="900" dirty="0">
                <a:latin typeface="Arial"/>
                <a:cs typeface="Arial"/>
              </a:rPr>
              <a:t>Eksempler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10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praktiske</a:t>
            </a:r>
            <a:r>
              <a:rPr sz="900" spc="11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produkter:</a:t>
            </a:r>
            <a:endParaRPr sz="900">
              <a:latin typeface="Arial"/>
              <a:cs typeface="Arial"/>
            </a:endParaRPr>
          </a:p>
          <a:p>
            <a:pPr marL="912494" indent="-228600">
              <a:lnSpc>
                <a:spcPct val="100000"/>
              </a:lnSpc>
              <a:spcBef>
                <a:spcPts val="97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Fast installation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stand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verificeret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materiel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opsat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en stand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idriftsat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Laboratorieopstilling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udstyr,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funktion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vises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Udstyr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opstillet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(f.eks.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teknikrum/hus)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Programmering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udstyr/anlæg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(fx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PLC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switch)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Grafiske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brugerflader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Computersimuleringer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løsninger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2556"/>
            <a:ext cx="6020435" cy="157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B6.5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Forberedelse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til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fremlæggelse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dirty="0">
                <a:latin typeface="Calibri"/>
                <a:cs typeface="Calibri"/>
              </a:rPr>
              <a:t>Forberedelse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fremlæggelse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periode)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afleverede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100" dirty="0">
                <a:latin typeface="Calibri"/>
                <a:cs typeface="Calibri"/>
              </a:rPr>
              <a:t>Fremlæggelsen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svendeprøven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kræver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forberedelse.</a:t>
            </a:r>
            <a:endParaRPr sz="1100">
              <a:latin typeface="Calibri"/>
              <a:cs typeface="Calibri"/>
            </a:endParaRPr>
          </a:p>
          <a:p>
            <a:pPr marL="12700" marR="102870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Når</a:t>
            </a:r>
            <a:r>
              <a:rPr sz="1100" spc="-10" dirty="0">
                <a:latin typeface="Calibri"/>
                <a:cs typeface="Calibri"/>
              </a:rPr>
              <a:t> svendeprøveprojektet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afleveret,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forberedelse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fremlæggelsen.</a:t>
            </a:r>
            <a:r>
              <a:rPr sz="1100" spc="-10" dirty="0">
                <a:latin typeface="Calibri"/>
                <a:cs typeface="Calibri"/>
              </a:rPr>
              <a:t> Praktisk </a:t>
            </a:r>
            <a:r>
              <a:rPr sz="1100" dirty="0">
                <a:latin typeface="Calibri"/>
                <a:cs typeface="Calibri"/>
              </a:rPr>
              <a:t>arbejde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også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dage.</a:t>
            </a:r>
            <a:endParaRPr sz="1100">
              <a:latin typeface="Calibri"/>
              <a:cs typeface="Calibri"/>
            </a:endParaRPr>
          </a:p>
          <a:p>
            <a:pPr marL="12700" marR="361950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forberedelsestiden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 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stilling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 indhold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udførelse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overhøring. </a:t>
            </a:r>
            <a:r>
              <a:rPr sz="1100" spc="-25" dirty="0">
                <a:latin typeface="Calibri"/>
                <a:cs typeface="Calibri"/>
              </a:rPr>
              <a:t>Ved </a:t>
            </a:r>
            <a:r>
              <a:rPr sz="1100" dirty="0">
                <a:latin typeface="Calibri"/>
                <a:cs typeface="Calibri"/>
              </a:rPr>
              <a:t>gruppeeksamination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opnå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enighed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indhold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fordeling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fremlæggelsen.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5673343"/>
            <a:ext cx="6109970" cy="8083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246379">
              <a:lnSpc>
                <a:spcPct val="101800"/>
              </a:lnSpc>
              <a:spcBef>
                <a:spcPts val="80"/>
              </a:spcBef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Til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den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mundtlige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overhøring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er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kun</a:t>
            </a:r>
            <a:r>
              <a:rPr sz="11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udarbejdede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svendeprøveprojekt,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der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skal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fremlægges.</a:t>
            </a:r>
            <a:r>
              <a:rPr sz="11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Alt</a:t>
            </a:r>
            <a:r>
              <a:rPr sz="1100" u="none" spc="-25" dirty="0"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andet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er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irrelevant.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10" dirty="0">
                <a:latin typeface="Calibri"/>
                <a:cs typeface="Calibri"/>
              </a:rPr>
              <a:t> beskrivelsen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demonstrationen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element.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5800" y="3105302"/>
            <a:ext cx="5734685" cy="193167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95885">
              <a:lnSpc>
                <a:spcPct val="100000"/>
              </a:lnSpc>
              <a:spcBef>
                <a:spcPts val="445"/>
              </a:spcBef>
            </a:pPr>
            <a:r>
              <a:rPr sz="900" dirty="0">
                <a:latin typeface="Arial"/>
                <a:cs typeface="Arial"/>
              </a:rPr>
              <a:t>Eksempler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på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opgaver</a:t>
            </a:r>
            <a:r>
              <a:rPr sz="900" spc="7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forberedelsesdagene:</a:t>
            </a:r>
            <a:endParaRPr sz="900">
              <a:latin typeface="Arial"/>
              <a:cs typeface="Arial"/>
            </a:endParaRPr>
          </a:p>
          <a:p>
            <a:pPr marL="912494" indent="-228600">
              <a:lnSpc>
                <a:spcPct val="100000"/>
              </a:lnSpc>
              <a:spcBef>
                <a:spcPts val="99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Udarbejd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præsentation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understøttes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fx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PowerPoint.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5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Finpuds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10" dirty="0">
                <a:latin typeface="Calibri"/>
                <a:cs typeface="Calibri"/>
              </a:rPr>
              <a:t> produkt</a:t>
            </a:r>
            <a:endParaRPr sz="1100">
              <a:latin typeface="Calibri"/>
              <a:cs typeface="Calibri"/>
            </a:endParaRPr>
          </a:p>
          <a:p>
            <a:pPr marL="912494" indent="-228600">
              <a:lnSpc>
                <a:spcPct val="100000"/>
              </a:lnSpc>
              <a:spcBef>
                <a:spcPts val="190"/>
              </a:spcBef>
              <a:buFont typeface="Symbol"/>
              <a:buChar char=""/>
              <a:tabLst>
                <a:tab pos="912494" algn="l"/>
              </a:tabLst>
            </a:pPr>
            <a:r>
              <a:rPr sz="1100" dirty="0">
                <a:latin typeface="Calibri"/>
                <a:cs typeface="Calibri"/>
              </a:rPr>
              <a:t>Afprøv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produkt</a:t>
            </a:r>
            <a:endParaRPr sz="1100">
              <a:latin typeface="Calibri"/>
              <a:cs typeface="Calibri"/>
            </a:endParaRPr>
          </a:p>
          <a:p>
            <a:pPr marL="913130" indent="-228600">
              <a:lnSpc>
                <a:spcPct val="100000"/>
              </a:lnSpc>
              <a:spcBef>
                <a:spcPts val="180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Gennemgå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fremlæggelsen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flere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gange</a:t>
            </a:r>
            <a:endParaRPr sz="1100">
              <a:latin typeface="Calibri"/>
              <a:cs typeface="Calibri"/>
            </a:endParaRPr>
          </a:p>
          <a:p>
            <a:pPr marL="913130" marR="445134" indent="-229235">
              <a:lnSpc>
                <a:spcPct val="109100"/>
              </a:lnSpc>
              <a:spcBef>
                <a:spcPts val="75"/>
              </a:spcBef>
              <a:buFont typeface="Symbol"/>
              <a:buChar char=""/>
              <a:tabLst>
                <a:tab pos="913130" algn="l"/>
              </a:tabLst>
            </a:pPr>
            <a:r>
              <a:rPr sz="1100" dirty="0">
                <a:latin typeface="Calibri"/>
                <a:cs typeface="Calibri"/>
              </a:rPr>
              <a:t>Gennemtænk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henblik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bedst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mulig forberedt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2959" y="892556"/>
            <a:ext cx="6195695" cy="725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B6.6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Afholdelse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af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mundtlige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prøve</a:t>
            </a:r>
            <a:endParaRPr sz="1400">
              <a:latin typeface="Calibri"/>
              <a:cs typeface="Calibri"/>
            </a:endParaRPr>
          </a:p>
          <a:p>
            <a:pPr marL="12700" marR="986790">
              <a:lnSpc>
                <a:spcPct val="1018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 prøve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periode)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består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gennemgang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spc="-10" dirty="0">
                <a:latin typeface="Calibri"/>
                <a:cs typeface="Calibri"/>
              </a:rPr>
              <a:t>svendeprøveprojektet,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overhøring,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vurdering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 afgivelsen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karakteren.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100" dirty="0">
                <a:latin typeface="Calibri"/>
                <a:cs typeface="Calibri"/>
              </a:rPr>
              <a:t>Samlet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afsættes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35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minutter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pr.</a:t>
            </a:r>
            <a:r>
              <a:rPr sz="1100" spc="-10" dirty="0">
                <a:latin typeface="Calibri"/>
                <a:cs typeface="Calibri"/>
              </a:rPr>
              <a:t> lærling.</a:t>
            </a:r>
            <a:endParaRPr sz="1100">
              <a:latin typeface="Calibri"/>
              <a:cs typeface="Calibri"/>
            </a:endParaRPr>
          </a:p>
          <a:p>
            <a:pPr marL="12700" marR="2573655" indent="-635">
              <a:lnSpc>
                <a:spcPts val="2150"/>
              </a:lnSpc>
              <a:spcBef>
                <a:spcPts val="195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sidste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afsat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overhøring. Svendeprøven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 fremlægges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eksaminator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skuemester.</a:t>
            </a:r>
            <a:endParaRPr sz="1100">
              <a:latin typeface="Calibri"/>
              <a:cs typeface="Calibri"/>
            </a:endParaRPr>
          </a:p>
          <a:p>
            <a:pPr marL="12700" marR="254635">
              <a:lnSpc>
                <a:spcPct val="101800"/>
              </a:lnSpc>
              <a:spcBef>
                <a:spcPts val="580"/>
              </a:spcBef>
            </a:pP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fremlægger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argumenterer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kundeorienterede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eksaminator </a:t>
            </a:r>
            <a:r>
              <a:rPr sz="1100" dirty="0">
                <a:latin typeface="Calibri"/>
                <a:cs typeface="Calibri"/>
              </a:rPr>
              <a:t>stiller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uddybende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spørgsmål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kompetencemålene.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følger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nedenstående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procedure:</a:t>
            </a:r>
            <a:endParaRPr sz="1100">
              <a:latin typeface="Calibri"/>
              <a:cs typeface="Calibri"/>
            </a:endParaRPr>
          </a:p>
          <a:p>
            <a:pPr marL="829310" indent="-228600">
              <a:lnSpc>
                <a:spcPct val="100000"/>
              </a:lnSpc>
              <a:spcBef>
                <a:spcPts val="875"/>
              </a:spcBef>
              <a:buFont typeface="Symbol"/>
              <a:buChar char=""/>
              <a:tabLst>
                <a:tab pos="829310" algn="l"/>
              </a:tabLst>
            </a:pP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orienteret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sted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prøven.</a:t>
            </a:r>
            <a:endParaRPr sz="1100">
              <a:latin typeface="Calibri"/>
              <a:cs typeface="Calibri"/>
            </a:endParaRPr>
          </a:p>
          <a:p>
            <a:pPr marL="829310" marR="565785" indent="-228600">
              <a:lnSpc>
                <a:spcPct val="101800"/>
              </a:lnSpc>
              <a:spcBef>
                <a:spcPts val="65"/>
              </a:spcBef>
              <a:buFont typeface="Symbol"/>
              <a:buChar char=""/>
              <a:tabLst>
                <a:tab pos="829310" algn="l"/>
              </a:tabLst>
            </a:pPr>
            <a:r>
              <a:rPr sz="1100" dirty="0">
                <a:latin typeface="Calibri"/>
                <a:cs typeface="Calibri"/>
              </a:rPr>
              <a:t>Vejlederen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(eksaminator)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skuemestrene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TEKNIQ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Arbejdsgiverne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fra </a:t>
            </a:r>
            <a:r>
              <a:rPr sz="1100" dirty="0">
                <a:latin typeface="Calibri"/>
                <a:cs typeface="Calibri"/>
              </a:rPr>
              <a:t>Dansk</a:t>
            </a:r>
            <a:r>
              <a:rPr sz="1100" spc="-10" dirty="0">
                <a:latin typeface="Calibri"/>
                <a:cs typeface="Calibri"/>
              </a:rPr>
              <a:t> El-</a:t>
            </a:r>
            <a:r>
              <a:rPr sz="1100" dirty="0">
                <a:latin typeface="Calibri"/>
                <a:cs typeface="Calibri"/>
              </a:rPr>
              <a:t>Forbund) gennemgår for lukkede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døre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afleverede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projektbeskrivelser</a:t>
            </a:r>
            <a:r>
              <a:rPr sz="1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dirty="0">
                <a:latin typeface="Calibri"/>
                <a:cs typeface="Calibri"/>
              </a:rPr>
              <a:t>svendeprøve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10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minutter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lærling.</a:t>
            </a:r>
            <a:endParaRPr sz="1100">
              <a:latin typeface="Calibri"/>
              <a:cs typeface="Calibri"/>
            </a:endParaRPr>
          </a:p>
          <a:p>
            <a:pPr marL="82931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829310" algn="l"/>
              </a:tabLst>
            </a:pPr>
            <a:r>
              <a:rPr sz="1100" dirty="0">
                <a:latin typeface="Calibri"/>
                <a:cs typeface="Calibri"/>
              </a:rPr>
              <a:t>Svendeprøven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begynder:</a:t>
            </a:r>
            <a:endParaRPr sz="1100">
              <a:latin typeface="Calibri"/>
              <a:cs typeface="Calibri"/>
            </a:endParaRPr>
          </a:p>
          <a:p>
            <a:pPr marL="1058545" lvl="1" indent="-228600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1058545" algn="l"/>
              </a:tabLst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varighed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minutter.</a:t>
            </a:r>
            <a:endParaRPr sz="1100">
              <a:latin typeface="Calibri"/>
              <a:cs typeface="Calibri"/>
            </a:endParaRPr>
          </a:p>
          <a:p>
            <a:pPr marL="1287145" lvl="2" indent="-22860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1287145" algn="l"/>
              </a:tabLst>
            </a:pPr>
            <a:r>
              <a:rPr sz="1100" dirty="0">
                <a:latin typeface="Calibri"/>
                <a:cs typeface="Calibri"/>
              </a:rPr>
              <a:t>Der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fremlægges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lærlingen(e).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*</a:t>
            </a:r>
            <a:endParaRPr sz="1100">
              <a:latin typeface="Calibri"/>
              <a:cs typeface="Calibri"/>
            </a:endParaRPr>
          </a:p>
          <a:p>
            <a:pPr marL="1287145" lvl="2" indent="-2286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1287145" algn="l"/>
              </a:tabLst>
            </a:pPr>
            <a:r>
              <a:rPr sz="1100" dirty="0">
                <a:latin typeface="Calibri"/>
                <a:cs typeface="Calibri"/>
              </a:rPr>
              <a:t>Eksaminator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overhører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herefter</a:t>
            </a:r>
            <a:endParaRPr sz="1100">
              <a:latin typeface="Calibri"/>
              <a:cs typeface="Calibri"/>
            </a:endParaRPr>
          </a:p>
          <a:p>
            <a:pPr marL="1287145" lvl="2" indent="-2286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1287145" algn="l"/>
              </a:tabLst>
            </a:pPr>
            <a:r>
              <a:rPr sz="1100" dirty="0">
                <a:latin typeface="Calibri"/>
                <a:cs typeface="Calibri"/>
              </a:rPr>
              <a:t>Skuemestrene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supplerer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uddybende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spørgsmål</a:t>
            </a:r>
            <a:endParaRPr sz="1100">
              <a:latin typeface="Calibri"/>
              <a:cs typeface="Calibri"/>
            </a:endParaRPr>
          </a:p>
          <a:p>
            <a:pPr marL="1058545" lvl="1" indent="-228600">
              <a:lnSpc>
                <a:spcPct val="100000"/>
              </a:lnSpc>
              <a:spcBef>
                <a:spcPts val="25"/>
              </a:spcBef>
              <a:buFont typeface="Courier New"/>
              <a:buChar char="o"/>
              <a:tabLst>
                <a:tab pos="1058545" algn="l"/>
              </a:tabLst>
            </a:pPr>
            <a:r>
              <a:rPr sz="1100" spc="-10" dirty="0">
                <a:latin typeface="Calibri"/>
                <a:cs typeface="Calibri"/>
              </a:rPr>
              <a:t>Gruppeprøver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varighed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lærling.</a:t>
            </a:r>
            <a:endParaRPr sz="1100">
              <a:latin typeface="Calibri"/>
              <a:cs typeface="Calibri"/>
            </a:endParaRPr>
          </a:p>
          <a:p>
            <a:pPr marL="829944" marR="1292860" indent="-229235">
              <a:lnSpc>
                <a:spcPct val="100899"/>
              </a:lnSpc>
              <a:spcBef>
                <a:spcPts val="70"/>
              </a:spcBef>
              <a:buFont typeface="Symbol"/>
              <a:buChar char=""/>
              <a:tabLst>
                <a:tab pos="829944" algn="l"/>
              </a:tabLst>
            </a:pPr>
            <a:r>
              <a:rPr sz="1100" dirty="0">
                <a:latin typeface="Calibri"/>
                <a:cs typeface="Calibri"/>
              </a:rPr>
              <a:t>Lærlingen(e)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forlader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lokalet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eksaminator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skuemestrene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vurderer præstationerne.</a:t>
            </a:r>
            <a:endParaRPr sz="1100">
              <a:latin typeface="Calibri"/>
              <a:cs typeface="Calibri"/>
            </a:endParaRPr>
          </a:p>
          <a:p>
            <a:pPr marL="829944" marR="1483995" indent="-229235">
              <a:lnSpc>
                <a:spcPct val="101800"/>
              </a:lnSpc>
              <a:spcBef>
                <a:spcPts val="60"/>
              </a:spcBef>
              <a:buFont typeface="Symbol"/>
              <a:buChar char=""/>
              <a:tabLst>
                <a:tab pos="829944" algn="l"/>
              </a:tabLst>
            </a:pP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bliver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kaldt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tilbage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lokalet,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bliver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givet. </a:t>
            </a:r>
            <a:r>
              <a:rPr sz="1100" dirty="0">
                <a:latin typeface="Calibri"/>
                <a:cs typeface="Calibri"/>
              </a:rPr>
              <a:t>Vurdering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afgivelse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varighed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minutter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lærling.</a:t>
            </a:r>
            <a:endParaRPr sz="1100">
              <a:latin typeface="Calibri"/>
              <a:cs typeface="Calibri"/>
            </a:endParaRPr>
          </a:p>
          <a:p>
            <a:pPr marL="13335" marR="1905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*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Disponeringen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minutter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bør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indeholde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præsentation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elementer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tid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overhøring/spørgsmål.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B6.6.1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Gruppeprøve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svendeprøver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udarbejdet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besluttes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mundtlig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går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enkeltvis.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vælger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mundtlig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ganges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antallet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gruppemedlemmer.</a:t>
            </a:r>
            <a:endParaRPr sz="1100">
              <a:latin typeface="Calibri"/>
              <a:cs typeface="Calibri"/>
            </a:endParaRPr>
          </a:p>
          <a:p>
            <a:pPr marL="12700" marR="167640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Hvis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gruppe,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enkelte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ansvarsdel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klart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beskrevet,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der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karakter.</a:t>
            </a:r>
            <a:endParaRPr sz="1100">
              <a:latin typeface="Calibri"/>
              <a:cs typeface="Calibri"/>
            </a:endParaRPr>
          </a:p>
          <a:p>
            <a:pPr marL="12700" marR="280035">
              <a:lnSpc>
                <a:spcPts val="215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Alle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ejerskab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eksamenssammenhæng </a:t>
            </a:r>
            <a:r>
              <a:rPr sz="1100" dirty="0">
                <a:latin typeface="Calibri"/>
                <a:cs typeface="Calibri"/>
              </a:rPr>
              <a:t>kunne redegøre 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 </a:t>
            </a:r>
            <a:r>
              <a:rPr sz="1100" spc="-10" dirty="0">
                <a:latin typeface="Calibri"/>
                <a:cs typeface="Calibri"/>
              </a:rPr>
              <a:t>projektet. </a:t>
            </a:r>
            <a:r>
              <a:rPr sz="1100" dirty="0">
                <a:latin typeface="Calibri"/>
                <a:cs typeface="Calibri"/>
              </a:rPr>
              <a:t>Hvorvidt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aflægges</a:t>
            </a:r>
            <a:r>
              <a:rPr sz="1100" spc="-10" dirty="0">
                <a:latin typeface="Calibri"/>
                <a:cs typeface="Calibri"/>
              </a:rPr>
              <a:t> gruppeprøve, </a:t>
            </a:r>
            <a:r>
              <a:rPr sz="1100" dirty="0">
                <a:latin typeface="Calibri"/>
                <a:cs typeface="Calibri"/>
              </a:rPr>
              <a:t>beskrives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projektbeskrivelsen.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2959" y="892556"/>
            <a:ext cx="6167120" cy="351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B6.7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Bedømmelsesplan</a:t>
            </a:r>
            <a:endParaRPr sz="1400">
              <a:latin typeface="Calibri"/>
              <a:cs typeface="Calibri"/>
            </a:endParaRPr>
          </a:p>
          <a:p>
            <a:pPr marL="12700" marR="204470">
              <a:lnSpc>
                <a:spcPct val="1018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Svendeprøven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følger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reglerne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Bekendtgørelse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eksamen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grundlæggende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erhvervsrettede uddannelser.</a:t>
            </a:r>
            <a:endParaRPr sz="1100">
              <a:latin typeface="Calibri"/>
              <a:cs typeface="Calibri"/>
            </a:endParaRPr>
          </a:p>
          <a:p>
            <a:pPr marL="12700" marR="454659">
              <a:lnSpc>
                <a:spcPct val="101800"/>
              </a:lnSpc>
              <a:spcBef>
                <a:spcPts val="805"/>
              </a:spcBef>
            </a:pPr>
            <a:r>
              <a:rPr sz="1100" spc="-10" dirty="0">
                <a:latin typeface="Calibri"/>
                <a:cs typeface="Calibri"/>
              </a:rPr>
              <a:t>Svendeprøven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grundlæggende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beskrevet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uddannelse bekendtgørelsen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indholdet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 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 udgør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specialisering.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faglige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teoretiske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bedømmes,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afhængigt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hvilke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der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gennemført.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Derfor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følgende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gældende: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elektriker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(4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år)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Vil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derfor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skulle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(mindst)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2.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elektriker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(4½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år)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latin typeface="Calibri"/>
                <a:cs typeface="Calibri"/>
              </a:rPr>
              <a:t>Vil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derfor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skulle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(mindst)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3.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 har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talentelektriker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Vil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derfor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skulle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4.</a:t>
            </a:r>
            <a:endParaRPr sz="1100">
              <a:latin typeface="Calibri"/>
              <a:cs typeface="Calibri"/>
            </a:endParaRPr>
          </a:p>
          <a:p>
            <a:pPr marL="12700" marR="2176780">
              <a:lnSpc>
                <a:spcPct val="203600"/>
              </a:lnSpc>
            </a:pPr>
            <a:r>
              <a:rPr sz="1100" dirty="0">
                <a:latin typeface="Calibri"/>
                <a:cs typeface="Calibri"/>
              </a:rPr>
              <a:t>Højeste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modulniveau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medtages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svendeprøveprojektet. Kompetencebeskrivelser</a:t>
            </a:r>
            <a:r>
              <a:rPr sz="1100" dirty="0">
                <a:latin typeface="Calibri"/>
                <a:cs typeface="Calibri"/>
              </a:rPr>
              <a:t> følger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uddannelsesordningen for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elektrikere.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2819" y="5004307"/>
            <a:ext cx="6191250" cy="3782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B6.8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Den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afsluttende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prøve</a:t>
            </a:r>
            <a:endParaRPr sz="1400">
              <a:latin typeface="Calibri"/>
              <a:cs typeface="Calibri"/>
            </a:endParaRPr>
          </a:p>
          <a:p>
            <a:pPr marL="12700" marR="131445">
              <a:lnSpc>
                <a:spcPct val="101800"/>
              </a:lnSpc>
              <a:spcBef>
                <a:spcPts val="10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vurderes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 </a:t>
            </a:r>
            <a:r>
              <a:rPr sz="1100" spc="-10" dirty="0">
                <a:latin typeface="Calibri"/>
                <a:cs typeface="Calibri"/>
              </a:rPr>
              <a:t>vejleder/eksaminator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prøven </a:t>
            </a:r>
            <a:r>
              <a:rPr sz="1100" dirty="0">
                <a:latin typeface="Calibri"/>
                <a:cs typeface="Calibri"/>
              </a:rPr>
              <a:t>gennemgår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eksaminator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skuemester 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vurderede</a:t>
            </a:r>
            <a:r>
              <a:rPr sz="1100" spc="-10" dirty="0">
                <a:latin typeface="Calibri"/>
                <a:cs typeface="Calibri"/>
              </a:rPr>
              <a:t> svendeprøveprojekt </a:t>
            </a:r>
            <a:r>
              <a:rPr sz="1100" dirty="0">
                <a:latin typeface="Calibri"/>
                <a:cs typeface="Calibri"/>
              </a:rPr>
              <a:t>kort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forinden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mundtlige eksamination.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100" dirty="0">
                <a:latin typeface="Calibri"/>
                <a:cs typeface="Calibri"/>
              </a:rPr>
              <a:t>Varigheden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minutter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pr.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lærling.</a:t>
            </a:r>
            <a:endParaRPr sz="1100">
              <a:latin typeface="Calibri"/>
              <a:cs typeface="Calibri"/>
            </a:endParaRPr>
          </a:p>
          <a:p>
            <a:pPr marL="12700" marR="5715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Til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hvilken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krav,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listet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</a:t>
            </a:r>
            <a:r>
              <a:rPr sz="1100" i="1" dirty="0">
                <a:latin typeface="Calibri"/>
                <a:cs typeface="Calibri"/>
              </a:rPr>
              <a:t>bekendtgørelsen om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erhvervsuddannelse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til elektriker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§4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stk.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(kompetencemål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hovedforløbet).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 niveau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praktiske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teoretiske</a:t>
            </a:r>
            <a:r>
              <a:rPr sz="1100" spc="-10" dirty="0">
                <a:latin typeface="Calibri"/>
                <a:cs typeface="Calibri"/>
              </a:rPr>
              <a:t> kompetencer.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rettet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få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elektrisk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udstyr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fungere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kundeorienteret</a:t>
            </a:r>
            <a:r>
              <a:rPr sz="1100" spc="-10" dirty="0">
                <a:latin typeface="Calibri"/>
                <a:cs typeface="Calibri"/>
              </a:rPr>
              <a:t> løsning.</a:t>
            </a:r>
            <a:endParaRPr sz="1100">
              <a:latin typeface="Calibri"/>
              <a:cs typeface="Calibri"/>
            </a:endParaRPr>
          </a:p>
          <a:p>
            <a:pPr marL="12700" marR="304165">
              <a:lnSpc>
                <a:spcPct val="101800"/>
              </a:lnSpc>
              <a:spcBef>
                <a:spcPts val="805"/>
              </a:spcBef>
            </a:pPr>
            <a:r>
              <a:rPr sz="1100" dirty="0">
                <a:latin typeface="Calibri"/>
                <a:cs typeface="Calibri"/>
              </a:rPr>
              <a:t>Teoretiske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rettet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indenfor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love, </a:t>
            </a:r>
            <a:r>
              <a:rPr sz="1100" dirty="0">
                <a:latin typeface="Calibri"/>
                <a:cs typeface="Calibri"/>
              </a:rPr>
              <a:t>regler,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beregninger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løsninger.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100" spc="-10" dirty="0">
                <a:latin typeface="Calibri"/>
                <a:cs typeface="Calibri"/>
              </a:rPr>
              <a:t>Svendeprøveprojektet</a:t>
            </a:r>
            <a:r>
              <a:rPr sz="1100" dirty="0">
                <a:latin typeface="Calibri"/>
                <a:cs typeface="Calibri"/>
              </a:rPr>
              <a:t> 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også demonstrere kompetencer 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erhvervsrettet </a:t>
            </a:r>
            <a:r>
              <a:rPr sz="1100" spc="-10" dirty="0">
                <a:latin typeface="Calibri"/>
                <a:cs typeface="Calibri"/>
              </a:rPr>
              <a:t>innovation.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størrelsen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0" dirty="0">
                <a:latin typeface="Calibri"/>
                <a:cs typeface="Calibri"/>
              </a:rPr>
              <a:t> afgørende,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udfordringen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”normale”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/vanetænkningen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vægtes.</a:t>
            </a:r>
            <a:endParaRPr sz="1100">
              <a:latin typeface="Calibri"/>
              <a:cs typeface="Calibri"/>
            </a:endParaRPr>
          </a:p>
          <a:p>
            <a:pPr marL="12700" marR="106045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Definition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erhvervsrettet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innovation: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Når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 og/eller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måde,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værdi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virksomheden.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6075045" cy="875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B6.8.1</a:t>
            </a:r>
            <a:r>
              <a:rPr sz="1200" spc="-3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dirty="0" err="1">
                <a:solidFill>
                  <a:srgbClr val="1F4D78"/>
                </a:solidFill>
                <a:latin typeface="Calibri"/>
                <a:cs typeface="Calibri"/>
              </a:rPr>
              <a:t>Væsentlige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25" dirty="0" err="1">
                <a:solidFill>
                  <a:srgbClr val="1F4D78"/>
                </a:solidFill>
                <a:latin typeface="Calibri"/>
                <a:cs typeface="Calibri"/>
              </a:rPr>
              <a:t>mål</a:t>
            </a:r>
            <a:r>
              <a:rPr lang="da-DK" sz="1200" spc="-25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Mål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krav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kunne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inddrage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uddannelsens </a:t>
            </a:r>
            <a:r>
              <a:rPr sz="1100" dirty="0">
                <a:latin typeface="Calibri"/>
                <a:cs typeface="Calibri"/>
              </a:rPr>
              <a:t>fagområder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kundeorienteret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kundebehov</a:t>
            </a:r>
            <a:r>
              <a:rPr sz="1100" spc="-10" dirty="0">
                <a:latin typeface="Calibri"/>
                <a:cs typeface="Calibri"/>
              </a:rPr>
              <a:t> eller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konkret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kundeopgave.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latin typeface="Calibri"/>
                <a:cs typeface="Calibri"/>
              </a:rPr>
              <a:t>Svendeprøven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især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indenfor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følgende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områder: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100" b="1" dirty="0">
                <a:latin typeface="Calibri"/>
                <a:cs typeface="Calibri"/>
              </a:rPr>
              <a:t>Den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el-</a:t>
            </a:r>
            <a:r>
              <a:rPr sz="1100" b="1" dirty="0">
                <a:latin typeface="Calibri"/>
                <a:cs typeface="Calibri"/>
              </a:rPr>
              <a:t>tekniske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løsning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projektet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vægt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på:</a:t>
            </a:r>
            <a:endParaRPr sz="11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825"/>
              </a:spcBef>
              <a:buAutoNum type="arabicPeriod"/>
              <a:tabLst>
                <a:tab pos="240665" algn="l"/>
              </a:tabLst>
            </a:pPr>
            <a:r>
              <a:rPr sz="1100" dirty="0">
                <a:latin typeface="Calibri"/>
                <a:cs typeface="Calibri"/>
              </a:rPr>
              <a:t>Valg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korrekte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komponenter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hensyn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driftsforhold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ydre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forhold.</a:t>
            </a:r>
            <a:endParaRPr sz="1100" dirty="0">
              <a:latin typeface="Calibri"/>
              <a:cs typeface="Calibri"/>
            </a:endParaRPr>
          </a:p>
          <a:p>
            <a:pPr marL="240029" marR="717550" indent="-227965">
              <a:lnSpc>
                <a:spcPct val="101800"/>
              </a:lnSpc>
              <a:buAutoNum type="arabicPeriod"/>
              <a:tabLst>
                <a:tab pos="241300" algn="l"/>
              </a:tabLst>
            </a:pPr>
            <a:r>
              <a:rPr sz="1100" dirty="0">
                <a:latin typeface="Calibri"/>
                <a:cs typeface="Calibri"/>
              </a:rPr>
              <a:t>Inddragelse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lovgivning,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bekendtgørelser,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standarder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</a:t>
            </a:r>
            <a:r>
              <a:rPr sz="1100" spc="-10" dirty="0">
                <a:latin typeface="Calibri"/>
                <a:cs typeface="Calibri"/>
              </a:rPr>
              <a:t> relevante 	retningslinjer.</a:t>
            </a:r>
            <a:endParaRPr sz="11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240665" algn="l"/>
              </a:tabLst>
            </a:pPr>
            <a:r>
              <a:rPr sz="1100" dirty="0">
                <a:latin typeface="Calibri"/>
                <a:cs typeface="Calibri"/>
              </a:rPr>
              <a:t>Håndværksmæssig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korrekt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lovligt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udført.</a:t>
            </a:r>
            <a:endParaRPr sz="110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"/>
              </a:spcBef>
              <a:buAutoNum type="arabicPeriod"/>
              <a:tabLst>
                <a:tab pos="240665" algn="l"/>
              </a:tabLst>
            </a:pPr>
            <a:r>
              <a:rPr sz="1100" dirty="0">
                <a:latin typeface="Calibri"/>
                <a:cs typeface="Calibri"/>
              </a:rPr>
              <a:t>Viden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energieffektivisering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energibesparende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forbindelse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</a:t>
            </a:r>
            <a:endParaRPr sz="1100" dirty="0">
              <a:latin typeface="Calibri"/>
              <a:cs typeface="Calibri"/>
            </a:endParaRPr>
          </a:p>
          <a:p>
            <a:pPr marL="240029" marR="598170" indent="-227965" algn="just">
              <a:lnSpc>
                <a:spcPct val="101800"/>
              </a:lnSpc>
              <a:buAutoNum type="arabicPeriod"/>
              <a:tabLst>
                <a:tab pos="241300" algn="l"/>
              </a:tabLst>
            </a:pPr>
            <a:r>
              <a:rPr sz="1100" dirty="0">
                <a:latin typeface="Calibri"/>
                <a:cs typeface="Calibri"/>
              </a:rPr>
              <a:t>Planlægning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udførsel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målinger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elinstallationer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anlæg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forbindelse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med 	</a:t>
            </a:r>
            <a:r>
              <a:rPr sz="1100" dirty="0">
                <a:latin typeface="Calibri"/>
                <a:cs typeface="Calibri"/>
              </a:rPr>
              <a:t>kvalitetssikring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fejlfinding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udarbejde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 dokumentation,</a:t>
            </a:r>
            <a:r>
              <a:rPr sz="1100" spc="-10" dirty="0">
                <a:latin typeface="Calibri"/>
                <a:cs typeface="Calibri"/>
              </a:rPr>
              <a:t> brugervejledninger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	</a:t>
            </a:r>
            <a:r>
              <a:rPr sz="1100" spc="-10" dirty="0">
                <a:latin typeface="Calibri"/>
                <a:cs typeface="Calibri"/>
              </a:rPr>
              <a:t>vedligeholdelsesplaner.</a:t>
            </a:r>
            <a:endParaRPr sz="1100" dirty="0">
              <a:latin typeface="Calibri"/>
              <a:cs typeface="Calibri"/>
            </a:endParaRPr>
          </a:p>
          <a:p>
            <a:pPr marL="240665" marR="259079" indent="-227965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Elsikkerhed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arbejdsmiljø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eget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vurdere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sikkerhed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samarbejdspartnere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	</a:t>
            </a:r>
            <a:r>
              <a:rPr sz="1100" spc="-10" dirty="0">
                <a:latin typeface="Calibri"/>
                <a:cs typeface="Calibri"/>
              </a:rPr>
              <a:t>brugere.</a:t>
            </a:r>
            <a:endParaRPr sz="1100" dirty="0">
              <a:latin typeface="Calibri"/>
              <a:cs typeface="Calibri"/>
            </a:endParaRPr>
          </a:p>
          <a:p>
            <a:pPr marL="240665" marR="779780" indent="-227965">
              <a:lnSpc>
                <a:spcPct val="101800"/>
              </a:lnSpc>
              <a:buAutoNum type="arabicPeriod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kommunikation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brugere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fagpersoner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	</a:t>
            </a:r>
            <a:r>
              <a:rPr sz="1100" dirty="0">
                <a:latin typeface="Calibri"/>
                <a:cs typeface="Calibri"/>
              </a:rPr>
              <a:t>funktioner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henblik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information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værdiskabende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salg.</a:t>
            </a:r>
            <a:endParaRPr sz="1100" dirty="0">
              <a:latin typeface="Calibri"/>
              <a:cs typeface="Calibri"/>
            </a:endParaRPr>
          </a:p>
          <a:p>
            <a:pPr marL="13335" marR="130810">
              <a:lnSpc>
                <a:spcPct val="101800"/>
              </a:lnSpc>
            </a:pPr>
            <a:r>
              <a:rPr sz="1100" b="1" dirty="0">
                <a:latin typeface="Calibri"/>
                <a:cs typeface="Calibri"/>
              </a:rPr>
              <a:t>Med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udgangspunkt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svendeprøveprojektet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har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lærlingen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forståelsen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af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at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kombinere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teknisk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viden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og </a:t>
            </a:r>
            <a:r>
              <a:rPr sz="1100" b="1" dirty="0">
                <a:latin typeface="Calibri"/>
                <a:cs typeface="Calibri"/>
              </a:rPr>
              <a:t>erhvervsrettet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innovation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kundeorienteret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kontekst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vægt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på:</a:t>
            </a:r>
            <a:endParaRPr sz="1100" dirty="0">
              <a:latin typeface="Calibri"/>
              <a:cs typeface="Calibri"/>
            </a:endParaRPr>
          </a:p>
          <a:p>
            <a:pPr marL="240665" marR="230504" indent="-227965">
              <a:lnSpc>
                <a:spcPct val="101800"/>
              </a:lnSpc>
              <a:spcBef>
                <a:spcPts val="795"/>
              </a:spcBef>
              <a:buAutoNum type="arabicPeriod" startAt="8"/>
              <a:tabLst>
                <a:tab pos="241935" algn="l"/>
              </a:tabLst>
            </a:pPr>
            <a:r>
              <a:rPr sz="1100" dirty="0">
                <a:latin typeface="Calibri"/>
                <a:cs typeface="Calibri"/>
              </a:rPr>
              <a:t>Udvikling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eksisterende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tænke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helhedsorienteret,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søge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skabe 	</a:t>
            </a:r>
            <a:r>
              <a:rPr sz="1100" dirty="0">
                <a:latin typeface="Calibri"/>
                <a:cs typeface="Calibri"/>
              </a:rPr>
              <a:t>overblik,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kombinere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teknologi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forretningsforståelse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 skabelse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 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merværdi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 </a:t>
            </a:r>
            <a:r>
              <a:rPr sz="1100" spc="-10" dirty="0">
                <a:latin typeface="Calibri"/>
                <a:cs typeface="Calibri"/>
              </a:rPr>
              <a:t>kunden 	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virksomheden.</a:t>
            </a:r>
            <a:endParaRPr sz="1100" dirty="0">
              <a:latin typeface="Calibri"/>
              <a:cs typeface="Calibri"/>
            </a:endParaRPr>
          </a:p>
          <a:p>
            <a:pPr marL="241300" indent="-227965">
              <a:lnSpc>
                <a:spcPct val="100000"/>
              </a:lnSpc>
              <a:spcBef>
                <a:spcPts val="20"/>
              </a:spcBef>
              <a:buAutoNum type="arabicPeriod" startAt="8"/>
              <a:tabLst>
                <a:tab pos="241300" algn="l"/>
              </a:tabLst>
            </a:pP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samarbejde,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planlægning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styring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eget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arbejde.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B6.8.2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Eksaminationsgrundlag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Eksaminationsgrundlaget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tager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væsentlige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mål,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består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af</a:t>
            </a:r>
            <a:endParaRPr sz="1100" dirty="0">
              <a:latin typeface="Calibri"/>
              <a:cs typeface="Calibri"/>
            </a:endParaRPr>
          </a:p>
          <a:p>
            <a:pPr marL="469265" lvl="1" indent="-228600">
              <a:lnSpc>
                <a:spcPct val="100000"/>
              </a:lnSpc>
              <a:spcBef>
                <a:spcPts val="875"/>
              </a:spcBef>
              <a:buFont typeface="Symbol"/>
              <a:buChar char="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projektbeskrivelse</a:t>
            </a:r>
            <a:endParaRPr sz="1100" dirty="0">
              <a:latin typeface="Calibri"/>
              <a:cs typeface="Calibri"/>
            </a:endParaRPr>
          </a:p>
          <a:p>
            <a:pPr marL="469900" marR="733425" lvl="1" indent="-229235">
              <a:lnSpc>
                <a:spcPct val="101800"/>
              </a:lnSpc>
              <a:spcBef>
                <a:spcPts val="65"/>
              </a:spcBef>
              <a:buFont typeface="Symbol"/>
              <a:buChar char=""/>
              <a:tabLst>
                <a:tab pos="469900" algn="l"/>
              </a:tabLst>
            </a:pPr>
            <a:r>
              <a:rPr sz="1100" dirty="0">
                <a:latin typeface="Calibri"/>
                <a:cs typeface="Calibri"/>
              </a:rPr>
              <a:t>Et </a:t>
            </a:r>
            <a:r>
              <a:rPr sz="1100" spc="-10" dirty="0">
                <a:latin typeface="Calibri"/>
                <a:cs typeface="Calibri"/>
              </a:rPr>
              <a:t>svendeprøveprojekt,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 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udgangspunkt 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3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moduler,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 </a:t>
            </a:r>
            <a:r>
              <a:rPr sz="1100" spc="-10" dirty="0">
                <a:latin typeface="Calibri"/>
                <a:cs typeface="Calibri"/>
              </a:rPr>
              <a:t>gennemført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</a:t>
            </a:r>
            <a:r>
              <a:rPr sz="1100" spc="-10" dirty="0">
                <a:latin typeface="Calibri"/>
                <a:cs typeface="Calibri"/>
              </a:rPr>
              <a:t>elektrikeruddannelsen.</a:t>
            </a:r>
            <a:endParaRPr sz="11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B6.8.3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10" dirty="0">
                <a:solidFill>
                  <a:srgbClr val="1F4D78"/>
                </a:solidFill>
                <a:latin typeface="Calibri Light"/>
                <a:cs typeface="Calibri Light"/>
              </a:rPr>
              <a:t>Bedømmelsesgrundlag:</a:t>
            </a:r>
            <a:endParaRPr sz="12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dirty="0">
                <a:latin typeface="Calibri"/>
                <a:cs typeface="Calibri"/>
              </a:rPr>
              <a:t>Bedømmelsen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foretages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helhedsvurdering.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100" spc="-10" dirty="0">
                <a:latin typeface="Calibri"/>
                <a:cs typeface="Calibri"/>
              </a:rPr>
              <a:t>Bedømmelsesgrundlaget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består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af</a:t>
            </a:r>
            <a:endParaRPr sz="1100" dirty="0">
              <a:latin typeface="Calibri"/>
              <a:cs typeface="Calibri"/>
            </a:endParaRPr>
          </a:p>
          <a:p>
            <a:pPr marL="469265" lvl="1" indent="-228600">
              <a:lnSpc>
                <a:spcPct val="100000"/>
              </a:lnSpc>
              <a:spcBef>
                <a:spcPts val="885"/>
              </a:spcBef>
              <a:buFont typeface="Symbol"/>
              <a:buChar char=""/>
              <a:tabLst>
                <a:tab pos="469265" algn="l"/>
              </a:tabLst>
            </a:pPr>
            <a:r>
              <a:rPr sz="1100" spc="-10" dirty="0">
                <a:latin typeface="Calibri"/>
                <a:cs typeface="Calibri"/>
              </a:rPr>
              <a:t>Projektbeskrivelsen</a:t>
            </a:r>
            <a:endParaRPr sz="1100" dirty="0">
              <a:latin typeface="Calibri"/>
              <a:cs typeface="Calibri"/>
            </a:endParaRPr>
          </a:p>
          <a:p>
            <a:pPr marL="469265" lvl="1" indent="-228600">
              <a:lnSpc>
                <a:spcPct val="100000"/>
              </a:lnSpc>
              <a:spcBef>
                <a:spcPts val="75"/>
              </a:spcBef>
              <a:buFont typeface="Symbol"/>
              <a:buChar char="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teoretiske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tilhørende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dokumentation</a:t>
            </a:r>
            <a:endParaRPr sz="1100" dirty="0">
              <a:latin typeface="Calibri"/>
              <a:cs typeface="Calibri"/>
            </a:endParaRPr>
          </a:p>
          <a:p>
            <a:pPr marL="469900" lvl="1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469900" algn="l"/>
              </a:tabLst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præsentation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B6.8.4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10" dirty="0">
                <a:solidFill>
                  <a:srgbClr val="1F4D78"/>
                </a:solidFill>
                <a:latin typeface="Calibri Light"/>
                <a:cs typeface="Calibri Light"/>
              </a:rPr>
              <a:t>Bedømmelseskriterier</a:t>
            </a:r>
            <a:endParaRPr sz="1200" dirty="0">
              <a:latin typeface="Calibri Light"/>
              <a:cs typeface="Calibri Light"/>
            </a:endParaRPr>
          </a:p>
          <a:p>
            <a:pPr marL="12700" marR="396875">
              <a:lnSpc>
                <a:spcPct val="101800"/>
              </a:lnSpc>
              <a:spcBef>
                <a:spcPts val="5"/>
              </a:spcBef>
            </a:pPr>
            <a:r>
              <a:rPr sz="1100" spc="-10" dirty="0">
                <a:latin typeface="Calibri"/>
                <a:cs typeface="Calibri"/>
              </a:rPr>
              <a:t>Bedømmelseskriterierne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 prøven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danner grundlag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 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helhedsvurdering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målopfyldelsen.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generelle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bedømmelseskriterier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følgende: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100" dirty="0">
              <a:latin typeface="Calibri"/>
              <a:cs typeface="Calibri"/>
            </a:endParaRPr>
          </a:p>
          <a:p>
            <a:pPr marL="2413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a)</a:t>
            </a:r>
            <a:r>
              <a:rPr sz="1100" b="1" spc="185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Ved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bedømmelsen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af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projektet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lægges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især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vægt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på,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om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lærlingen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Calibri"/>
              <a:cs typeface="Calibri"/>
            </a:endParaRPr>
          </a:p>
          <a:p>
            <a:pPr marL="469265" marR="549275" indent="-295910">
              <a:lnSpc>
                <a:spcPct val="101800"/>
              </a:lnSpc>
              <a:buAutoNum type="romanLcPeriod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demonstrerer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forståelse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 kombinere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erhvervsrettet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kundeorienteret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kontekst,</a:t>
            </a:r>
            <a:endParaRPr sz="1100" dirty="0">
              <a:latin typeface="Calibri"/>
              <a:cs typeface="Calibri"/>
            </a:endParaRPr>
          </a:p>
          <a:p>
            <a:pPr marL="469265" marR="448309" indent="-327660">
              <a:lnSpc>
                <a:spcPct val="100899"/>
              </a:lnSpc>
              <a:spcBef>
                <a:spcPts val="15"/>
              </a:spcBef>
              <a:buAutoNum type="romanLcPeriod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demonstrerer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inddragelse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relevant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komponentvalg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gældende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lovgivning,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lovlig</a:t>
            </a:r>
            <a:r>
              <a:rPr sz="1100" spc="-25" dirty="0">
                <a:latin typeface="Calibri"/>
                <a:cs typeface="Calibri"/>
              </a:rPr>
              <a:t> og </a:t>
            </a:r>
            <a:r>
              <a:rPr sz="1100" dirty="0">
                <a:latin typeface="Calibri"/>
                <a:cs typeface="Calibri"/>
              </a:rPr>
              <a:t>sikkerhedsmæssig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forsvarlig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udførelse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projektet,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636" y="894080"/>
            <a:ext cx="1568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latin typeface="Calibri"/>
                <a:cs typeface="Calibri"/>
              </a:rPr>
              <a:t>iii.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0495" y="894080"/>
            <a:ext cx="6110605" cy="5353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72110" marR="508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udviser evne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 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kombinere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teknologi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forretningsforståelse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henblik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 at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-10" dirty="0">
                <a:latin typeface="Calibri"/>
                <a:cs typeface="Calibri"/>
              </a:rPr>
              <a:t> merværdi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virksomheden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372110" algn="l"/>
              </a:tabLst>
            </a:pPr>
            <a:r>
              <a:rPr sz="1100" spc="-25" dirty="0">
                <a:latin typeface="Calibri"/>
                <a:cs typeface="Calibri"/>
              </a:rPr>
              <a:t>iv.</a:t>
            </a:r>
            <a:r>
              <a:rPr sz="1100" dirty="0">
                <a:latin typeface="Calibri"/>
                <a:cs typeface="Calibri"/>
              </a:rPr>
              <a:t>	udviser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samarbejde,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planlægning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styring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eget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450" y="1575210"/>
            <a:ext cx="477647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b)</a:t>
            </a:r>
            <a:r>
              <a:rPr sz="1100" b="1" spc="15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Ved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bedømmelsen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af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den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mundtlige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prøve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lægges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især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vægt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på,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om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lærlingen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8388" y="3962671"/>
            <a:ext cx="18859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0" dirty="0">
                <a:latin typeface="Calibri"/>
                <a:cs typeface="Calibri"/>
              </a:rPr>
              <a:t>vii.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280" y="4303938"/>
            <a:ext cx="22097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10" dirty="0">
                <a:latin typeface="Calibri"/>
                <a:cs typeface="Calibri"/>
              </a:rPr>
              <a:t>viii.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0355" y="1916476"/>
            <a:ext cx="6104890" cy="27520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72110" marR="95250" indent="-295910">
              <a:lnSpc>
                <a:spcPct val="101800"/>
              </a:lnSpc>
              <a:spcBef>
                <a:spcPts val="80"/>
              </a:spcBef>
              <a:buAutoNum type="romanLcPeriod"/>
              <a:tabLst>
                <a:tab pos="3721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redegøre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korrekte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komponenter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hensyn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driftsforhold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ydre </a:t>
            </a:r>
            <a:r>
              <a:rPr sz="1100" spc="-10" dirty="0">
                <a:latin typeface="Calibri"/>
                <a:cs typeface="Calibri"/>
              </a:rPr>
              <a:t>forhold,</a:t>
            </a:r>
            <a:endParaRPr sz="1100">
              <a:latin typeface="Calibri"/>
              <a:cs typeface="Calibri"/>
            </a:endParaRPr>
          </a:p>
          <a:p>
            <a:pPr marL="372110" marR="448309" indent="-327660">
              <a:lnSpc>
                <a:spcPct val="101800"/>
              </a:lnSpc>
              <a:buAutoNum type="romanLcPeriod"/>
              <a:tabLst>
                <a:tab pos="372110" algn="l"/>
              </a:tabLst>
            </a:pPr>
            <a:r>
              <a:rPr sz="1100" dirty="0">
                <a:latin typeface="Calibri"/>
                <a:cs typeface="Calibri"/>
              </a:rPr>
              <a:t>udviser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gældende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lovgivning,</a:t>
            </a:r>
            <a:r>
              <a:rPr sz="1100" spc="-10" dirty="0">
                <a:latin typeface="Calibri"/>
                <a:cs typeface="Calibri"/>
              </a:rPr>
              <a:t> bekendtgørelser,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standarder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</a:t>
            </a:r>
            <a:r>
              <a:rPr sz="1100" spc="-10" dirty="0">
                <a:latin typeface="Calibri"/>
                <a:cs typeface="Calibri"/>
              </a:rPr>
              <a:t> relevante retningslinjer,</a:t>
            </a:r>
            <a:endParaRPr sz="1100">
              <a:latin typeface="Calibri"/>
              <a:cs typeface="Calibri"/>
            </a:endParaRPr>
          </a:p>
          <a:p>
            <a:pPr marL="372110" indent="-359410">
              <a:lnSpc>
                <a:spcPct val="100000"/>
              </a:lnSpc>
              <a:spcBef>
                <a:spcPts val="20"/>
              </a:spcBef>
              <a:buAutoNum type="romanLcPeriod"/>
              <a:tabLst>
                <a:tab pos="3721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forståelse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håndværksmæssig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korrekt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lovligt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udført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arbejde,</a:t>
            </a:r>
            <a:endParaRPr sz="1100">
              <a:latin typeface="Calibri"/>
              <a:cs typeface="Calibri"/>
            </a:endParaRPr>
          </a:p>
          <a:p>
            <a:pPr marL="372110" marR="176530" indent="-360045">
              <a:lnSpc>
                <a:spcPct val="101800"/>
              </a:lnSpc>
              <a:buAutoNum type="romanLcPeriod"/>
              <a:tabLst>
                <a:tab pos="3721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 viden om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energieffektivisering</a:t>
            </a:r>
            <a:r>
              <a:rPr sz="1100" dirty="0">
                <a:latin typeface="Calibri"/>
                <a:cs typeface="Calibri"/>
              </a:rPr>
              <a:t> og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energibesparende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forbindelse </a:t>
            </a:r>
            <a:r>
              <a:rPr sz="1100" spc="-25" dirty="0">
                <a:latin typeface="Calibri"/>
                <a:cs typeface="Calibri"/>
              </a:rPr>
              <a:t>med </a:t>
            </a:r>
            <a:r>
              <a:rPr sz="1100" spc="-10" dirty="0">
                <a:latin typeface="Calibri"/>
                <a:cs typeface="Calibri"/>
              </a:rPr>
              <a:t>projektet,</a:t>
            </a:r>
            <a:endParaRPr sz="1100">
              <a:latin typeface="Calibri"/>
              <a:cs typeface="Calibri"/>
            </a:endParaRPr>
          </a:p>
          <a:p>
            <a:pPr marL="372110" marR="514984" indent="-327660">
              <a:lnSpc>
                <a:spcPct val="101400"/>
              </a:lnSpc>
              <a:spcBef>
                <a:spcPts val="5"/>
              </a:spcBef>
              <a:buAutoNum type="romanLcPeriod"/>
              <a:tabLst>
                <a:tab pos="3721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redegøre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målinger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elinstallationer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anlæg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forbindelse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med </a:t>
            </a:r>
            <a:r>
              <a:rPr sz="1100" dirty="0">
                <a:latin typeface="Calibri"/>
                <a:cs typeface="Calibri"/>
              </a:rPr>
              <a:t>kvalitetssikring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fejlfinding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udarbejde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dokumentation,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brugervejledninger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spc="-10" dirty="0">
                <a:latin typeface="Calibri"/>
                <a:cs typeface="Calibri"/>
              </a:rPr>
              <a:t>vedligeholdelsesplaner,</a:t>
            </a:r>
            <a:endParaRPr sz="1100">
              <a:latin typeface="Calibri"/>
              <a:cs typeface="Calibri"/>
            </a:endParaRPr>
          </a:p>
          <a:p>
            <a:pPr marL="372110" marR="295910" indent="-360045">
              <a:lnSpc>
                <a:spcPct val="101800"/>
              </a:lnSpc>
              <a:buAutoNum type="romanLcPeriod"/>
              <a:tabLst>
                <a:tab pos="3721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sikkerhed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arbejdsmiljø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eget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vurdere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sikkerhed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for </a:t>
            </a:r>
            <a:r>
              <a:rPr sz="1100" spc="-10" dirty="0">
                <a:latin typeface="Calibri"/>
                <a:cs typeface="Calibri"/>
              </a:rPr>
              <a:t>samarbejdspartnere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brugere,</a:t>
            </a:r>
            <a:endParaRPr sz="1100">
              <a:latin typeface="Calibri"/>
              <a:cs typeface="Calibri"/>
            </a:endParaRPr>
          </a:p>
          <a:p>
            <a:pPr marL="372110" marR="508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udviser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god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kommunikation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brugere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fagpersoner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</a:t>
            </a:r>
            <a:r>
              <a:rPr sz="1100" spc="-25" dirty="0">
                <a:latin typeface="Calibri"/>
                <a:cs typeface="Calibri"/>
              </a:rPr>
              <a:t> og </a:t>
            </a:r>
            <a:r>
              <a:rPr sz="1100" dirty="0">
                <a:latin typeface="Calibri"/>
                <a:cs typeface="Calibri"/>
              </a:rPr>
              <a:t>funktioner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henblik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information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værdiskabende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salg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</a:t>
            </a:r>
            <a:endParaRPr sz="1100">
              <a:latin typeface="Calibri"/>
              <a:cs typeface="Calibri"/>
            </a:endParaRPr>
          </a:p>
          <a:p>
            <a:pPr marL="371475" marR="344805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redegøre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processen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udvikling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planlægning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skabelse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merværdi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virksomheden.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7320" y="4841239"/>
            <a:ext cx="6317615" cy="40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1F4D78"/>
                </a:solidFill>
                <a:latin typeface="Calibri"/>
                <a:cs typeface="Calibri"/>
              </a:rPr>
              <a:t>B6.8.5</a:t>
            </a:r>
            <a:r>
              <a:rPr sz="1200" spc="-30" dirty="0">
                <a:solidFill>
                  <a:srgbClr val="1F4D78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F4D78"/>
                </a:solidFill>
                <a:latin typeface="Calibri"/>
                <a:cs typeface="Calibri"/>
              </a:rPr>
              <a:t>Karakteren</a:t>
            </a:r>
            <a:endParaRPr sz="1200" dirty="0">
              <a:latin typeface="Calibri"/>
              <a:cs typeface="Calibri"/>
            </a:endParaRPr>
          </a:p>
          <a:p>
            <a:pPr marL="88265" marR="474345">
              <a:lnSpc>
                <a:spcPct val="101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Ved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7-</a:t>
            </a:r>
            <a:r>
              <a:rPr sz="1100" dirty="0">
                <a:latin typeface="Calibri"/>
                <a:cs typeface="Calibri"/>
              </a:rPr>
              <a:t>trin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skalaen.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vurderes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har </a:t>
            </a:r>
            <a:r>
              <a:rPr sz="1100" dirty="0">
                <a:latin typeface="Calibri"/>
                <a:cs typeface="Calibri"/>
              </a:rPr>
              <a:t>produceret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</a:t>
            </a:r>
            <a:r>
              <a:rPr sz="1100" spc="-10" dirty="0">
                <a:latin typeface="Calibri"/>
                <a:cs typeface="Calibri"/>
              </a:rPr>
              <a:t>prøveperioden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 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mundtlige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præstation.</a:t>
            </a:r>
            <a:endParaRPr sz="1100" dirty="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825"/>
              </a:spcBef>
            </a:pPr>
            <a:r>
              <a:rPr sz="1100" dirty="0">
                <a:latin typeface="Calibri"/>
                <a:cs typeface="Calibri"/>
              </a:rPr>
              <a:t>Der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10" dirty="0">
                <a:latin typeface="Calibri"/>
                <a:cs typeface="Calibri"/>
              </a:rPr>
              <a:t> karakterer:</a:t>
            </a:r>
            <a:endParaRPr sz="1100" dirty="0">
              <a:latin typeface="Calibri"/>
              <a:cs typeface="Calibri"/>
            </a:endParaRPr>
          </a:p>
          <a:p>
            <a:pPr marL="904875" indent="-228600">
              <a:lnSpc>
                <a:spcPct val="100000"/>
              </a:lnSpc>
              <a:spcBef>
                <a:spcPts val="875"/>
              </a:spcBef>
              <a:buFont typeface="Symbol"/>
              <a:buChar char=""/>
              <a:tabLst>
                <a:tab pos="904875" algn="l"/>
              </a:tabLst>
            </a:pP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faglige</a:t>
            </a:r>
            <a:r>
              <a:rPr sz="1100" spc="-10" dirty="0">
                <a:latin typeface="Calibri"/>
                <a:cs typeface="Calibri"/>
              </a:rPr>
              <a:t> løsning.</a:t>
            </a:r>
            <a:endParaRPr sz="1100" dirty="0">
              <a:latin typeface="Calibri"/>
              <a:cs typeface="Calibri"/>
            </a:endParaRPr>
          </a:p>
          <a:p>
            <a:pPr marL="90551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905510" algn="l"/>
              </a:tabLst>
            </a:pP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løsning.</a:t>
            </a:r>
            <a:endParaRPr sz="1100" dirty="0">
              <a:latin typeface="Calibri"/>
              <a:cs typeface="Calibri"/>
            </a:endParaRPr>
          </a:p>
          <a:p>
            <a:pPr marL="88265" marR="453390">
              <a:lnSpc>
                <a:spcPct val="101800"/>
              </a:lnSpc>
            </a:pPr>
            <a:r>
              <a:rPr sz="1100" dirty="0">
                <a:latin typeface="Calibri"/>
                <a:cs typeface="Calibri"/>
              </a:rPr>
              <a:t>Hver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helhedsvurdering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lærlingens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fremstillede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mundtlige </a:t>
            </a:r>
            <a:r>
              <a:rPr sz="1100" dirty="0">
                <a:latin typeface="Calibri"/>
                <a:cs typeface="Calibri"/>
              </a:rPr>
              <a:t>præstation.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prøven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minimum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opnås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02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begge</a:t>
            </a:r>
            <a:r>
              <a:rPr sz="1100" spc="-10" dirty="0">
                <a:latin typeface="Calibri"/>
                <a:cs typeface="Calibri"/>
              </a:rPr>
              <a:t> delelementer.</a:t>
            </a:r>
            <a:endParaRPr sz="1100" dirty="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  <a:spcBef>
                <a:spcPts val="815"/>
              </a:spcBef>
            </a:pP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samlede </a:t>
            </a:r>
            <a:r>
              <a:rPr sz="1100" spc="-10" dirty="0">
                <a:latin typeface="Calibri"/>
                <a:cs typeface="Calibri"/>
              </a:rPr>
              <a:t>prøvekarakter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beregnes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følgende vægtning:</a:t>
            </a:r>
            <a:endParaRPr sz="1100" dirty="0">
              <a:latin typeface="Calibri"/>
              <a:cs typeface="Calibri"/>
            </a:endParaRPr>
          </a:p>
          <a:p>
            <a:pPr marL="905510" indent="-228600">
              <a:lnSpc>
                <a:spcPct val="100000"/>
              </a:lnSpc>
              <a:spcBef>
                <a:spcPts val="890"/>
              </a:spcBef>
              <a:buFont typeface="Symbol"/>
              <a:buChar char=""/>
              <a:tabLst>
                <a:tab pos="905510" algn="l"/>
              </a:tabLst>
            </a:pP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faglige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Vægter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75%</a:t>
            </a:r>
            <a:endParaRPr sz="1100" dirty="0">
              <a:latin typeface="Calibri"/>
              <a:cs typeface="Calibri"/>
            </a:endParaRPr>
          </a:p>
          <a:p>
            <a:pPr marL="90551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905510" algn="l"/>
              </a:tabLst>
            </a:pP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Vægter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25%</a:t>
            </a:r>
            <a:endParaRPr sz="1100" dirty="0">
              <a:latin typeface="Calibri"/>
              <a:cs typeface="Calibri"/>
            </a:endParaRPr>
          </a:p>
          <a:p>
            <a:pPr marL="88900" marR="81280">
              <a:lnSpc>
                <a:spcPts val="1340"/>
              </a:lnSpc>
              <a:spcBef>
                <a:spcPts val="40"/>
              </a:spcBef>
            </a:pPr>
            <a:r>
              <a:rPr sz="1100" dirty="0">
                <a:latin typeface="Calibri"/>
                <a:cs typeface="Calibri"/>
              </a:rPr>
              <a:t>Derefter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regnes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gange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karaktererne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el-faglige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innovative</a:t>
            </a:r>
            <a:r>
              <a:rPr sz="1100" spc="5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henholdsvis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0,75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0,25.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Resultaterne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lægges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afrundes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reglerne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Bekendtgørelse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om </a:t>
            </a:r>
            <a:r>
              <a:rPr sz="1100" i="1" dirty="0">
                <a:latin typeface="Calibri"/>
                <a:cs typeface="Calibri"/>
              </a:rPr>
              <a:t>karakterskala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og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anden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bedømmelse</a:t>
            </a:r>
            <a:r>
              <a:rPr sz="1050" i="1" spc="-15" baseline="31746" dirty="0">
                <a:latin typeface="Calibri"/>
                <a:cs typeface="Calibri"/>
                <a:hlinkClick r:id="rId2" action="ppaction://hlinksldjump"/>
              </a:rPr>
              <a:t>1</a:t>
            </a:r>
            <a:r>
              <a:rPr sz="1100" spc="-10" dirty="0">
                <a:latin typeface="Calibri"/>
                <a:cs typeface="Calibri"/>
              </a:rPr>
              <a:t>.</a:t>
            </a:r>
            <a:endParaRPr sz="1100" dirty="0">
              <a:latin typeface="Calibri"/>
              <a:cs typeface="Calibri"/>
            </a:endParaRPr>
          </a:p>
          <a:p>
            <a:pPr marL="88265" marR="132715">
              <a:lnSpc>
                <a:spcPct val="101800"/>
              </a:lnSpc>
              <a:spcBef>
                <a:spcPts val="765"/>
              </a:spcBef>
            </a:pPr>
            <a:r>
              <a:rPr sz="1100" dirty="0">
                <a:latin typeface="Calibri"/>
                <a:cs typeface="Calibri"/>
              </a:rPr>
              <a:t>Denne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vægter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80%,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lægges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vægtningen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20%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H1-delsvendeprøven,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svendeprøvekarakter.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100" dirty="0">
              <a:latin typeface="Calibri"/>
              <a:cs typeface="Calibri"/>
            </a:endParaRPr>
          </a:p>
          <a:p>
            <a:pPr marL="8826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B6.8.6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Uenighed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karakteren</a:t>
            </a:r>
            <a:endParaRPr sz="1100" dirty="0">
              <a:latin typeface="Calibri"/>
              <a:cs typeface="Calibri"/>
            </a:endParaRPr>
          </a:p>
          <a:p>
            <a:pPr marL="85090">
              <a:lnSpc>
                <a:spcPct val="100000"/>
              </a:lnSpc>
              <a:spcBef>
                <a:spcPts val="830"/>
              </a:spcBef>
            </a:pPr>
            <a:r>
              <a:rPr sz="1100" dirty="0">
                <a:latin typeface="Calibri"/>
                <a:cs typeface="Calibri"/>
              </a:rPr>
              <a:t>Hvis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skuemestre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eksaminator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enige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fælles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bedømmelse,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giver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karakter.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5800" y="9561576"/>
            <a:ext cx="1828800" cy="6350"/>
          </a:xfrm>
          <a:custGeom>
            <a:avLst/>
            <a:gdLst/>
            <a:ahLst/>
            <a:cxnLst/>
            <a:rect l="l" t="t" r="r" b="b"/>
            <a:pathLst>
              <a:path w="1828800" h="6350">
                <a:moveTo>
                  <a:pt x="1828800" y="0"/>
                </a:moveTo>
                <a:lnTo>
                  <a:pt x="0" y="0"/>
                </a:lnTo>
                <a:lnTo>
                  <a:pt x="0" y="6095"/>
                </a:lnTo>
                <a:lnTo>
                  <a:pt x="1828800" y="6095"/>
                </a:lnTo>
                <a:lnTo>
                  <a:pt x="1828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47700" y="9605264"/>
            <a:ext cx="24155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75" baseline="29914" dirty="0">
                <a:latin typeface="Calibri"/>
                <a:cs typeface="Calibri"/>
              </a:rPr>
              <a:t>1</a:t>
            </a:r>
            <a:r>
              <a:rPr sz="975" spc="112" baseline="29914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Bilag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3 – </a:t>
            </a:r>
            <a:r>
              <a:rPr sz="1000" spc="-10" dirty="0">
                <a:latin typeface="Calibri"/>
                <a:cs typeface="Calibri"/>
              </a:rPr>
              <a:t>Regneeksempler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v. </a:t>
            </a:r>
            <a:r>
              <a:rPr sz="1000" spc="-10" dirty="0">
                <a:latin typeface="Calibri"/>
                <a:cs typeface="Calibri"/>
              </a:rPr>
              <a:t>karaktergivning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E550F-9E6E-BC76-505C-CE2C85254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Slide 2</a:t>
            </a:r>
          </a:p>
        </p:txBody>
      </p:sp>
    </p:spTree>
    <p:extLst>
      <p:ext uri="{BB962C8B-B14F-4D97-AF65-F5344CB8AC3E}">
        <p14:creationId xmlns:p14="http://schemas.microsoft.com/office/powerpoint/2010/main" val="2078384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2556"/>
            <a:ext cx="5023485" cy="699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B6.9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Eksempler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på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præstation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/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fejl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og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mangler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forhold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til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karakter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100" dirty="0">
                <a:latin typeface="Calibri"/>
                <a:cs typeface="Calibri"/>
              </a:rPr>
              <a:t>Dog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altid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samlede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præstation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når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endelige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karakter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afgives.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B6.9.1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12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800" y="1586483"/>
          <a:ext cx="6325870" cy="553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8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367030">
                        <a:lnSpc>
                          <a:spcPct val="1018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fremragende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præstation,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udtømmende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opfyldelse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mål,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ingen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uvæsentlige mangler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1315"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sammensat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optimal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udnyttet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udstyr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komponenter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bedst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måde.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udviser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faglig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forståelse,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selvstændighed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ansvar.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 marR="151130">
                        <a:lnSpc>
                          <a:spcPct val="100899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Opsætning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montering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grænser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mod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perfekte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mht.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finish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præcision.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Udviser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kvalitetssans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kreativitet.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7945" marR="1312545">
                        <a:lnSpc>
                          <a:spcPct val="2036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Velvalgt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hensigtsmæssig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disponering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praktiske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opgave.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ubetydelige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tolerancer.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 marR="740410">
                        <a:lnSpc>
                          <a:spcPct val="1018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omfatter/er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suppleret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elementer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udfordre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vanetænkningen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/traditionelle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branchen.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7945" marR="373380">
                        <a:lnSpc>
                          <a:spcPct val="100899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merværdi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skabe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både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kunden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virksomheden.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2010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91440" marR="85725" algn="ctr">
                        <a:lnSpc>
                          <a:spcPct val="1018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fejl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mangler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860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Enkelte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uvæsentlige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opmærkninger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mangler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92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Beskriver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irrelevante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bestemmelser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Enkelte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beskidte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materialer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(som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nye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udleveringen)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unødvendige/ekstra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linjer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udarbejdet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programmering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193040" indent="-229235">
                        <a:lnSpc>
                          <a:spcPct val="1018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punkter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brugervejledninger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vedligeholdelsesplaner,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har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sikkerhedsmæssig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relevans.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Anvender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ofte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brugt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slang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stedet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fagterminologi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14478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uvæsentlige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særlig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sikkerheden,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pris.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404495" indent="-229235">
                        <a:lnSpc>
                          <a:spcPct val="100899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Overblik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hvad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fremme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hæmmer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fremdriften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arbejdsopgave,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mangler.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1310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B6.9.2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10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793" y="1097279"/>
          <a:ext cx="6182360" cy="83184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144780">
                        <a:lnSpc>
                          <a:spcPct val="1018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fortrinlige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præstation,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omfattende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opfyldelse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mål,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nogle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mangler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4754">
                <a:tc>
                  <a:txBody>
                    <a:bodyPr/>
                    <a:lstStyle/>
                    <a:p>
                      <a:pPr marL="10922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sammensat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god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udnyttet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udstyr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komponenter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på en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god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måde.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1169670">
                        <a:lnSpc>
                          <a:spcPct val="20270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Misforstår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opgaven,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rigtig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løsningsmodel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Acceptable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tolerancer,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udmærket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1399540">
                        <a:lnSpc>
                          <a:spcPct val="2036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Udviser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initiativ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selvstændigt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formulere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opgaver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Montageteknik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forståelse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håndværksmæssig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korrekthed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belyse/udføre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et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enkelt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problemfelt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færdige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produkt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718820">
                        <a:lnSpc>
                          <a:spcPct val="100899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omfatter/er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suppleret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elementer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udfordre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vanetænkningen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/traditionelle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branchen.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580390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værdi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skabe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både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kunden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virksomheden.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Enkelte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små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div.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Materialer.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870">
                <a:tc>
                  <a:txBody>
                    <a:bodyPr/>
                    <a:lstStyle/>
                    <a:p>
                      <a:pPr marL="17780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fejl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Forringer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brugervenligheden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737870" indent="-229235">
                        <a:lnSpc>
                          <a:spcPct val="100899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Valgt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materiel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støjer,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forventes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kunne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gene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for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ejer/bruger.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Beskriver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forkert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version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gældende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Overser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tiltag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indenfor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modulvalget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nogle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punkter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brugervejledninger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vedligeholdelsesplaner.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Laver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 fejl i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rækkefølgen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verifikation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Glemmer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nogle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benævnelser,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manglerne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overhøringen.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24511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risikoen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ulykker,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der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overhøringen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537845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Enkelte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bestemmelser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risikoen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el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ulykker,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overhøringen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redegøre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oprindelsen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26289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tydeligt,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anvendelsen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fagterminologi,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forklare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hvordan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den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sammensat.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270510" indent="-228600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har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særlig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prisen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449580" indent="-229235">
                        <a:lnSpc>
                          <a:spcPct val="100899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kendskab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muligheder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udfordringer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ift.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samarbejdet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kollegaer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faggrupper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nogle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mangler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16002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meget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ringe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grad,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overblik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kendskab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til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hvad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fremme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hæmmer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fremdriften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arbejdsopgave.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1233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B6.9.3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50" dirty="0">
                <a:solidFill>
                  <a:srgbClr val="1F4D78"/>
                </a:solidFill>
                <a:latin typeface="Calibri Light"/>
                <a:cs typeface="Calibri Light"/>
              </a:rPr>
              <a:t>7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793" y="1097279"/>
          <a:ext cx="6182360" cy="6776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060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gode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præstation,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opfyldelse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mål,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mangler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2130">
                <a:tc>
                  <a:txBody>
                    <a:bodyPr/>
                    <a:lstStyle/>
                    <a:p>
                      <a:pPr marL="10922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sammensat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acceptabel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udnyttet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udstyr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og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250825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komponenter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god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måde.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suppleret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elementer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vanetænkningen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/traditionelle løsninger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branchen.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636905">
                        <a:lnSpc>
                          <a:spcPct val="202700"/>
                        </a:lnSpc>
                        <a:spcBef>
                          <a:spcPts val="1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Evne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selvstændig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sætte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komplicerede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problemstillinger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Manglende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struktur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(den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røde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tråd)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arbejdet.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1901189">
                        <a:lnSpc>
                          <a:spcPct val="2036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Evner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kommunikere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andre om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løsningsforslag.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Uhensigtsmæssige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løsningsforslag.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872490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Står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falder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begrebet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”det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gode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håndværk”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Synlige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uligheder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den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håndværksmæssige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udførelse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24790">
                        <a:lnSpc>
                          <a:spcPct val="100899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delvis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værdi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skabe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både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virksomheden.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0895">
                <a:tc>
                  <a:txBody>
                    <a:bodyPr/>
                    <a:lstStyle/>
                    <a:p>
                      <a:pPr marL="17780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fejl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Forringer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kvaliteten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vælge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komponenter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passer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sammen.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Fordyrer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pga.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unødvendige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funktioner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Valgt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forkert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farve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driftslys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dioder,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sikkerheden.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påførelse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uvæsentlige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Misforstår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uvæsentlige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43688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enkelte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punkter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når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udføres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verifikation,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kan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foretage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dem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korrekt.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Roder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rundt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forklaringen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hvorledes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giver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værdi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tydelig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kommunikation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omkring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688340" indent="-228600">
                        <a:lnSpc>
                          <a:spcPct val="1018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lille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prisen.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24130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kendskab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enten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muligheder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udfordringer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ift.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samarbejdet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kollegaer.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mangler.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75565" indent="-229235">
                        <a:lnSpc>
                          <a:spcPct val="1018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forståelsen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hvordan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hvad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fremme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hæmmer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fremdriften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arbejdsopgave.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har, 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mangler, i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projektbeskrivelsen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overhøringen.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12338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B6.9.4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50" dirty="0">
                <a:solidFill>
                  <a:srgbClr val="1F4D78"/>
                </a:solidFill>
                <a:latin typeface="Calibri Light"/>
                <a:cs typeface="Calibri Light"/>
              </a:rPr>
              <a:t>4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793" y="1097273"/>
          <a:ext cx="6182360" cy="7821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382270">
                        <a:lnSpc>
                          <a:spcPct val="1018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jævne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præstation,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opfyldelse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mål,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adskillige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væsentlige mangler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945">
                <a:tc>
                  <a:txBody>
                    <a:bodyPr/>
                    <a:lstStyle/>
                    <a:p>
                      <a:pPr marL="10922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sammensat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funktionsdygtig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udnyttet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udstyr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382270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komponenter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acceptabel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måde.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suppleret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flere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elementer der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udfordre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vanetænkningen/traditionelle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løsninger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branchen.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Mangelfulde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teoretiske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færdigheder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områder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779780">
                        <a:lnSpc>
                          <a:spcPts val="269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Ustrukturerede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løsningsforslag,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adskillige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mangler.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Udviser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mindre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ansvarlighed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selvstændighed.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Det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håndværksmæssige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forbedres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punkter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Montagevejledning</a:t>
                      </a:r>
                      <a:r>
                        <a:rPr sz="11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ej</a:t>
                      </a:r>
                      <a:r>
                        <a:rPr sz="11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overholdt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178435">
                        <a:lnSpc>
                          <a:spcPct val="100899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værdi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skabe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enten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eller virksomheden.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Manglende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forståelse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kvalitetssans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kreativitet.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5110">
                <a:tc>
                  <a:txBody>
                    <a:bodyPr/>
                    <a:lstStyle/>
                    <a:p>
                      <a:pPr marL="17780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fejl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valgte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komponenter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komponenters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installation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påførelse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nogle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Misforstår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nogle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Rod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tavler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Sjusket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opsat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punkterne 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verifikationsskemaer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1327785" indent="-229235">
                        <a:lnSpc>
                          <a:spcPct val="100899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Mange fejl 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medfølgende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brugervejledninger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vedligeholdelsesplaner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kvalitetsproblemer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selvstændigt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risici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forbundet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omkring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fagterminologier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hvorledes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giver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værdi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137160" indent="-229235">
                        <a:lnSpc>
                          <a:spcPct val="101800"/>
                        </a:lnSpc>
                        <a:spcBef>
                          <a:spcPts val="5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adskillige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lille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manglende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prisen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16637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svært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enten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muligheder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udfordringer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ift.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samarbejdet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kollegaer.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søgning.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276225" indent="-229235">
                        <a:lnSpc>
                          <a:spcPct val="1018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Lærlingen,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overblik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arbejdsopgave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kendskab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elementer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der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fremme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fremdriften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elementer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hæmmer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fremdriften.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8450" marR="32258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84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 fejl,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projektbeskrivelsen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overhøringen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kommunikeret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ustruktureret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forståeligt.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1310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B6.9.5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02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793" y="1097279"/>
          <a:ext cx="6182360" cy="7317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02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69850">
                        <a:lnSpc>
                          <a:spcPct val="1018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tilstrækkelige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præstation,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minimalt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acceptable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opfyldelse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mål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775">
                <a:tc>
                  <a:txBody>
                    <a:bodyPr/>
                    <a:lstStyle/>
                    <a:p>
                      <a:pPr marL="10922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sammensat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mangelfuldt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udnytter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potentialet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i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udstyr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komponenter.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33375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nødtørftige/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meget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simple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løsningsforslag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manglende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evne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analysere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problemfelter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forbindelse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praksis.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tager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delvis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ansvar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læring.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03835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udviser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minimalt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acceptabel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præstation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forhold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gældende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normer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og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krav,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forbindelse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praktiske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udførelse.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160020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værdi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skabe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enten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eller virksomheden.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2455">
                <a:tc>
                  <a:txBody>
                    <a:bodyPr/>
                    <a:lstStyle/>
                    <a:p>
                      <a:pPr marL="17780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fejl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anvendelse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valgte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komponenter.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204470" indent="-229235">
                        <a:lnSpc>
                          <a:spcPct val="101800"/>
                        </a:lnSpc>
                        <a:spcBef>
                          <a:spcPts val="5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Anvender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komponenter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reduceret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levetiden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påførelse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vigtige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Misforstår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adskillige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Respekt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afstande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overholdt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476250" indent="-229235">
                        <a:lnSpc>
                          <a:spcPct val="1018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forklare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mekanisk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beskyttelse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tilledninger,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udsættes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for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mekanisk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overlast.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kvalitets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dokumenter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burde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stede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selvstændigt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hvorfor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udføres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verifikationsmålinger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områder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resultere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væsentlige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områder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resultere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arbejdsulykker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få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fagudtryk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beskrivelse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Minimal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evne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kommunikere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omkring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værdien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løsningen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62865" indent="-228600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på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sikkerheden,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manglende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prisen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flere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redegørelsen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løsningen.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80645" indent="-229235">
                        <a:lnSpc>
                          <a:spcPct val="1018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både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muligheder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udfordringer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ift.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samarbejdet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kollegaer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andre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faggrupper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søgt/ved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hvordan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viden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598805" indent="-229235">
                        <a:lnSpc>
                          <a:spcPct val="1018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overblik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delvist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til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elementer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fremme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hæmmer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fremdriften.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759460" indent="-229235">
                        <a:lnSpc>
                          <a:spcPct val="1018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mangelfuld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projektbeskrivelsen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overhøringen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kommunikeret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ustruktureret,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forståeligt.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13100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B6.9.6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00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793" y="1097279"/>
          <a:ext cx="6182360" cy="83907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3875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00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354965">
                        <a:lnSpc>
                          <a:spcPct val="10180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utilstrækkelige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præstation,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acceptabel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opfyldelse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fagets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mål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945">
                <a:tc>
                  <a:txBody>
                    <a:bodyPr/>
                    <a:lstStyle/>
                    <a:p>
                      <a:pPr marL="10922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teknisk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sikkerhedsmæssige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udfordringer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har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ikke forholdt sig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problemstillingen.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1098550">
                        <a:lnSpc>
                          <a:spcPct val="1018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betydelige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problemer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mht.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opgaver,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både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almene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og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fagligsammenhænge.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519430">
                        <a:lnSpc>
                          <a:spcPts val="2690"/>
                        </a:lnSpc>
                        <a:spcBef>
                          <a:spcPts val="30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foretaget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korrekt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udstyr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komponenter.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Tager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delvis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slet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intet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ansvar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egen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læring.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Udviser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meget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ringe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selvstændighed.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 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koble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værdibegrebet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løsningen.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554990">
                        <a:lnSpc>
                          <a:spcPct val="100899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demonstrerer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acceptabel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måde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kunne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praktisk arbejde.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Meget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store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tolerancer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iht.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instruktionen.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8510">
                <a:tc>
                  <a:txBody>
                    <a:bodyPr/>
                    <a:lstStyle/>
                    <a:p>
                      <a:pPr marL="17780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fejl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Beskriver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komponenter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hensyn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leverandøranvisninger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Valgt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forkert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farve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på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advarselslys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dioder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Tilsidesættelse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 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resultere 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Tilsidesættelse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bestemmelser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resultere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bøder,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anmærkninger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o.l.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Kun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ringe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evne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omkring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afdækning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marR="95885" indent="-229235">
                        <a:lnSpc>
                          <a:spcPct val="100899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identificere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kvalitetsdokumenter,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dokumenter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skulle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projektet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selvstændigt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verifikation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risici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beskrevet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eget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redegøre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metoder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forhindre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metoder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resultere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arbejdsulykker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basal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viden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kundepleje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619125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mest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almindelige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fagterminologier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burde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være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indeholdt i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projektet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379730" indent="-228600">
                        <a:lnSpc>
                          <a:spcPct val="1018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på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sådan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ulykker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535305" indent="-229235">
                        <a:lnSpc>
                          <a:spcPct val="101800"/>
                        </a:lnSpc>
                        <a:spcBef>
                          <a:spcPts val="4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hverken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muligheder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udfordringer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ift.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samarbejdet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kollegaer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faggrupper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søgt/ved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hvordan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søger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viden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297180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overblik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samlede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arbejdsopgave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til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hvad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fremme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hæmme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fremdriften.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8450" marR="657860" indent="-229235">
                        <a:lnSpc>
                          <a:spcPct val="100899"/>
                        </a:lnSpc>
                        <a:spcBef>
                          <a:spcPts val="75"/>
                        </a:spcBef>
                        <a:buFont typeface="Symbol"/>
                        <a:buChar char=""/>
                        <a:tabLst>
                          <a:tab pos="2984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 ikke udarbejdet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acceptabel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projektbeskrivelsen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ved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overhøringen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blev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kommunikeret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ustruktureret.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tidsstyringen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eget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94079"/>
            <a:ext cx="1279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B6.9.7</a:t>
            </a:r>
            <a:r>
              <a:rPr sz="1200" b="0" spc="-2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dirty="0">
                <a:solidFill>
                  <a:srgbClr val="1F4D78"/>
                </a:solidFill>
                <a:latin typeface="Calibri Light"/>
                <a:cs typeface="Calibri Light"/>
              </a:rPr>
              <a:t>Karakteren</a:t>
            </a:r>
            <a:r>
              <a:rPr sz="1200" b="0" spc="-15" dirty="0">
                <a:solidFill>
                  <a:srgbClr val="1F4D78"/>
                </a:solidFill>
                <a:latin typeface="Calibri Light"/>
                <a:cs typeface="Calibri Light"/>
              </a:rPr>
              <a:t> </a:t>
            </a:r>
            <a:r>
              <a:rPr sz="1200" b="0" spc="-10" dirty="0">
                <a:solidFill>
                  <a:srgbClr val="1F4D78"/>
                </a:solidFill>
                <a:latin typeface="Calibri Light"/>
                <a:cs typeface="Calibri Light"/>
              </a:rPr>
              <a:t>-</a:t>
            </a:r>
            <a:r>
              <a:rPr sz="1200" b="0" spc="-50" dirty="0">
                <a:solidFill>
                  <a:srgbClr val="1F4D78"/>
                </a:solidFill>
                <a:latin typeface="Calibri Light"/>
                <a:cs typeface="Calibri Light"/>
              </a:rPr>
              <a:t>3</a:t>
            </a:r>
            <a:endParaRPr sz="1200">
              <a:latin typeface="Calibri Light"/>
              <a:cs typeface="Calibri Ligh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85793" y="1097279"/>
          <a:ext cx="6182360" cy="59455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5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060">
                <a:tc gridSpan="2">
                  <a:txBody>
                    <a:bodyPr/>
                    <a:lstStyle/>
                    <a:p>
                      <a:pPr marL="68580">
                        <a:lnSpc>
                          <a:spcPts val="1310"/>
                        </a:lnSpc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Karakteren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1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Gives</a:t>
                      </a:r>
                      <a:r>
                        <a:rPr sz="11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helt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uacceptable</a:t>
                      </a:r>
                      <a:r>
                        <a:rPr sz="11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præstation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71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8964">
                <a:tc>
                  <a:txBody>
                    <a:bodyPr/>
                    <a:lstStyle/>
                    <a:p>
                      <a:pPr marL="109220">
                        <a:lnSpc>
                          <a:spcPts val="1265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Kompleksiteten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6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anvende.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343535">
                        <a:lnSpc>
                          <a:spcPct val="1018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kendskab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begreber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faget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til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simple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problemløsninger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167640">
                        <a:lnSpc>
                          <a:spcPct val="100899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udvist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form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håndværksmæssig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forståelse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udførte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arbejde.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Alle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instruktioner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tilsidesat.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marR="1315085">
                        <a:lnSpc>
                          <a:spcPct val="2036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løsning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stærkt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mangelfuld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funktionsdygtig.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værdibegrebet.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B w="6350">
                      <a:solidFill>
                        <a:srgbClr val="8EAADB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3479">
                <a:tc>
                  <a:txBody>
                    <a:bodyPr/>
                    <a:lstStyle/>
                    <a:p>
                      <a:pPr marL="177800">
                        <a:lnSpc>
                          <a:spcPts val="129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Eksempler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på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168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vægtning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fejl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6545" indent="-22796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29654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Mangler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basisviden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materialer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Tilsidesætter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sikkerhedsbestemmelser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evne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omkring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anvendte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Ingen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evne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 at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anvende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i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praksis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indsigt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hvordan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materiellet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anvendes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18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18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Intet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kendskab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kvalitets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dokumenter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skulle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være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anvendt.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Anvender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forkerte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måleinstrumenter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Tilsidesætter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gældende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bestemmelser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redegøre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omkring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arbejde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oprindelse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indsigt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hvilket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behov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kunder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brugere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have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Skal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forklaret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fagterminologi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eksaminator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marR="379095" indent="-228600">
                        <a:lnSpc>
                          <a:spcPct val="1014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Løsningen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regne-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aflæsnings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fejl,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indflydelse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på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sikkerheden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sådan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grad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risiko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ulykker,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indeholder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flere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manglende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funktionen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eller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som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øger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prisen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mere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end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20%.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7815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78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redegøre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løsningen.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8450" indent="-229235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84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kan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forholde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sig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mulige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samarbejdspartnere.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8450" indent="-228600">
                        <a:lnSpc>
                          <a:spcPct val="100000"/>
                        </a:lnSpc>
                        <a:spcBef>
                          <a:spcPts val="85"/>
                        </a:spcBef>
                        <a:buFont typeface="Symbol"/>
                        <a:buChar char=""/>
                        <a:tabLst>
                          <a:tab pos="2984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ved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hvordan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søger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viden.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8450" indent="-228600"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  <a:tabLst>
                          <a:tab pos="2984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ikke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overblik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nogen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dele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arbejdsopgave.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98450" marR="615315" indent="-229235">
                        <a:lnSpc>
                          <a:spcPct val="10180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2984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Lærlingen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har udarbejdet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stærk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mangelfuld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projektbeskrivelse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og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ved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overhøringen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blev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der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kommunikeret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stærkt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ustruktureret.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6350">
                      <a:solidFill>
                        <a:srgbClr val="8EAADB"/>
                      </a:solidFill>
                      <a:prstDash val="solid"/>
                    </a:lnL>
                    <a:lnR w="6350">
                      <a:solidFill>
                        <a:srgbClr val="8EAADB"/>
                      </a:solidFill>
                      <a:prstDash val="solid"/>
                    </a:lnR>
                    <a:lnT w="6350">
                      <a:solidFill>
                        <a:srgbClr val="8EAADB"/>
                      </a:solidFill>
                      <a:prstDash val="solid"/>
                    </a:lnT>
                    <a:lnB w="6350">
                      <a:solidFill>
                        <a:srgbClr val="8EAAD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8910726">
            <a:hlinkClick r:id="" action="ppaction://media"/>
            <a:extLst>
              <a:ext uri="{FF2B5EF4-FFF2-40B4-BE49-F238E27FC236}">
                <a16:creationId xmlns:a16="http://schemas.microsoft.com/office/drawing/2014/main" id="{CE38DA84-BFD6-B405-3635-22E6822CBB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677" y="3213100"/>
            <a:ext cx="7186744" cy="40386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2A5133DB-82DD-7E57-413A-68785A9D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50" y="1689100"/>
            <a:ext cx="6913626" cy="553998"/>
          </a:xfrm>
        </p:spPr>
        <p:txBody>
          <a:bodyPr/>
          <a:lstStyle/>
          <a:p>
            <a:r>
              <a:rPr lang="da-DK" dirty="0"/>
              <a:t>Beskrivelse af Bilag 6A</a:t>
            </a:r>
          </a:p>
        </p:txBody>
      </p:sp>
    </p:spTree>
    <p:extLst>
      <p:ext uri="{BB962C8B-B14F-4D97-AF65-F5344CB8AC3E}">
        <p14:creationId xmlns:p14="http://schemas.microsoft.com/office/powerpoint/2010/main" val="243605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1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73100" y="889507"/>
            <a:ext cx="59982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Bilag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6A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–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Skabelon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til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svendeprøvens </a:t>
            </a:r>
            <a:r>
              <a:rPr sz="2000" b="1" spc="-10" dirty="0">
                <a:latin typeface="Calibri"/>
                <a:cs typeface="Calibri"/>
              </a:rPr>
              <a:t>projektbeskrivelse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514396"/>
            <a:ext cx="12985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Projektbeskrivelse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for: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45457" y="2351531"/>
          <a:ext cx="5754370" cy="41230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7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6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825"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Dato: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20" dirty="0">
                          <a:latin typeface="Segoe UI"/>
                          <a:cs typeface="Segoe UI"/>
                        </a:rPr>
                        <a:t>Navn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Valgte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moduler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uddannelsen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525780" indent="-229235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Modul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nr.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titel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803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20" dirty="0">
                          <a:latin typeface="Segoe UI"/>
                          <a:cs typeface="Segoe UI"/>
                        </a:rPr>
                        <a:t>Navn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Valgte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moduler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uddannelsen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525780" indent="-229235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Modul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nr.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titel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930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spc="-20" dirty="0">
                          <a:latin typeface="Segoe UI"/>
                          <a:cs typeface="Segoe UI"/>
                        </a:rPr>
                        <a:t>Navn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Valgte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moduler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uddannelsen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525780" indent="-229235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Modul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nr.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titel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5355"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Moduler,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indgår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retningslinjer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moduler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svendeprøvevejledningen)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525780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52578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Modul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nr.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titel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245">
                <a:tc gridSpan="2"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Klasse: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85793" y="914387"/>
          <a:ext cx="6114415" cy="7451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14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35355">
                <a:tc>
                  <a:txBody>
                    <a:bodyPr/>
                    <a:lstStyle/>
                    <a:p>
                      <a:pPr marL="656590" marR="422275" indent="-228600">
                        <a:lnSpc>
                          <a:spcPts val="1460"/>
                        </a:lnSpc>
                        <a:spcBef>
                          <a:spcPts val="4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1.</a:t>
                      </a:r>
                      <a:r>
                        <a:rPr sz="1100" spc="150" dirty="0">
                          <a:latin typeface="Segoe UI"/>
                          <a:cs typeface="Segoe UI"/>
                        </a:rPr>
                        <a:t> 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Angiv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hvem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har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ansvar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områder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projektet,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hvis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arbejdes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en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gruppe: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9145">
                <a:tc>
                  <a:txBody>
                    <a:bodyPr/>
                    <a:lstStyle/>
                    <a:p>
                      <a:pPr marL="654685" indent="-226695">
                        <a:lnSpc>
                          <a:spcPct val="100000"/>
                        </a:lnSpc>
                        <a:spcBef>
                          <a:spcPts val="110"/>
                        </a:spcBef>
                        <a:buAutoNum type="arabicPeriod" startAt="2"/>
                        <a:tabLst>
                          <a:tab pos="65468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Problemstilling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formål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med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projektet: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lvl="1" indent="-227965" algn="just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15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vejledningen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200"/>
                        </a:spcBef>
                        <a:buFont typeface="Symbol"/>
                        <a:buChar char=""/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763270" algn="just">
                        <a:lnSpc>
                          <a:spcPct val="110900"/>
                        </a:lnSpc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du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beskrive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den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helt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konkrete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udfordring/det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konkrete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kundeønske,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du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tager udgangspunkt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i.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2520" marR="417830" lvl="1" indent="-227965" algn="just">
                        <a:lnSpc>
                          <a:spcPts val="146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3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opgaven</a:t>
                      </a:r>
                      <a:r>
                        <a:rPr sz="1100" spc="3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udføres?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ex</a:t>
                      </a:r>
                      <a:r>
                        <a:rPr sz="1100" spc="3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nybyggeri</a:t>
                      </a:r>
                      <a:r>
                        <a:rPr sz="1100" spc="3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boliger,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erhverv,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industri, 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vedvarende</a:t>
                      </a:r>
                      <a:r>
                        <a:rPr sz="1100" spc="1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energi,</a:t>
                      </a:r>
                      <a:r>
                        <a:rPr sz="1100" spc="1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1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indenfor</a:t>
                      </a:r>
                      <a:r>
                        <a:rPr sz="1100" spc="1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velfærdsområdet.</a:t>
                      </a:r>
                      <a:r>
                        <a:rPr sz="1100" spc="1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Områderne</a:t>
                      </a:r>
                      <a:r>
                        <a:rPr sz="1100" spc="1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kan</a:t>
                      </a:r>
                      <a:r>
                        <a:rPr sz="1100" spc="1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evt. 	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kombineres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lvl="1" indent="-227965" algn="just">
                        <a:lnSpc>
                          <a:spcPct val="100000"/>
                        </a:lnSpc>
                        <a:spcBef>
                          <a:spcPts val="80"/>
                        </a:spcBef>
                        <a:buFont typeface="Symbol"/>
                        <a:buChar char=""/>
                        <a:tabLst>
                          <a:tab pos="111315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Hvori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problemstillingen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som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kunden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ønsker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udført?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lvl="1" indent="-227965" algn="just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15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Hvilken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arbejdsopgave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ønsker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kunden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udført?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6590">
                <a:tc>
                  <a:txBody>
                    <a:bodyPr/>
                    <a:lstStyle/>
                    <a:p>
                      <a:pPr marL="654685" indent="-226695">
                        <a:lnSpc>
                          <a:spcPct val="100000"/>
                        </a:lnSpc>
                        <a:spcBef>
                          <a:spcPts val="110"/>
                        </a:spcBef>
                        <a:buAutoNum type="arabicPeriod" startAt="3"/>
                        <a:tabLst>
                          <a:tab pos="65468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Indhold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projektet,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herunder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mulige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tekniske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løsningsmodeller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lvl="1" indent="-227965" algn="just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15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vejledningen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200"/>
                        </a:spcBef>
                        <a:buFont typeface="Symbol"/>
                        <a:buChar char=""/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 marR="234315">
                        <a:lnSpc>
                          <a:spcPct val="110900"/>
                        </a:lnSpc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du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uddybe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den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konkrete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udfordring/det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konkrete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kundeønske.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Du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kan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komme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ind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på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følgende: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13790" marR="419734" lvl="1" indent="-228600" algn="just">
                        <a:lnSpc>
                          <a:spcPct val="110900"/>
                        </a:lnSpc>
                        <a:spcBef>
                          <a:spcPts val="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stort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projektets</a:t>
                      </a:r>
                      <a:r>
                        <a:rPr sz="1100" spc="19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omfang?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det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fx</a:t>
                      </a:r>
                      <a:r>
                        <a:rPr sz="1100" spc="20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mindre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del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større opgave/el-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teknisk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løsning,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gælder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problemstillingen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hele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den</a:t>
                      </a:r>
                      <a:r>
                        <a:rPr sz="1100" spc="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el-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tekniske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løsning,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som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kunde/virksomhed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have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udført?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2520" marR="418465" lvl="1" indent="-227965" algn="just">
                        <a:lnSpc>
                          <a:spcPct val="110000"/>
                        </a:lnSpc>
                        <a:spcBef>
                          <a:spcPts val="10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3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tekniske</a:t>
                      </a:r>
                      <a:r>
                        <a:rPr sz="1100" spc="30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innovative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opgaver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3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der,</a:t>
                      </a:r>
                      <a:r>
                        <a:rPr sz="1100" spc="30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3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hvordan</a:t>
                      </a:r>
                      <a:r>
                        <a:rPr sz="1100" spc="30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30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disse 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vurderes,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løses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beskrives?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lvl="1" indent="-227965" algn="just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15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Skabes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øget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komfort/fordele?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2520" marR="419734" lvl="1" indent="-227965" algn="just">
                        <a:lnSpc>
                          <a:spcPct val="110900"/>
                        </a:lnSpc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2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2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økonomiske/miljømæssige</a:t>
                      </a:r>
                      <a:r>
                        <a:rPr sz="1100" spc="2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gevinster</a:t>
                      </a:r>
                      <a:r>
                        <a:rPr sz="1100" spc="25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2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udfordringer</a:t>
                      </a:r>
                      <a:r>
                        <a:rPr sz="1100" spc="2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2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ejer, 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bruger</a:t>
                      </a:r>
                      <a:r>
                        <a:rPr sz="1100" spc="-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-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samfundet?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lvl="1" indent="-227965" algn="just">
                        <a:lnSpc>
                          <a:spcPct val="100000"/>
                        </a:lnSpc>
                        <a:spcBef>
                          <a:spcPts val="140"/>
                        </a:spcBef>
                        <a:buFont typeface="Symbol"/>
                        <a:buChar char=""/>
                        <a:tabLst>
                          <a:tab pos="111315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Hjælper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projektet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at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overholde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energirammen</a:t>
                      </a:r>
                      <a:r>
                        <a:rPr sz="1100" spc="-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byggeriet?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marR="420370" lvl="1" indent="-227965" algn="just">
                        <a:lnSpc>
                          <a:spcPct val="110900"/>
                        </a:lnSpc>
                        <a:buFont typeface="Symbol"/>
                        <a:buChar char=""/>
                        <a:tabLst>
                          <a:tab pos="111442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3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afgrænsninger</a:t>
                      </a:r>
                      <a:r>
                        <a:rPr sz="1100" spc="3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3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omfang</a:t>
                      </a:r>
                      <a:r>
                        <a:rPr sz="1100" spc="3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3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samarbejde</a:t>
                      </a:r>
                      <a:r>
                        <a:rPr sz="1100" spc="3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3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3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med</a:t>
                      </a:r>
                      <a:r>
                        <a:rPr sz="1100" spc="3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andre 	faggrupper?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Fx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kølemontør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påfyldning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kølemiddel.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marR="417195" lvl="1" indent="-227965" algn="just">
                        <a:lnSpc>
                          <a:spcPct val="110900"/>
                        </a:lnSpc>
                        <a:buFont typeface="Symbol"/>
                        <a:buChar char=""/>
                        <a:tabLst>
                          <a:tab pos="111442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11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hvilket</a:t>
                      </a:r>
                      <a:r>
                        <a:rPr sz="1100" spc="9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omfang</a:t>
                      </a:r>
                      <a:r>
                        <a:rPr sz="1100" spc="1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10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1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tages</a:t>
                      </a:r>
                      <a:r>
                        <a:rPr sz="1100" spc="11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hensyn</a:t>
                      </a:r>
                      <a:r>
                        <a:rPr sz="1100" spc="1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10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andre</a:t>
                      </a:r>
                      <a:r>
                        <a:rPr sz="1100" spc="10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relevante</a:t>
                      </a:r>
                      <a:r>
                        <a:rPr sz="1100" spc="1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myndigheder, 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love,</a:t>
                      </a:r>
                      <a:r>
                        <a:rPr sz="1100" spc="345" dirty="0">
                          <a:latin typeface="Segoe UI"/>
                          <a:cs typeface="Segoe UI"/>
                        </a:rPr>
                        <a:t>  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regler</a:t>
                      </a:r>
                      <a:r>
                        <a:rPr sz="1100" spc="350" dirty="0">
                          <a:latin typeface="Segoe UI"/>
                          <a:cs typeface="Segoe UI"/>
                        </a:rPr>
                        <a:t>  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345" dirty="0">
                          <a:latin typeface="Segoe UI"/>
                          <a:cs typeface="Segoe UI"/>
                        </a:rPr>
                        <a:t>  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bestemmelser?</a:t>
                      </a:r>
                      <a:r>
                        <a:rPr sz="1100" spc="350" dirty="0">
                          <a:latin typeface="Segoe UI"/>
                          <a:cs typeface="Segoe UI"/>
                        </a:rPr>
                        <a:t>  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Eks.</a:t>
                      </a:r>
                      <a:r>
                        <a:rPr sz="1100" spc="345" dirty="0">
                          <a:latin typeface="Segoe UI"/>
                          <a:cs typeface="Segoe UI"/>
                        </a:rPr>
                        <a:t>  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Bygningsreglementet, 	brandmyndigheder</a:t>
                      </a:r>
                      <a:r>
                        <a:rPr sz="1100" spc="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m.m.?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155" marR="417830" lvl="1" indent="-227965" algn="just">
                        <a:lnSpc>
                          <a:spcPct val="110900"/>
                        </a:lnSpc>
                        <a:buFont typeface="Symbol"/>
                        <a:buChar char=""/>
                        <a:tabLst>
                          <a:tab pos="111442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nødvendige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materialer/komponenter,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lokaliteter og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det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rette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udstyr 	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stede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evt.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praktisk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udførelse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projektet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helt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delvist?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7965" algn="just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arbejdsmiljømæssige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udfordringer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forbundet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med</a:t>
                      </a:r>
                      <a:r>
                        <a:rPr sz="1100" spc="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projektet?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85793" y="914387"/>
          <a:ext cx="6114415" cy="8385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14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49780">
                <a:tc>
                  <a:txBody>
                    <a:bodyPr/>
                    <a:lstStyle/>
                    <a:p>
                      <a:pPr marL="654685" marR="419100" indent="-226695">
                        <a:lnSpc>
                          <a:spcPts val="1460"/>
                        </a:lnSpc>
                        <a:spcBef>
                          <a:spcPts val="45"/>
                        </a:spcBef>
                        <a:buAutoNum type="arabicPeriod" startAt="4"/>
                        <a:tabLst>
                          <a:tab pos="6565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Beskrivelse</a:t>
                      </a:r>
                      <a:r>
                        <a:rPr sz="1100" spc="204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2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opgaver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eller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installationer,</a:t>
                      </a:r>
                      <a:r>
                        <a:rPr sz="1100" spc="2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2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kan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demonstrere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dine</a:t>
                      </a:r>
                      <a:r>
                        <a:rPr sz="1100" spc="2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tekniske, 	håndværksmæssige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innovative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færdigheder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vejledningen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marR="419734" lvl="1" indent="-229235">
                        <a:lnSpc>
                          <a:spcPct val="110900"/>
                        </a:lnSpc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Her</a:t>
                      </a:r>
                      <a:r>
                        <a:rPr sz="1100" spc="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du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beskrive,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hvordan</a:t>
                      </a:r>
                      <a:r>
                        <a:rPr sz="1100" spc="5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dine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kompetencer</a:t>
                      </a:r>
                      <a:r>
                        <a:rPr sz="1100" spc="5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fra</a:t>
                      </a:r>
                      <a:r>
                        <a:rPr sz="1100" spc="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3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valgte</a:t>
                      </a:r>
                      <a:r>
                        <a:rPr sz="1100" spc="6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moduler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kommer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udtryk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opgaven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0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installationer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at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løse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opgaven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bedst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muligt?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marR="419734" lvl="1" indent="-229235">
                        <a:lnSpc>
                          <a:spcPct val="110900"/>
                        </a:lnSpc>
                        <a:spcBef>
                          <a:spcPts val="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Hvordan</a:t>
                      </a:r>
                      <a:r>
                        <a:rPr sz="1100" spc="8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anvendes</a:t>
                      </a:r>
                      <a:r>
                        <a:rPr sz="1100" spc="8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el-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teknisk</a:t>
                      </a:r>
                      <a:r>
                        <a:rPr sz="1100" spc="9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viden</a:t>
                      </a:r>
                      <a:r>
                        <a:rPr sz="1100" spc="8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8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teknologi</a:t>
                      </a:r>
                      <a:r>
                        <a:rPr sz="1100" spc="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så</a:t>
                      </a:r>
                      <a:r>
                        <a:rPr sz="1100" spc="8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det</a:t>
                      </a:r>
                      <a:r>
                        <a:rPr sz="1100" spc="7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fremstår</a:t>
                      </a:r>
                      <a:r>
                        <a:rPr sz="1100" spc="8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som</a:t>
                      </a:r>
                      <a:r>
                        <a:rPr sz="1100" spc="8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én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teknisk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løsning?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4425" marR="421005" lvl="1" indent="-229235">
                        <a:lnSpc>
                          <a:spcPts val="1460"/>
                        </a:lnSpc>
                        <a:spcBef>
                          <a:spcPts val="60"/>
                        </a:spcBef>
                        <a:buFont typeface="Symbol"/>
                        <a:buChar char=""/>
                        <a:tabLst>
                          <a:tab pos="111442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Hvordan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opgaven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opbygget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(hvilke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installationer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elementer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indgår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50" dirty="0">
                          <a:latin typeface="Segoe UI"/>
                          <a:cs typeface="Segoe UI"/>
                        </a:rPr>
                        <a:t>i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løsning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opgaven)?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2525">
                <a:tc>
                  <a:txBody>
                    <a:bodyPr/>
                    <a:lstStyle/>
                    <a:p>
                      <a:pPr marL="427990" marR="2407285" indent="226695">
                        <a:lnSpc>
                          <a:spcPts val="1460"/>
                        </a:lnSpc>
                        <a:spcBef>
                          <a:spcPts val="45"/>
                        </a:spcBef>
                        <a:buAutoNum type="arabicPeriod" startAt="5"/>
                        <a:tabLst>
                          <a:tab pos="65468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Forslag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dokumentation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valgte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løsninger.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vejledningen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marR="419734" lvl="1" indent="-229235">
                        <a:lnSpc>
                          <a:spcPts val="1460"/>
                        </a:lnSpc>
                        <a:spcBef>
                          <a:spcPts val="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Her</a:t>
                      </a:r>
                      <a:r>
                        <a:rPr sz="1100" spc="1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1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du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beskrive,</a:t>
                      </a:r>
                      <a:r>
                        <a:rPr sz="1100" spc="1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former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16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dokumentation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17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brug</a:t>
                      </a:r>
                      <a:r>
                        <a:rPr sz="1100" spc="15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for.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Dokumentationen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vil afhænge</a:t>
                      </a:r>
                      <a:r>
                        <a:rPr sz="1100" spc="-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inddragede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moduler.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Symbol"/>
                        <a:buChar char=""/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8519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Eksempler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dokumentation: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Verifikation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Vedligeholdelsesplan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0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spc="-10" dirty="0">
                          <a:latin typeface="Segoe UI"/>
                          <a:cs typeface="Segoe UI"/>
                        </a:rPr>
                        <a:t>Brugervejledning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Tekniske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tegninger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Love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regler.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7670">
                <a:tc>
                  <a:txBody>
                    <a:bodyPr/>
                    <a:lstStyle/>
                    <a:p>
                      <a:pPr marL="654685" indent="-226695">
                        <a:lnSpc>
                          <a:spcPct val="100000"/>
                        </a:lnSpc>
                        <a:spcBef>
                          <a:spcPts val="110"/>
                        </a:spcBef>
                        <a:buAutoNum type="arabicPeriod" startAt="6"/>
                        <a:tabLst>
                          <a:tab pos="65468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Tidsstyring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projektet: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4279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vejledningen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8519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Eksempler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emner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tages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stilling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til: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Hvilke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værktøjer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anvendes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at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styre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tidsplanen?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Hvordan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sikres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det,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at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tidsplanen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bliver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overholdt?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0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Fokus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arbejdsmiljø?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Fokus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andre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faggrupper?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0">
                <a:tc>
                  <a:txBody>
                    <a:bodyPr/>
                    <a:lstStyle/>
                    <a:p>
                      <a:pPr marL="427990" marR="2198370" indent="226695">
                        <a:lnSpc>
                          <a:spcPts val="1460"/>
                        </a:lnSpc>
                        <a:spcBef>
                          <a:spcPts val="45"/>
                        </a:spcBef>
                        <a:buAutoNum type="arabicPeriod" startAt="7"/>
                        <a:tabLst>
                          <a:tab pos="65468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Beskrivelse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det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innovative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element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(Se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vejledningen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svendeprøven)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  <a:buFont typeface="Segoe UI"/>
                        <a:buAutoNum type="arabicPeriod" startAt="7"/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8519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Eksempler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emner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skal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tages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stilling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til: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tale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udvikling</a:t>
                      </a:r>
                      <a:r>
                        <a:rPr sz="1100" spc="-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eksisterende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løsninger?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tale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om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at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skabe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nye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løsninger?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innovativ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måde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at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idé/projekt-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udvikle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på?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anvendelse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af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kendt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teknologi</a:t>
                      </a:r>
                      <a:r>
                        <a:rPr sz="1100" spc="-3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på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en</a:t>
                      </a:r>
                      <a:r>
                        <a:rPr sz="1100" spc="-2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ny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måde?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3790" lvl="1" indent="-228600">
                        <a:lnSpc>
                          <a:spcPct val="100000"/>
                        </a:lnSpc>
                        <a:spcBef>
                          <a:spcPts val="130"/>
                        </a:spcBef>
                        <a:buFont typeface="Symbol"/>
                        <a:buChar char=""/>
                        <a:tabLst>
                          <a:tab pos="1113790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Hvordan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skabes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der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merværdi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for</a:t>
                      </a:r>
                      <a:r>
                        <a:rPr sz="1100" spc="-4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kunden</a:t>
                      </a:r>
                      <a:r>
                        <a:rPr sz="1100" spc="-3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og/eller</a:t>
                      </a:r>
                      <a:r>
                        <a:rPr sz="1100" spc="-4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virksomheden?</a:t>
                      </a:r>
                      <a:endParaRPr sz="1100">
                        <a:latin typeface="Segoe UI"/>
                        <a:cs typeface="Segoe UI"/>
                      </a:endParaRPr>
                    </a:p>
                    <a:p>
                      <a:pPr marL="1114425" lvl="1" indent="-228600">
                        <a:lnSpc>
                          <a:spcPct val="100000"/>
                        </a:lnSpc>
                        <a:spcBef>
                          <a:spcPts val="145"/>
                        </a:spcBef>
                        <a:buFont typeface="Symbol"/>
                        <a:buChar char=""/>
                        <a:tabLst>
                          <a:tab pos="1114425" algn="l"/>
                        </a:tabLst>
                      </a:pPr>
                      <a:r>
                        <a:rPr sz="1100" dirty="0">
                          <a:latin typeface="Segoe UI"/>
                          <a:cs typeface="Segoe UI"/>
                        </a:rPr>
                        <a:t>Hvor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kommer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 innovation</a:t>
                      </a:r>
                      <a:r>
                        <a:rPr sz="1100" spc="-20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dirty="0">
                          <a:latin typeface="Segoe UI"/>
                          <a:cs typeface="Segoe UI"/>
                        </a:rPr>
                        <a:t>til</a:t>
                      </a:r>
                      <a:r>
                        <a:rPr sz="1100" spc="-15" dirty="0">
                          <a:latin typeface="Segoe UI"/>
                          <a:cs typeface="Segoe UI"/>
                        </a:rPr>
                        <a:t> </a:t>
                      </a:r>
                      <a:r>
                        <a:rPr sz="1100" spc="-10" dirty="0">
                          <a:latin typeface="Segoe UI"/>
                          <a:cs typeface="Segoe UI"/>
                        </a:rPr>
                        <a:t>udtryk?</a:t>
                      </a:r>
                      <a:endParaRPr sz="1100">
                        <a:latin typeface="Segoe UI"/>
                        <a:cs typeface="Segoe UI"/>
                      </a:endParaRPr>
                    </a:p>
                  </a:txBody>
                  <a:tcPr marL="0" marR="0" marT="57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89507"/>
            <a:ext cx="50660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Bilag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6B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–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innovative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del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ved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svendeprøven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427480"/>
            <a:ext cx="6010275" cy="364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praktiske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indeholde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vægtes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25%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bedømmelsen.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forklares, </a:t>
            </a:r>
            <a:r>
              <a:rPr sz="1100" dirty="0">
                <a:latin typeface="Calibri"/>
                <a:cs typeface="Calibri"/>
              </a:rPr>
              <a:t>hvad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erhvervsrettet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elektrikerlærling: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2679" y="2811192"/>
            <a:ext cx="5984240" cy="213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element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svendeprøven?</a:t>
            </a:r>
            <a:endParaRPr sz="1100">
              <a:latin typeface="Calibri"/>
              <a:cs typeface="Calibri"/>
            </a:endParaRPr>
          </a:p>
          <a:p>
            <a:pPr marL="12700" marR="104775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ikke</a:t>
            </a:r>
            <a:r>
              <a:rPr sz="1100" spc="-10" dirty="0">
                <a:latin typeface="Calibri"/>
                <a:cs typeface="Calibri"/>
              </a:rPr>
              <a:t> størrelsen/effekten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 resultat,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afgørende.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afgørende er,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kan </a:t>
            </a:r>
            <a:r>
              <a:rPr sz="1100" dirty="0">
                <a:latin typeface="Calibri"/>
                <a:cs typeface="Calibri"/>
              </a:rPr>
              <a:t>udfordre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”normalen”/vanetænkningen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merværdi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større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værdi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for </a:t>
            </a:r>
            <a:r>
              <a:rPr sz="1100" dirty="0">
                <a:latin typeface="Calibri"/>
                <a:cs typeface="Calibri"/>
              </a:rPr>
              <a:t>virksomheden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eller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miljøet.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innovativt?</a:t>
            </a:r>
            <a:endParaRPr sz="1100">
              <a:latin typeface="Calibri"/>
              <a:cs typeface="Calibri"/>
            </a:endParaRPr>
          </a:p>
          <a:p>
            <a:pPr marL="12700" marR="356870">
              <a:lnSpc>
                <a:spcPct val="101800"/>
              </a:lnSpc>
              <a:spcBef>
                <a:spcPts val="790"/>
              </a:spcBef>
            </a:pPr>
            <a:r>
              <a:rPr sz="1100" dirty="0">
                <a:latin typeface="Calibri"/>
                <a:cs typeface="Calibri"/>
              </a:rPr>
              <a:t>Det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sammensætningen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moduler,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demonstrere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dine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</a:t>
            </a:r>
            <a:r>
              <a:rPr sz="1100" spc="-10" dirty="0">
                <a:latin typeface="Calibri"/>
                <a:cs typeface="Calibri"/>
              </a:rPr>
              <a:t> løsning.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For at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kunne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noget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innovativt,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skal du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 besiddelse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nogle</a:t>
            </a:r>
            <a:r>
              <a:rPr sz="1100" spc="-10" dirty="0">
                <a:latin typeface="Calibri"/>
                <a:cs typeface="Calibri"/>
              </a:rPr>
              <a:t> innovationskompetencer.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at </a:t>
            </a:r>
            <a:r>
              <a:rPr sz="1100" dirty="0">
                <a:latin typeface="Calibri"/>
                <a:cs typeface="Calibri"/>
              </a:rPr>
              <a:t>bruge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kreativ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noget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nyt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og/eller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værdiskabende.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vist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trekanten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her: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5800" y="1891258"/>
            <a:ext cx="5734685" cy="80200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900">
              <a:latin typeface="Times New Roman"/>
              <a:cs typeface="Times New Roman"/>
            </a:endParaRPr>
          </a:p>
          <a:p>
            <a:pPr marL="95885">
              <a:lnSpc>
                <a:spcPct val="100000"/>
              </a:lnSpc>
            </a:pPr>
            <a:r>
              <a:rPr sz="900" spc="10" dirty="0">
                <a:latin typeface="Arial"/>
                <a:cs typeface="Arial"/>
              </a:rPr>
              <a:t>Erhvervsrettet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innovation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er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en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styret,</a:t>
            </a:r>
            <a:r>
              <a:rPr sz="900" spc="6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kreativ</a:t>
            </a:r>
            <a:r>
              <a:rPr sz="900" spc="5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proces,</a:t>
            </a:r>
            <a:r>
              <a:rPr sz="900" spc="5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der</a:t>
            </a:r>
            <a:r>
              <a:rPr sz="900" spc="4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skaber</a:t>
            </a:r>
            <a:r>
              <a:rPr sz="900" spc="65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nyt</a:t>
            </a:r>
            <a:r>
              <a:rPr sz="900" spc="70" dirty="0">
                <a:latin typeface="Arial"/>
                <a:cs typeface="Arial"/>
              </a:rPr>
              <a:t> </a:t>
            </a:r>
            <a:r>
              <a:rPr sz="900" spc="10" dirty="0">
                <a:latin typeface="Arial"/>
                <a:cs typeface="Arial"/>
              </a:rPr>
              <a:t>og</a:t>
            </a:r>
            <a:r>
              <a:rPr sz="900" spc="4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værdi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31039" y="5122488"/>
            <a:ext cx="1635760" cy="905510"/>
          </a:xfrm>
          <a:custGeom>
            <a:avLst/>
            <a:gdLst/>
            <a:ahLst/>
            <a:cxnLst/>
            <a:rect l="l" t="t" r="r" b="b"/>
            <a:pathLst>
              <a:path w="1635760" h="905510">
                <a:moveTo>
                  <a:pt x="817613" y="0"/>
                </a:moveTo>
                <a:lnTo>
                  <a:pt x="0" y="905230"/>
                </a:lnTo>
                <a:lnTo>
                  <a:pt x="1635340" y="905230"/>
                </a:lnTo>
                <a:lnTo>
                  <a:pt x="81761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29970" y="5739193"/>
            <a:ext cx="43751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Produktet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07021" y="6021373"/>
            <a:ext cx="3283585" cy="918210"/>
            <a:chOff x="2007021" y="6021373"/>
            <a:chExt cx="3283585" cy="918210"/>
          </a:xfrm>
        </p:grpSpPr>
        <p:sp>
          <p:nvSpPr>
            <p:cNvPr id="9" name="object 9"/>
            <p:cNvSpPr/>
            <p:nvPr/>
          </p:nvSpPr>
          <p:spPr>
            <a:xfrm>
              <a:off x="2013371" y="6027723"/>
              <a:ext cx="3270885" cy="905510"/>
            </a:xfrm>
            <a:custGeom>
              <a:avLst/>
              <a:gdLst/>
              <a:ahLst/>
              <a:cxnLst/>
              <a:rect l="l" t="t" r="r" b="b"/>
              <a:pathLst>
                <a:path w="3270885" h="905509">
                  <a:moveTo>
                    <a:pt x="2453068" y="0"/>
                  </a:moveTo>
                  <a:lnTo>
                    <a:pt x="817613" y="0"/>
                  </a:lnTo>
                  <a:lnTo>
                    <a:pt x="0" y="905230"/>
                  </a:lnTo>
                  <a:lnTo>
                    <a:pt x="3270669" y="905230"/>
                  </a:lnTo>
                  <a:lnTo>
                    <a:pt x="2453068" y="0"/>
                  </a:lnTo>
                  <a:close/>
                </a:path>
              </a:pathLst>
            </a:custGeom>
            <a:solidFill>
              <a:srgbClr val="22E0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13371" y="6027723"/>
              <a:ext cx="3270885" cy="905510"/>
            </a:xfrm>
            <a:custGeom>
              <a:avLst/>
              <a:gdLst/>
              <a:ahLst/>
              <a:cxnLst/>
              <a:rect l="l" t="t" r="r" b="b"/>
              <a:pathLst>
                <a:path w="3270885" h="905509">
                  <a:moveTo>
                    <a:pt x="0" y="905230"/>
                  </a:moveTo>
                  <a:lnTo>
                    <a:pt x="817613" y="0"/>
                  </a:lnTo>
                  <a:lnTo>
                    <a:pt x="2453068" y="0"/>
                  </a:lnTo>
                  <a:lnTo>
                    <a:pt x="3270669" y="905230"/>
                  </a:lnTo>
                  <a:lnTo>
                    <a:pt x="0" y="90523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56315" y="6509603"/>
            <a:ext cx="78359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Innovationsproces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89353" y="6926607"/>
            <a:ext cx="4918710" cy="918210"/>
            <a:chOff x="1189353" y="6926607"/>
            <a:chExt cx="4918710" cy="918210"/>
          </a:xfrm>
        </p:grpSpPr>
        <p:sp>
          <p:nvSpPr>
            <p:cNvPr id="13" name="object 13"/>
            <p:cNvSpPr/>
            <p:nvPr/>
          </p:nvSpPr>
          <p:spPr>
            <a:xfrm>
              <a:off x="1195703" y="6932957"/>
              <a:ext cx="4906010" cy="905510"/>
            </a:xfrm>
            <a:custGeom>
              <a:avLst/>
              <a:gdLst/>
              <a:ahLst/>
              <a:cxnLst/>
              <a:rect l="l" t="t" r="r" b="b"/>
              <a:pathLst>
                <a:path w="4906010" h="905509">
                  <a:moveTo>
                    <a:pt x="4088396" y="0"/>
                  </a:moveTo>
                  <a:lnTo>
                    <a:pt x="817613" y="0"/>
                  </a:lnTo>
                  <a:lnTo>
                    <a:pt x="0" y="905230"/>
                  </a:lnTo>
                  <a:lnTo>
                    <a:pt x="4906010" y="905230"/>
                  </a:lnTo>
                  <a:lnTo>
                    <a:pt x="408839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95703" y="6932957"/>
              <a:ext cx="4906010" cy="905510"/>
            </a:xfrm>
            <a:custGeom>
              <a:avLst/>
              <a:gdLst/>
              <a:ahLst/>
              <a:cxnLst/>
              <a:rect l="l" t="t" r="r" b="b"/>
              <a:pathLst>
                <a:path w="4906010" h="905509">
                  <a:moveTo>
                    <a:pt x="0" y="905230"/>
                  </a:moveTo>
                  <a:lnTo>
                    <a:pt x="817613" y="0"/>
                  </a:lnTo>
                  <a:lnTo>
                    <a:pt x="4088396" y="0"/>
                  </a:lnTo>
                  <a:lnTo>
                    <a:pt x="4906010" y="905230"/>
                  </a:lnTo>
                  <a:lnTo>
                    <a:pt x="0" y="90523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88092" y="7376158"/>
            <a:ext cx="1059815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Innovationskompetencer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100" y="894080"/>
            <a:ext cx="577215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latin typeface="Calibri"/>
                <a:cs typeface="Calibri"/>
              </a:rPr>
              <a:t>Innovationskompetencer: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795"/>
              </a:spcBef>
            </a:pPr>
            <a:r>
              <a:rPr sz="1100" dirty="0">
                <a:latin typeface="Calibri"/>
                <a:cs typeface="Calibri"/>
              </a:rPr>
              <a:t>Innovationskompetencer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beskrives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samling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kompetencer,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blomsten herunder.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5627642"/>
            <a:ext cx="5800090" cy="3232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Eksempler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på,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innovative</a:t>
            </a:r>
            <a:r>
              <a:rPr sz="1100" spc="-10" dirty="0">
                <a:latin typeface="Calibri"/>
                <a:cs typeface="Calibri"/>
              </a:rPr>
              <a:t> kompetencer: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100" spc="-10" dirty="0">
                <a:latin typeface="Calibri"/>
                <a:cs typeface="Calibri"/>
              </a:rPr>
              <a:t>Samarbejdskompetence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7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inddraget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løsningen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og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været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åben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nye</a:t>
            </a:r>
            <a:r>
              <a:rPr sz="1100" spc="-10" dirty="0">
                <a:latin typeface="Calibri"/>
                <a:cs typeface="Calibri"/>
              </a:rPr>
              <a:t> input?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forholde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konstruktivt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opgaven?</a:t>
            </a:r>
            <a:endParaRPr sz="1100" dirty="0">
              <a:latin typeface="Calibri"/>
              <a:cs typeface="Calibri"/>
            </a:endParaRPr>
          </a:p>
          <a:p>
            <a:pPr marL="1057910" marR="5080" indent="-229235">
              <a:lnSpc>
                <a:spcPct val="101800"/>
              </a:lnSpc>
              <a:spcBef>
                <a:spcPts val="60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pege på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relevante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samarbejdspartnere</a:t>
            </a:r>
            <a:r>
              <a:rPr sz="1100" dirty="0">
                <a:latin typeface="Calibri"/>
                <a:cs typeface="Calibri"/>
              </a:rPr>
              <a:t> (evt.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andre fagområder)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 </a:t>
            </a:r>
            <a:r>
              <a:rPr sz="1100" spc="-20" dirty="0">
                <a:latin typeface="Calibri"/>
                <a:cs typeface="Calibri"/>
              </a:rPr>
              <a:t>løse </a:t>
            </a:r>
            <a:r>
              <a:rPr sz="1100" spc="-10" dirty="0">
                <a:latin typeface="Calibri"/>
                <a:cs typeface="Calibri"/>
              </a:rPr>
              <a:t>opgaven?</a:t>
            </a: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100" spc="-10" dirty="0">
                <a:latin typeface="Calibri"/>
                <a:cs typeface="Calibri"/>
              </a:rPr>
              <a:t>Handlekompetencer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7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hvilken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omfang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søgt teknisk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viden?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Hvordan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grebet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arbejdsprocessen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an?</a:t>
            </a:r>
            <a:endParaRPr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1057910" algn="l"/>
              </a:tabLst>
            </a:pPr>
            <a:r>
              <a:rPr sz="1100" dirty="0">
                <a:latin typeface="Calibri"/>
                <a:cs typeface="Calibri"/>
              </a:rPr>
              <a:t>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projektet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realiserbart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(gennemtænkt)?</a:t>
            </a:r>
            <a:endParaRPr sz="1100" dirty="0">
              <a:latin typeface="Calibri"/>
              <a:cs typeface="Calibri"/>
            </a:endParaRPr>
          </a:p>
          <a:p>
            <a:pPr marL="12700" marR="2003425" indent="1045844">
              <a:lnSpc>
                <a:spcPct val="101800"/>
              </a:lnSpc>
              <a:spcBef>
                <a:spcPts val="50"/>
              </a:spcBef>
              <a:buFont typeface="Symbol"/>
              <a:buChar char=""/>
              <a:tabLst>
                <a:tab pos="1058545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planlægge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arbejdsprocessen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rationelt? Kreativitetskompetence</a:t>
            </a:r>
            <a:endParaRPr sz="1100" dirty="0">
              <a:latin typeface="Calibri"/>
              <a:cs typeface="Calibri"/>
            </a:endParaRPr>
          </a:p>
          <a:p>
            <a:pPr marL="1058545" indent="-228600">
              <a:lnSpc>
                <a:spcPct val="100000"/>
              </a:lnSpc>
              <a:spcBef>
                <a:spcPts val="885"/>
              </a:spcBef>
              <a:buFont typeface="Symbol"/>
              <a:buChar char=""/>
              <a:tabLst>
                <a:tab pos="1058545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komme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alternative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(utraditionelle)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løsninger?</a:t>
            </a:r>
            <a:endParaRPr sz="1100" dirty="0">
              <a:latin typeface="Calibri"/>
              <a:cs typeface="Calibri"/>
            </a:endParaRPr>
          </a:p>
          <a:p>
            <a:pPr marL="1058545" marR="95885" indent="-228600">
              <a:lnSpc>
                <a:spcPct val="101800"/>
              </a:lnSpc>
              <a:spcBef>
                <a:spcPts val="50"/>
              </a:spcBef>
              <a:buFont typeface="Symbol"/>
              <a:buChar char=""/>
              <a:tabLst>
                <a:tab pos="1058545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tænke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helheder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–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sammenkæde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teori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praksis,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produkt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og </a:t>
            </a:r>
            <a:r>
              <a:rPr sz="1100" dirty="0">
                <a:latin typeface="Calibri"/>
                <a:cs typeface="Calibri"/>
              </a:rPr>
              <a:t>systemkendskab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samt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udfordre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traditionelle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måder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løse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el-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opgaver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på</a:t>
            </a:r>
            <a:endParaRPr sz="1100" dirty="0">
              <a:latin typeface="Calibri"/>
              <a:cs typeface="Calibri"/>
            </a:endParaRPr>
          </a:p>
          <a:p>
            <a:pPr marL="1058545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1058545" algn="l"/>
              </a:tabLst>
            </a:pPr>
            <a:r>
              <a:rPr sz="1100" dirty="0">
                <a:latin typeface="Calibri"/>
                <a:cs typeface="Calibri"/>
              </a:rPr>
              <a:t>Kan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anvende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metoder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skabe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nye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tekniske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løsninger?</a:t>
            </a:r>
            <a:endParaRPr sz="11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751" y="1699169"/>
            <a:ext cx="5210444" cy="356156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-65" dirty="0"/>
              <a:t>EVU</a:t>
            </a:r>
            <a:r>
              <a:rPr spc="80" dirty="0"/>
              <a:t> </a:t>
            </a:r>
            <a:r>
              <a:rPr spc="-50" dirty="0"/>
              <a:t>–</a:t>
            </a:r>
            <a:r>
              <a:rPr spc="80" dirty="0"/>
              <a:t> </a:t>
            </a:r>
            <a:r>
              <a:rPr dirty="0"/>
              <a:t>september</a:t>
            </a:r>
            <a:r>
              <a:rPr spc="95" dirty="0"/>
              <a:t> </a:t>
            </a:r>
            <a:r>
              <a:rPr spc="-20" dirty="0"/>
              <a:t>2022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20" dirty="0"/>
              <a:t>Rammer</a:t>
            </a:r>
            <a:r>
              <a:rPr spc="40" dirty="0"/>
              <a:t> </a:t>
            </a:r>
            <a:r>
              <a:rPr spc="20" dirty="0"/>
              <a:t>for</a:t>
            </a:r>
            <a:r>
              <a:rPr spc="45" dirty="0"/>
              <a:t> </a:t>
            </a:r>
            <a:r>
              <a:rPr spc="20" dirty="0"/>
              <a:t>elektrikeruddannelsens</a:t>
            </a:r>
            <a:r>
              <a:rPr spc="45" dirty="0"/>
              <a:t> </a:t>
            </a:r>
            <a:r>
              <a:rPr spc="-10" dirty="0"/>
              <a:t>Svendeprøve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647700" y="1003300"/>
            <a:ext cx="5848350" cy="311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a-DK" sz="1100" spc="-10" dirty="0">
                <a:latin typeface="Calibri"/>
                <a:cs typeface="Calibri"/>
              </a:rPr>
              <a:t>Navigationskompetence</a:t>
            </a:r>
            <a:endParaRPr lang="da-DK"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80"/>
              </a:spcBef>
              <a:buFont typeface="Symbol"/>
              <a:buChar char=""/>
              <a:tabLst>
                <a:tab pos="1057910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3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skabe</a:t>
            </a:r>
            <a:r>
              <a:rPr lang="da-DK" sz="1100" spc="-3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overblik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over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projektet?</a:t>
            </a:r>
            <a:endParaRPr lang="da-DK" sz="1100" dirty="0">
              <a:latin typeface="Calibri"/>
              <a:cs typeface="Calibri"/>
            </a:endParaRPr>
          </a:p>
          <a:p>
            <a:pPr marL="1057910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1057910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søge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og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inddrage</a:t>
            </a:r>
            <a:r>
              <a:rPr lang="da-DK" sz="1100" spc="-3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relevant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faglig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viden?</a:t>
            </a:r>
            <a:endParaRPr lang="da-DK" sz="1100" dirty="0">
              <a:latin typeface="Calibri"/>
              <a:cs typeface="Calibri"/>
            </a:endParaRPr>
          </a:p>
          <a:p>
            <a:pPr marL="1057910" marR="1315085" indent="-229235">
              <a:lnSpc>
                <a:spcPct val="101800"/>
              </a:lnSpc>
              <a:spcBef>
                <a:spcPts val="60"/>
              </a:spcBef>
              <a:buFont typeface="Symbol"/>
              <a:buChar char=""/>
              <a:tabLst>
                <a:tab pos="1057910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3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anvende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ny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teknologi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i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nye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tekniske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løsninger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(styre innovationsprocesser)?</a:t>
            </a:r>
            <a:endParaRPr lang="da-DK"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da-DK" sz="1100" spc="-10" dirty="0">
                <a:latin typeface="Calibri"/>
                <a:cs typeface="Calibri"/>
              </a:rPr>
              <a:t>Kommunikationskompetence</a:t>
            </a:r>
            <a:endParaRPr lang="da-DK" sz="1100" dirty="0">
              <a:latin typeface="Calibri"/>
              <a:cs typeface="Calibri"/>
            </a:endParaRPr>
          </a:p>
          <a:p>
            <a:pPr marL="1057910" marR="419734" indent="-229235">
              <a:lnSpc>
                <a:spcPct val="101800"/>
              </a:lnSpc>
              <a:spcBef>
                <a:spcPts val="855"/>
              </a:spcBef>
              <a:buFont typeface="Symbol"/>
              <a:buChar char=""/>
              <a:tabLst>
                <a:tab pos="1057910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beskrive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sine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ideer/løsningsforslag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til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kunder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og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kollegaer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i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en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given situation?</a:t>
            </a:r>
            <a:endParaRPr lang="da-DK" sz="1100" dirty="0">
              <a:latin typeface="Calibri"/>
              <a:cs typeface="Calibri"/>
            </a:endParaRPr>
          </a:p>
          <a:p>
            <a:pPr marL="1057910" marR="596900" indent="-229235">
              <a:lnSpc>
                <a:spcPct val="101800"/>
              </a:lnSpc>
              <a:spcBef>
                <a:spcPts val="60"/>
              </a:spcBef>
              <a:buFont typeface="Symbol"/>
              <a:buChar char=""/>
              <a:tabLst>
                <a:tab pos="1057910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3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anvende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forskellige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formidlingsformer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og</a:t>
            </a:r>
            <a:r>
              <a:rPr lang="da-DK" sz="1100" spc="-3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få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det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til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at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fungere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spc="-20" dirty="0">
                <a:latin typeface="Calibri"/>
                <a:cs typeface="Calibri"/>
              </a:rPr>
              <a:t>ift. </a:t>
            </a:r>
            <a:r>
              <a:rPr lang="da-DK" sz="1100" spc="-10" dirty="0">
                <a:latin typeface="Calibri"/>
                <a:cs typeface="Calibri"/>
              </a:rPr>
              <a:t>budskabet?</a:t>
            </a:r>
            <a:endParaRPr lang="da-DK"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da-DK" sz="1100" spc="-10" dirty="0">
                <a:latin typeface="Calibri"/>
                <a:cs typeface="Calibri"/>
              </a:rPr>
              <a:t>Innovationskompetence</a:t>
            </a:r>
            <a:endParaRPr lang="da-DK" sz="1100" dirty="0">
              <a:latin typeface="Calibri"/>
              <a:cs typeface="Calibri"/>
            </a:endParaRPr>
          </a:p>
          <a:p>
            <a:pPr marL="1058545" marR="421640" indent="-229235">
              <a:lnSpc>
                <a:spcPct val="101800"/>
              </a:lnSpc>
              <a:spcBef>
                <a:spcPts val="850"/>
              </a:spcBef>
              <a:buFont typeface="Symbol"/>
              <a:buChar char=""/>
              <a:tabLst>
                <a:tab pos="1058545" algn="l"/>
              </a:tabLst>
            </a:pPr>
            <a:r>
              <a:rPr lang="da-DK" sz="1100" dirty="0">
                <a:latin typeface="Calibri"/>
                <a:cs typeface="Calibri"/>
              </a:rPr>
              <a:t>Formår</a:t>
            </a:r>
            <a:r>
              <a:rPr lang="da-DK" sz="1100" spc="-4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at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skabe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sammenhæng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mellem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de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fem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kompetencer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og</a:t>
            </a:r>
            <a:r>
              <a:rPr lang="da-DK" sz="1100" spc="-3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opnå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spc="-25" dirty="0">
                <a:latin typeface="Calibri"/>
                <a:cs typeface="Calibri"/>
              </a:rPr>
              <a:t>et </a:t>
            </a:r>
            <a:r>
              <a:rPr lang="da-DK" sz="1100" dirty="0">
                <a:latin typeface="Calibri"/>
                <a:cs typeface="Calibri"/>
              </a:rPr>
              <a:t>innovativt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resultat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(nytænkende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og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har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en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værdi)?</a:t>
            </a:r>
            <a:endParaRPr lang="da-DK" sz="1100" dirty="0">
              <a:latin typeface="Calibri"/>
              <a:cs typeface="Calibri"/>
            </a:endParaRPr>
          </a:p>
          <a:p>
            <a:pPr marL="1058545" indent="-228600">
              <a:lnSpc>
                <a:spcPct val="100000"/>
              </a:lnSpc>
              <a:spcBef>
                <a:spcPts val="85"/>
              </a:spcBef>
              <a:buFont typeface="Symbol"/>
              <a:buChar char=""/>
              <a:tabLst>
                <a:tab pos="1058545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kombinere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teknologi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med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forretningsforståelse?</a:t>
            </a:r>
            <a:endParaRPr lang="da-DK" sz="1100" dirty="0">
              <a:latin typeface="Calibri"/>
              <a:cs typeface="Calibri"/>
            </a:endParaRPr>
          </a:p>
          <a:p>
            <a:pPr marL="1058545" marR="5080" indent="-229235">
              <a:lnSpc>
                <a:spcPct val="101800"/>
              </a:lnSpc>
              <a:spcBef>
                <a:spcPts val="50"/>
              </a:spcBef>
              <a:buFont typeface="Symbol"/>
              <a:buChar char=""/>
              <a:tabLst>
                <a:tab pos="1058545" algn="l"/>
              </a:tabLst>
            </a:pPr>
            <a:r>
              <a:rPr lang="da-DK" sz="1100" dirty="0">
                <a:latin typeface="Calibri"/>
                <a:cs typeface="Calibri"/>
              </a:rPr>
              <a:t>Kan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man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inddrage og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sammensætte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el-</a:t>
            </a:r>
            <a:r>
              <a:rPr lang="da-DK" sz="1100" dirty="0">
                <a:latin typeface="Calibri"/>
                <a:cs typeface="Calibri"/>
              </a:rPr>
              <a:t>teknisk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viden</a:t>
            </a:r>
            <a:r>
              <a:rPr lang="da-DK" sz="1100" spc="-2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til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en</a:t>
            </a:r>
            <a:r>
              <a:rPr lang="da-DK" sz="1100" spc="-1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hel</a:t>
            </a:r>
            <a:r>
              <a:rPr lang="da-DK" sz="1100" spc="-2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teknisk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løsning,</a:t>
            </a:r>
            <a:r>
              <a:rPr lang="da-DK" sz="1100" spc="-10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der</a:t>
            </a:r>
            <a:r>
              <a:rPr lang="da-DK" sz="1100" spc="-5" dirty="0">
                <a:latin typeface="Calibri"/>
                <a:cs typeface="Calibri"/>
              </a:rPr>
              <a:t> </a:t>
            </a:r>
            <a:r>
              <a:rPr lang="da-DK" sz="1100" spc="-25" dirty="0">
                <a:latin typeface="Calibri"/>
                <a:cs typeface="Calibri"/>
              </a:rPr>
              <a:t>er </a:t>
            </a:r>
            <a:r>
              <a:rPr lang="da-DK" sz="1100" dirty="0">
                <a:latin typeface="Calibri"/>
                <a:cs typeface="Calibri"/>
              </a:rPr>
              <a:t>værdiskabende</a:t>
            </a:r>
            <a:r>
              <a:rPr lang="da-DK" sz="1100" spc="-35" dirty="0">
                <a:latin typeface="Calibri"/>
                <a:cs typeface="Calibri"/>
              </a:rPr>
              <a:t> </a:t>
            </a:r>
            <a:r>
              <a:rPr lang="da-DK" sz="1100" dirty="0">
                <a:latin typeface="Calibri"/>
                <a:cs typeface="Calibri"/>
              </a:rPr>
              <a:t>for</a:t>
            </a:r>
            <a:r>
              <a:rPr lang="da-DK" sz="1100" spc="-35" dirty="0">
                <a:latin typeface="Calibri"/>
                <a:cs typeface="Calibri"/>
              </a:rPr>
              <a:t> </a:t>
            </a:r>
            <a:r>
              <a:rPr lang="da-DK" sz="1100" spc="-10" dirty="0">
                <a:latin typeface="Calibri"/>
                <a:cs typeface="Calibri"/>
              </a:rPr>
              <a:t>kunden?</a:t>
            </a:r>
            <a:endParaRPr lang="da-DK"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7817</Words>
  <Application>Microsoft Office PowerPoint</Application>
  <PresentationFormat>Brugerdefineret</PresentationFormat>
  <Paragraphs>763</Paragraphs>
  <Slides>31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31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Courier New</vt:lpstr>
      <vt:lpstr>Segoe UI</vt:lpstr>
      <vt:lpstr>Symbol</vt:lpstr>
      <vt:lpstr>Times New Roman</vt:lpstr>
      <vt:lpstr>Wingdings</vt:lpstr>
      <vt:lpstr>Office Theme</vt:lpstr>
      <vt:lpstr>Elektrikeruddannelsen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Slide 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Beskrivelse af Bilag 6A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Pia Brandt Halling</dc:creator>
  <dc:description/>
  <cp:lastModifiedBy>Jesper Svendsen</cp:lastModifiedBy>
  <cp:revision>1</cp:revision>
  <dcterms:created xsi:type="dcterms:W3CDTF">2024-11-24T19:16:10Z</dcterms:created>
  <dcterms:modified xsi:type="dcterms:W3CDTF">2024-11-25T07:00:45Z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0x010100EC8EAC6EA5E01449B1A7415665428622</vt:lpwstr>
  </property>
  <property fmtid="{D5CDD505-2E9C-101B-9397-08002B2CF9AE}" pid="3" name="Created">
    <vt:filetime>2022-09-04T00:00:00Z</vt:filetime>
  </property>
  <property fmtid="{D5CDD505-2E9C-101B-9397-08002B2CF9AE}" pid="4" name="Creator">
    <vt:lpwstr>Acrobat PDFMaker 22 til Word</vt:lpwstr>
  </property>
  <property fmtid="{D5CDD505-2E9C-101B-9397-08002B2CF9AE}" pid="5" name="LastSaved">
    <vt:filetime>2024-11-24T00:00:00Z</vt:filetime>
  </property>
  <property fmtid="{D5CDD505-2E9C-101B-9397-08002B2CF9AE}" pid="6" name="MediaServiceImageTags">
    <vt:lpwstr/>
  </property>
  <property fmtid="{D5CDD505-2E9C-101B-9397-08002B2CF9AE}" pid="7" name="Producer">
    <vt:lpwstr>Adobe PDF Library 22.2.223; modified using iTextSharp.LGPLv2.Core 1.7.1.0</vt:lpwstr>
  </property>
  <property fmtid="{D5CDD505-2E9C-101B-9397-08002B2CF9AE}" pid="8" name="SourceModified">
    <vt:lpwstr/>
  </property>
</Properties>
</file>