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7" r:id="rId2"/>
    <p:sldId id="267" r:id="rId3"/>
    <p:sldId id="277" r:id="rId4"/>
    <p:sldId id="368" r:id="rId5"/>
    <p:sldId id="278" r:id="rId6"/>
    <p:sldId id="281" r:id="rId7"/>
    <p:sldId id="282" r:id="rId8"/>
    <p:sldId id="283" r:id="rId9"/>
    <p:sldId id="284" r:id="rId10"/>
    <p:sldId id="290" r:id="rId11"/>
    <p:sldId id="288" r:id="rId12"/>
    <p:sldId id="280" r:id="rId13"/>
    <p:sldId id="289" r:id="rId14"/>
    <p:sldId id="292" r:id="rId15"/>
    <p:sldId id="291" r:id="rId16"/>
    <p:sldId id="334" r:id="rId17"/>
    <p:sldId id="335" r:id="rId18"/>
    <p:sldId id="336" r:id="rId19"/>
    <p:sldId id="337" r:id="rId20"/>
    <p:sldId id="338" r:id="rId21"/>
    <p:sldId id="349" r:id="rId22"/>
    <p:sldId id="350" r:id="rId23"/>
    <p:sldId id="351" r:id="rId24"/>
    <p:sldId id="352" r:id="rId25"/>
    <p:sldId id="353" r:id="rId26"/>
    <p:sldId id="354" r:id="rId27"/>
    <p:sldId id="355" r:id="rId28"/>
    <p:sldId id="356" r:id="rId29"/>
    <p:sldId id="357" r:id="rId30"/>
    <p:sldId id="367" r:id="rId31"/>
    <p:sldId id="358" r:id="rId32"/>
    <p:sldId id="366" r:id="rId33"/>
    <p:sldId id="359" r:id="rId34"/>
    <p:sldId id="361" r:id="rId35"/>
    <p:sldId id="268" r:id="rId36"/>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7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80" d="100"/>
          <a:sy n="80" d="100"/>
        </p:scale>
        <p:origin x="58" y="35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62DE36-D519-4957-B891-5EA3C137DF05}"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EA53B0D7-F181-46D1-B71D-B96AAE0F47BA}">
      <dgm:prSet custT="1"/>
      <dgm:spPr/>
      <dgm:t>
        <a:bodyPr/>
        <a:lstStyle/>
        <a:p>
          <a:r>
            <a:rPr lang="da-DK" sz="1600" b="0" dirty="0"/>
            <a:t>Så snart der forekommer en temperaturforskel mellem to steder, vil der foregå en varmetransport fra det varmere til det koldere sted. Varmetransporten kan foregå på tre forskellige måder:</a:t>
          </a:r>
          <a:endParaRPr lang="en-US" sz="1600" dirty="0"/>
        </a:p>
      </dgm:t>
    </dgm:pt>
    <dgm:pt modelId="{C690CDFB-FF9C-4B89-A463-4C85565E7A89}" type="parTrans" cxnId="{08258BF8-BA8A-41BE-A985-3D4892F5B99A}">
      <dgm:prSet/>
      <dgm:spPr/>
      <dgm:t>
        <a:bodyPr/>
        <a:lstStyle/>
        <a:p>
          <a:endParaRPr lang="en-US"/>
        </a:p>
      </dgm:t>
    </dgm:pt>
    <dgm:pt modelId="{67050857-5374-4907-9FAB-3E25605ACD77}" type="sibTrans" cxnId="{08258BF8-BA8A-41BE-A985-3D4892F5B99A}">
      <dgm:prSet/>
      <dgm:spPr/>
      <dgm:t>
        <a:bodyPr/>
        <a:lstStyle/>
        <a:p>
          <a:endParaRPr lang="en-US"/>
        </a:p>
      </dgm:t>
    </dgm:pt>
    <dgm:pt modelId="{2B7AB3DA-B361-480B-9266-97746639A461}">
      <dgm:prSet custT="1"/>
      <dgm:spPr/>
      <dgm:t>
        <a:bodyPr/>
        <a:lstStyle/>
        <a:p>
          <a:r>
            <a:rPr lang="da-DK" sz="1600" dirty="0"/>
            <a:t>Konvektion: som betyder føre sammen. </a:t>
          </a:r>
          <a:endParaRPr lang="en-US" sz="1600" dirty="0"/>
        </a:p>
      </dgm:t>
    </dgm:pt>
    <dgm:pt modelId="{D4C51512-D8F2-495B-BE88-744A15398E9F}" type="parTrans" cxnId="{62791579-CF1F-45B1-B574-E8E3484470AA}">
      <dgm:prSet/>
      <dgm:spPr/>
      <dgm:t>
        <a:bodyPr/>
        <a:lstStyle/>
        <a:p>
          <a:endParaRPr lang="en-US"/>
        </a:p>
      </dgm:t>
    </dgm:pt>
    <dgm:pt modelId="{5A22DCB6-66E7-4F6D-BE5A-A9C5684F420F}" type="sibTrans" cxnId="{62791579-CF1F-45B1-B574-E8E3484470AA}">
      <dgm:prSet/>
      <dgm:spPr/>
      <dgm:t>
        <a:bodyPr/>
        <a:lstStyle/>
        <a:p>
          <a:endParaRPr lang="en-US"/>
        </a:p>
      </dgm:t>
    </dgm:pt>
    <dgm:pt modelId="{8478BBF9-00EC-4410-A6F7-48CCE22C5E10}">
      <dgm:prSet custT="1"/>
      <dgm:spPr/>
      <dgm:t>
        <a:bodyPr/>
        <a:lstStyle/>
        <a:p>
          <a:r>
            <a:rPr lang="da-DK" sz="1600" dirty="0"/>
            <a:t>Varmeledning.</a:t>
          </a:r>
          <a:endParaRPr lang="en-US" sz="1600" dirty="0"/>
        </a:p>
      </dgm:t>
    </dgm:pt>
    <dgm:pt modelId="{D2B31250-E3CD-49D4-AE9C-29421FA56E5B}" type="parTrans" cxnId="{E3F865D6-34F0-418D-BB45-4FF0A8BDBAE9}">
      <dgm:prSet/>
      <dgm:spPr/>
      <dgm:t>
        <a:bodyPr/>
        <a:lstStyle/>
        <a:p>
          <a:endParaRPr lang="en-US"/>
        </a:p>
      </dgm:t>
    </dgm:pt>
    <dgm:pt modelId="{6622FDCC-E87E-49ED-812E-A810165F1AB0}" type="sibTrans" cxnId="{E3F865D6-34F0-418D-BB45-4FF0A8BDBAE9}">
      <dgm:prSet/>
      <dgm:spPr/>
      <dgm:t>
        <a:bodyPr/>
        <a:lstStyle/>
        <a:p>
          <a:endParaRPr lang="en-US"/>
        </a:p>
      </dgm:t>
    </dgm:pt>
    <dgm:pt modelId="{2321EB42-86DE-4DE9-8A00-E55C0216B424}">
      <dgm:prSet custT="1"/>
      <dgm:spPr/>
      <dgm:t>
        <a:bodyPr/>
        <a:lstStyle/>
        <a:p>
          <a:r>
            <a:rPr lang="da-DK" sz="1600" dirty="0"/>
            <a:t>Varmestråling. </a:t>
          </a:r>
          <a:endParaRPr lang="en-US" sz="1600" dirty="0"/>
        </a:p>
      </dgm:t>
    </dgm:pt>
    <dgm:pt modelId="{E99894BF-1435-4022-A069-8F6C3920281B}" type="parTrans" cxnId="{F4B67E9B-D7EE-4DD3-AC54-E8D89F8076D5}">
      <dgm:prSet/>
      <dgm:spPr/>
      <dgm:t>
        <a:bodyPr/>
        <a:lstStyle/>
        <a:p>
          <a:endParaRPr lang="en-US"/>
        </a:p>
      </dgm:t>
    </dgm:pt>
    <dgm:pt modelId="{52F0E5A0-D58F-46F1-A6EC-4CEAF65256C8}" type="sibTrans" cxnId="{F4B67E9B-D7EE-4DD3-AC54-E8D89F8076D5}">
      <dgm:prSet/>
      <dgm:spPr/>
      <dgm:t>
        <a:bodyPr/>
        <a:lstStyle/>
        <a:p>
          <a:endParaRPr lang="en-US"/>
        </a:p>
      </dgm:t>
    </dgm:pt>
    <dgm:pt modelId="{378054ED-5423-4B1B-95AA-D59BF7D61349}" type="pres">
      <dgm:prSet presAssocID="{DE62DE36-D519-4957-B891-5EA3C137DF05}" presName="hierChild1" presStyleCnt="0">
        <dgm:presLayoutVars>
          <dgm:chPref val="1"/>
          <dgm:dir/>
          <dgm:animOne val="branch"/>
          <dgm:animLvl val="lvl"/>
          <dgm:resizeHandles/>
        </dgm:presLayoutVars>
      </dgm:prSet>
      <dgm:spPr/>
    </dgm:pt>
    <dgm:pt modelId="{EEAD5CE9-FE97-4D77-8BEE-D8D731BFA039}" type="pres">
      <dgm:prSet presAssocID="{EA53B0D7-F181-46D1-B71D-B96AAE0F47BA}" presName="hierRoot1" presStyleCnt="0"/>
      <dgm:spPr/>
    </dgm:pt>
    <dgm:pt modelId="{4DC698AE-B736-403E-BE12-69AEE97FF2FA}" type="pres">
      <dgm:prSet presAssocID="{EA53B0D7-F181-46D1-B71D-B96AAE0F47BA}" presName="composite" presStyleCnt="0"/>
      <dgm:spPr/>
    </dgm:pt>
    <dgm:pt modelId="{E7E661A3-6885-4756-94F5-CBD6611E4932}" type="pres">
      <dgm:prSet presAssocID="{EA53B0D7-F181-46D1-B71D-B96AAE0F47BA}" presName="background" presStyleLbl="node0" presStyleIdx="0" presStyleCnt="1"/>
      <dgm:spPr/>
    </dgm:pt>
    <dgm:pt modelId="{1230354F-8638-4BEB-BA8B-044F7729698D}" type="pres">
      <dgm:prSet presAssocID="{EA53B0D7-F181-46D1-B71D-B96AAE0F47BA}" presName="text" presStyleLbl="fgAcc0" presStyleIdx="0" presStyleCnt="1" custScaleX="239095">
        <dgm:presLayoutVars>
          <dgm:chPref val="3"/>
        </dgm:presLayoutVars>
      </dgm:prSet>
      <dgm:spPr/>
    </dgm:pt>
    <dgm:pt modelId="{80D5BFCD-125A-4908-A53F-BE8C3549C073}" type="pres">
      <dgm:prSet presAssocID="{EA53B0D7-F181-46D1-B71D-B96AAE0F47BA}" presName="hierChild2" presStyleCnt="0"/>
      <dgm:spPr/>
    </dgm:pt>
    <dgm:pt modelId="{D8E92712-FBA4-44C1-92D8-2A1E7D1DA6B4}" type="pres">
      <dgm:prSet presAssocID="{D4C51512-D8F2-495B-BE88-744A15398E9F}" presName="Name10" presStyleLbl="parChTrans1D2" presStyleIdx="0" presStyleCnt="3"/>
      <dgm:spPr/>
    </dgm:pt>
    <dgm:pt modelId="{DB2F27B7-DC3A-4997-9F14-CB9AE7161B15}" type="pres">
      <dgm:prSet presAssocID="{2B7AB3DA-B361-480B-9266-97746639A461}" presName="hierRoot2" presStyleCnt="0"/>
      <dgm:spPr/>
    </dgm:pt>
    <dgm:pt modelId="{4047B032-3FAE-403F-A02B-9C069A6E3DCC}" type="pres">
      <dgm:prSet presAssocID="{2B7AB3DA-B361-480B-9266-97746639A461}" presName="composite2" presStyleCnt="0"/>
      <dgm:spPr/>
    </dgm:pt>
    <dgm:pt modelId="{50AA09A6-699D-4B7A-BF95-26953B28CACB}" type="pres">
      <dgm:prSet presAssocID="{2B7AB3DA-B361-480B-9266-97746639A461}" presName="background2" presStyleLbl="node2" presStyleIdx="0" presStyleCnt="3"/>
      <dgm:spPr/>
    </dgm:pt>
    <dgm:pt modelId="{0CFB1F00-EE47-4112-B952-0DFD7383D76D}" type="pres">
      <dgm:prSet presAssocID="{2B7AB3DA-B361-480B-9266-97746639A461}" presName="text2" presStyleLbl="fgAcc2" presStyleIdx="0" presStyleCnt="3" custLinFactNeighborX="512" custLinFactNeighborY="269">
        <dgm:presLayoutVars>
          <dgm:chPref val="3"/>
        </dgm:presLayoutVars>
      </dgm:prSet>
      <dgm:spPr/>
    </dgm:pt>
    <dgm:pt modelId="{B9227025-9137-4A58-B457-CD749F6FC0C8}" type="pres">
      <dgm:prSet presAssocID="{2B7AB3DA-B361-480B-9266-97746639A461}" presName="hierChild3" presStyleCnt="0"/>
      <dgm:spPr/>
    </dgm:pt>
    <dgm:pt modelId="{50359355-73FF-4A41-B9DD-1D7E2D0D4E0A}" type="pres">
      <dgm:prSet presAssocID="{D2B31250-E3CD-49D4-AE9C-29421FA56E5B}" presName="Name10" presStyleLbl="parChTrans1D2" presStyleIdx="1" presStyleCnt="3"/>
      <dgm:spPr/>
    </dgm:pt>
    <dgm:pt modelId="{6AF6A674-D86C-4A78-B5DA-F65033C7B2FF}" type="pres">
      <dgm:prSet presAssocID="{8478BBF9-00EC-4410-A6F7-48CCE22C5E10}" presName="hierRoot2" presStyleCnt="0"/>
      <dgm:spPr/>
    </dgm:pt>
    <dgm:pt modelId="{EC0B2029-9C30-4DDF-BB83-CE8B5F128770}" type="pres">
      <dgm:prSet presAssocID="{8478BBF9-00EC-4410-A6F7-48CCE22C5E10}" presName="composite2" presStyleCnt="0"/>
      <dgm:spPr/>
    </dgm:pt>
    <dgm:pt modelId="{21340465-7FBB-45EB-9021-AFBF03460D25}" type="pres">
      <dgm:prSet presAssocID="{8478BBF9-00EC-4410-A6F7-48CCE22C5E10}" presName="background2" presStyleLbl="node2" presStyleIdx="1" presStyleCnt="3"/>
      <dgm:spPr/>
    </dgm:pt>
    <dgm:pt modelId="{803FABEA-9B2F-424D-A103-7584CF89AFE0}" type="pres">
      <dgm:prSet presAssocID="{8478BBF9-00EC-4410-A6F7-48CCE22C5E10}" presName="text2" presStyleLbl="fgAcc2" presStyleIdx="1" presStyleCnt="3">
        <dgm:presLayoutVars>
          <dgm:chPref val="3"/>
        </dgm:presLayoutVars>
      </dgm:prSet>
      <dgm:spPr/>
    </dgm:pt>
    <dgm:pt modelId="{7C7C33C3-A5ED-4DF6-B955-FA4C696BCF44}" type="pres">
      <dgm:prSet presAssocID="{8478BBF9-00EC-4410-A6F7-48CCE22C5E10}" presName="hierChild3" presStyleCnt="0"/>
      <dgm:spPr/>
    </dgm:pt>
    <dgm:pt modelId="{D40155AF-4D4B-41AB-A646-DA0262DAA719}" type="pres">
      <dgm:prSet presAssocID="{E99894BF-1435-4022-A069-8F6C3920281B}" presName="Name10" presStyleLbl="parChTrans1D2" presStyleIdx="2" presStyleCnt="3"/>
      <dgm:spPr/>
    </dgm:pt>
    <dgm:pt modelId="{7B5BBB2D-06D7-4099-B135-96715F399452}" type="pres">
      <dgm:prSet presAssocID="{2321EB42-86DE-4DE9-8A00-E55C0216B424}" presName="hierRoot2" presStyleCnt="0"/>
      <dgm:spPr/>
    </dgm:pt>
    <dgm:pt modelId="{018658D4-01D0-4BFE-988E-092D458F2F77}" type="pres">
      <dgm:prSet presAssocID="{2321EB42-86DE-4DE9-8A00-E55C0216B424}" presName="composite2" presStyleCnt="0"/>
      <dgm:spPr/>
    </dgm:pt>
    <dgm:pt modelId="{0D4716CF-E736-478D-AF76-069BDCB4C037}" type="pres">
      <dgm:prSet presAssocID="{2321EB42-86DE-4DE9-8A00-E55C0216B424}" presName="background2" presStyleLbl="node2" presStyleIdx="2" presStyleCnt="3"/>
      <dgm:spPr/>
    </dgm:pt>
    <dgm:pt modelId="{F0B5C666-03A1-46B5-9D52-3F7CEC4D4003}" type="pres">
      <dgm:prSet presAssocID="{2321EB42-86DE-4DE9-8A00-E55C0216B424}" presName="text2" presStyleLbl="fgAcc2" presStyleIdx="2" presStyleCnt="3" custLinFactNeighborX="-171" custLinFactNeighborY="-806">
        <dgm:presLayoutVars>
          <dgm:chPref val="3"/>
        </dgm:presLayoutVars>
      </dgm:prSet>
      <dgm:spPr/>
    </dgm:pt>
    <dgm:pt modelId="{B941898A-0771-4DAA-BDB9-AA0912722D17}" type="pres">
      <dgm:prSet presAssocID="{2321EB42-86DE-4DE9-8A00-E55C0216B424}" presName="hierChild3" presStyleCnt="0"/>
      <dgm:spPr/>
    </dgm:pt>
  </dgm:ptLst>
  <dgm:cxnLst>
    <dgm:cxn modelId="{8E543A0B-A27C-4FE2-8A71-7E3EF41B912C}" type="presOf" srcId="{E99894BF-1435-4022-A069-8F6C3920281B}" destId="{D40155AF-4D4B-41AB-A646-DA0262DAA719}" srcOrd="0" destOrd="0" presId="urn:microsoft.com/office/officeart/2005/8/layout/hierarchy1"/>
    <dgm:cxn modelId="{FE513526-4486-4AAB-AE20-3FBFA25B1F2A}" type="presOf" srcId="{DE62DE36-D519-4957-B891-5EA3C137DF05}" destId="{378054ED-5423-4B1B-95AA-D59BF7D61349}" srcOrd="0" destOrd="0" presId="urn:microsoft.com/office/officeart/2005/8/layout/hierarchy1"/>
    <dgm:cxn modelId="{6416FA30-4BBE-4F02-962A-06F161E199D8}" type="presOf" srcId="{2321EB42-86DE-4DE9-8A00-E55C0216B424}" destId="{F0B5C666-03A1-46B5-9D52-3F7CEC4D4003}" srcOrd="0" destOrd="0" presId="urn:microsoft.com/office/officeart/2005/8/layout/hierarchy1"/>
    <dgm:cxn modelId="{E89CE452-32CD-4EFA-A99E-96DC6266AC97}" type="presOf" srcId="{2B7AB3DA-B361-480B-9266-97746639A461}" destId="{0CFB1F00-EE47-4112-B952-0DFD7383D76D}" srcOrd="0" destOrd="0" presId="urn:microsoft.com/office/officeart/2005/8/layout/hierarchy1"/>
    <dgm:cxn modelId="{62791579-CF1F-45B1-B574-E8E3484470AA}" srcId="{EA53B0D7-F181-46D1-B71D-B96AAE0F47BA}" destId="{2B7AB3DA-B361-480B-9266-97746639A461}" srcOrd="0" destOrd="0" parTransId="{D4C51512-D8F2-495B-BE88-744A15398E9F}" sibTransId="{5A22DCB6-66E7-4F6D-BE5A-A9C5684F420F}"/>
    <dgm:cxn modelId="{9CC39D8D-5095-4486-AA90-B71A5A5E55C3}" type="presOf" srcId="{D2B31250-E3CD-49D4-AE9C-29421FA56E5B}" destId="{50359355-73FF-4A41-B9DD-1D7E2D0D4E0A}" srcOrd="0" destOrd="0" presId="urn:microsoft.com/office/officeart/2005/8/layout/hierarchy1"/>
    <dgm:cxn modelId="{F4B67E9B-D7EE-4DD3-AC54-E8D89F8076D5}" srcId="{EA53B0D7-F181-46D1-B71D-B96AAE0F47BA}" destId="{2321EB42-86DE-4DE9-8A00-E55C0216B424}" srcOrd="2" destOrd="0" parTransId="{E99894BF-1435-4022-A069-8F6C3920281B}" sibTransId="{52F0E5A0-D58F-46F1-A6EC-4CEAF65256C8}"/>
    <dgm:cxn modelId="{E04BF7D1-7A5A-46C5-8AAF-A69FF8832276}" type="presOf" srcId="{8478BBF9-00EC-4410-A6F7-48CCE22C5E10}" destId="{803FABEA-9B2F-424D-A103-7584CF89AFE0}" srcOrd="0" destOrd="0" presId="urn:microsoft.com/office/officeart/2005/8/layout/hierarchy1"/>
    <dgm:cxn modelId="{E3F865D6-34F0-418D-BB45-4FF0A8BDBAE9}" srcId="{EA53B0D7-F181-46D1-B71D-B96AAE0F47BA}" destId="{8478BBF9-00EC-4410-A6F7-48CCE22C5E10}" srcOrd="1" destOrd="0" parTransId="{D2B31250-E3CD-49D4-AE9C-29421FA56E5B}" sibTransId="{6622FDCC-E87E-49ED-812E-A810165F1AB0}"/>
    <dgm:cxn modelId="{3661AAD8-FEE0-45C7-8A78-79CCB3C0BF86}" type="presOf" srcId="{D4C51512-D8F2-495B-BE88-744A15398E9F}" destId="{D8E92712-FBA4-44C1-92D8-2A1E7D1DA6B4}" srcOrd="0" destOrd="0" presId="urn:microsoft.com/office/officeart/2005/8/layout/hierarchy1"/>
    <dgm:cxn modelId="{791B91E3-D197-4A1E-BE3A-AECE1DA6AE16}" type="presOf" srcId="{EA53B0D7-F181-46D1-B71D-B96AAE0F47BA}" destId="{1230354F-8638-4BEB-BA8B-044F7729698D}" srcOrd="0" destOrd="0" presId="urn:microsoft.com/office/officeart/2005/8/layout/hierarchy1"/>
    <dgm:cxn modelId="{08258BF8-BA8A-41BE-A985-3D4892F5B99A}" srcId="{DE62DE36-D519-4957-B891-5EA3C137DF05}" destId="{EA53B0D7-F181-46D1-B71D-B96AAE0F47BA}" srcOrd="0" destOrd="0" parTransId="{C690CDFB-FF9C-4B89-A463-4C85565E7A89}" sibTransId="{67050857-5374-4907-9FAB-3E25605ACD77}"/>
    <dgm:cxn modelId="{0F3332A2-D87B-4F4C-8CFB-68BE05CC426E}" type="presParOf" srcId="{378054ED-5423-4B1B-95AA-D59BF7D61349}" destId="{EEAD5CE9-FE97-4D77-8BEE-D8D731BFA039}" srcOrd="0" destOrd="0" presId="urn:microsoft.com/office/officeart/2005/8/layout/hierarchy1"/>
    <dgm:cxn modelId="{36C0B0BB-273F-45B0-96C1-0D7807FD65C7}" type="presParOf" srcId="{EEAD5CE9-FE97-4D77-8BEE-D8D731BFA039}" destId="{4DC698AE-B736-403E-BE12-69AEE97FF2FA}" srcOrd="0" destOrd="0" presId="urn:microsoft.com/office/officeart/2005/8/layout/hierarchy1"/>
    <dgm:cxn modelId="{7531A866-666F-4737-A554-C14031493845}" type="presParOf" srcId="{4DC698AE-B736-403E-BE12-69AEE97FF2FA}" destId="{E7E661A3-6885-4756-94F5-CBD6611E4932}" srcOrd="0" destOrd="0" presId="urn:microsoft.com/office/officeart/2005/8/layout/hierarchy1"/>
    <dgm:cxn modelId="{2CBA9EC9-CC57-4F82-8729-C9AC4FE77969}" type="presParOf" srcId="{4DC698AE-B736-403E-BE12-69AEE97FF2FA}" destId="{1230354F-8638-4BEB-BA8B-044F7729698D}" srcOrd="1" destOrd="0" presId="urn:microsoft.com/office/officeart/2005/8/layout/hierarchy1"/>
    <dgm:cxn modelId="{3B59120A-46D8-442B-B592-827C94AF2662}" type="presParOf" srcId="{EEAD5CE9-FE97-4D77-8BEE-D8D731BFA039}" destId="{80D5BFCD-125A-4908-A53F-BE8C3549C073}" srcOrd="1" destOrd="0" presId="urn:microsoft.com/office/officeart/2005/8/layout/hierarchy1"/>
    <dgm:cxn modelId="{27FDCC9E-0E10-4957-94A5-02EA7DBA2CFE}" type="presParOf" srcId="{80D5BFCD-125A-4908-A53F-BE8C3549C073}" destId="{D8E92712-FBA4-44C1-92D8-2A1E7D1DA6B4}" srcOrd="0" destOrd="0" presId="urn:microsoft.com/office/officeart/2005/8/layout/hierarchy1"/>
    <dgm:cxn modelId="{602985D0-1E89-41F9-A0E0-A668987AE7E2}" type="presParOf" srcId="{80D5BFCD-125A-4908-A53F-BE8C3549C073}" destId="{DB2F27B7-DC3A-4997-9F14-CB9AE7161B15}" srcOrd="1" destOrd="0" presId="urn:microsoft.com/office/officeart/2005/8/layout/hierarchy1"/>
    <dgm:cxn modelId="{B1BE65EE-D3B4-4368-A0DA-D2CE6DAFD8F4}" type="presParOf" srcId="{DB2F27B7-DC3A-4997-9F14-CB9AE7161B15}" destId="{4047B032-3FAE-403F-A02B-9C069A6E3DCC}" srcOrd="0" destOrd="0" presId="urn:microsoft.com/office/officeart/2005/8/layout/hierarchy1"/>
    <dgm:cxn modelId="{446DA424-E7E3-4289-94B3-9F6FCED9E3D9}" type="presParOf" srcId="{4047B032-3FAE-403F-A02B-9C069A6E3DCC}" destId="{50AA09A6-699D-4B7A-BF95-26953B28CACB}" srcOrd="0" destOrd="0" presId="urn:microsoft.com/office/officeart/2005/8/layout/hierarchy1"/>
    <dgm:cxn modelId="{2C6C7DE6-182E-4632-A960-F88D57146B21}" type="presParOf" srcId="{4047B032-3FAE-403F-A02B-9C069A6E3DCC}" destId="{0CFB1F00-EE47-4112-B952-0DFD7383D76D}" srcOrd="1" destOrd="0" presId="urn:microsoft.com/office/officeart/2005/8/layout/hierarchy1"/>
    <dgm:cxn modelId="{A206FEFC-085A-4E64-829C-20B897652B99}" type="presParOf" srcId="{DB2F27B7-DC3A-4997-9F14-CB9AE7161B15}" destId="{B9227025-9137-4A58-B457-CD749F6FC0C8}" srcOrd="1" destOrd="0" presId="urn:microsoft.com/office/officeart/2005/8/layout/hierarchy1"/>
    <dgm:cxn modelId="{4F060C23-9BD0-4B83-8018-C236699824C3}" type="presParOf" srcId="{80D5BFCD-125A-4908-A53F-BE8C3549C073}" destId="{50359355-73FF-4A41-B9DD-1D7E2D0D4E0A}" srcOrd="2" destOrd="0" presId="urn:microsoft.com/office/officeart/2005/8/layout/hierarchy1"/>
    <dgm:cxn modelId="{974CC78B-45EE-45AE-A101-087711B79C73}" type="presParOf" srcId="{80D5BFCD-125A-4908-A53F-BE8C3549C073}" destId="{6AF6A674-D86C-4A78-B5DA-F65033C7B2FF}" srcOrd="3" destOrd="0" presId="urn:microsoft.com/office/officeart/2005/8/layout/hierarchy1"/>
    <dgm:cxn modelId="{163492B4-9839-43A6-A0FF-901C274FA5D1}" type="presParOf" srcId="{6AF6A674-D86C-4A78-B5DA-F65033C7B2FF}" destId="{EC0B2029-9C30-4DDF-BB83-CE8B5F128770}" srcOrd="0" destOrd="0" presId="urn:microsoft.com/office/officeart/2005/8/layout/hierarchy1"/>
    <dgm:cxn modelId="{2FE01889-1EB7-409A-B7EF-2B341B4D4913}" type="presParOf" srcId="{EC0B2029-9C30-4DDF-BB83-CE8B5F128770}" destId="{21340465-7FBB-45EB-9021-AFBF03460D25}" srcOrd="0" destOrd="0" presId="urn:microsoft.com/office/officeart/2005/8/layout/hierarchy1"/>
    <dgm:cxn modelId="{64CEE197-7371-448E-9853-BD985082B718}" type="presParOf" srcId="{EC0B2029-9C30-4DDF-BB83-CE8B5F128770}" destId="{803FABEA-9B2F-424D-A103-7584CF89AFE0}" srcOrd="1" destOrd="0" presId="urn:microsoft.com/office/officeart/2005/8/layout/hierarchy1"/>
    <dgm:cxn modelId="{4BA0C62C-F01D-4066-942A-D025384A844D}" type="presParOf" srcId="{6AF6A674-D86C-4A78-B5DA-F65033C7B2FF}" destId="{7C7C33C3-A5ED-4DF6-B955-FA4C696BCF44}" srcOrd="1" destOrd="0" presId="urn:microsoft.com/office/officeart/2005/8/layout/hierarchy1"/>
    <dgm:cxn modelId="{D1B4F21B-6435-4DBB-BC04-3C06AFE1B945}" type="presParOf" srcId="{80D5BFCD-125A-4908-A53F-BE8C3549C073}" destId="{D40155AF-4D4B-41AB-A646-DA0262DAA719}" srcOrd="4" destOrd="0" presId="urn:microsoft.com/office/officeart/2005/8/layout/hierarchy1"/>
    <dgm:cxn modelId="{127E640C-98C6-469F-8F2D-8F66AB943A98}" type="presParOf" srcId="{80D5BFCD-125A-4908-A53F-BE8C3549C073}" destId="{7B5BBB2D-06D7-4099-B135-96715F399452}" srcOrd="5" destOrd="0" presId="urn:microsoft.com/office/officeart/2005/8/layout/hierarchy1"/>
    <dgm:cxn modelId="{0B1CC90B-7CE7-49C8-9D4F-E9B208C67E30}" type="presParOf" srcId="{7B5BBB2D-06D7-4099-B135-96715F399452}" destId="{018658D4-01D0-4BFE-988E-092D458F2F77}" srcOrd="0" destOrd="0" presId="urn:microsoft.com/office/officeart/2005/8/layout/hierarchy1"/>
    <dgm:cxn modelId="{B0DDE2A1-9AD5-4C17-ADD7-B861A2A8F992}" type="presParOf" srcId="{018658D4-01D0-4BFE-988E-092D458F2F77}" destId="{0D4716CF-E736-478D-AF76-069BDCB4C037}" srcOrd="0" destOrd="0" presId="urn:microsoft.com/office/officeart/2005/8/layout/hierarchy1"/>
    <dgm:cxn modelId="{E1E4DD78-792F-43DA-8BCA-EE9568D55A9D}" type="presParOf" srcId="{018658D4-01D0-4BFE-988E-092D458F2F77}" destId="{F0B5C666-03A1-46B5-9D52-3F7CEC4D4003}" srcOrd="1" destOrd="0" presId="urn:microsoft.com/office/officeart/2005/8/layout/hierarchy1"/>
    <dgm:cxn modelId="{E2A043EC-9B20-42C9-A6C3-8710B01EC792}" type="presParOf" srcId="{7B5BBB2D-06D7-4099-B135-96715F399452}" destId="{B941898A-0771-4DAA-BDB9-AA0912722D1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3F9095-B4DB-43E6-9C69-61198A5B932C}" type="doc">
      <dgm:prSet loTypeId="urn:microsoft.com/office/officeart/2005/8/layout/hierarchy2" loCatId="hierarchy" qsTypeId="urn:microsoft.com/office/officeart/2005/8/quickstyle/simple5" qsCatId="simple" csTypeId="urn:microsoft.com/office/officeart/2005/8/colors/accent2_2" csCatId="accent2" phldr="1"/>
      <dgm:spPr/>
      <dgm:t>
        <a:bodyPr/>
        <a:lstStyle/>
        <a:p>
          <a:endParaRPr lang="en-US"/>
        </a:p>
      </dgm:t>
    </dgm:pt>
    <dgm:pt modelId="{5F7C5CBB-4360-4E1E-83EC-0C49F117E8BD}">
      <dgm:prSet custT="1"/>
      <dgm:spPr/>
      <dgm:t>
        <a:bodyPr/>
        <a:lstStyle/>
        <a:p>
          <a:r>
            <a:rPr lang="da-DK" sz="2400" dirty="0"/>
            <a:t>Fordelene ved termografi :</a:t>
          </a:r>
          <a:endParaRPr lang="en-US" sz="2400" dirty="0"/>
        </a:p>
      </dgm:t>
    </dgm:pt>
    <dgm:pt modelId="{04F71B04-181F-48FC-BE54-C33EB8D0DA9C}" type="parTrans" cxnId="{75F9EA24-C20F-4ACE-A266-6EED8CC46F56}">
      <dgm:prSet/>
      <dgm:spPr/>
      <dgm:t>
        <a:bodyPr/>
        <a:lstStyle/>
        <a:p>
          <a:endParaRPr lang="en-US"/>
        </a:p>
      </dgm:t>
    </dgm:pt>
    <dgm:pt modelId="{2C8472E9-7A5A-4269-A229-FCEA61082DBC}" type="sibTrans" cxnId="{75F9EA24-C20F-4ACE-A266-6EED8CC46F56}">
      <dgm:prSet/>
      <dgm:spPr/>
      <dgm:t>
        <a:bodyPr/>
        <a:lstStyle/>
        <a:p>
          <a:endParaRPr lang="en-US"/>
        </a:p>
      </dgm:t>
    </dgm:pt>
    <dgm:pt modelId="{90AE08F9-ACCD-431D-9BA5-0A3CC7BB84B1}">
      <dgm:prSet/>
      <dgm:spPr/>
      <dgm:t>
        <a:bodyPr/>
        <a:lstStyle/>
        <a:p>
          <a:r>
            <a:rPr lang="da-DK" dirty="0"/>
            <a:t>Det er berøringsfri fjernmåling</a:t>
          </a:r>
          <a:endParaRPr lang="en-US" dirty="0"/>
        </a:p>
      </dgm:t>
    </dgm:pt>
    <dgm:pt modelId="{60A99D6F-23B6-40D1-9279-815D1C01F530}" type="parTrans" cxnId="{03BE87F9-02E2-41A7-9B03-9CAA81B8525D}">
      <dgm:prSet/>
      <dgm:spPr/>
      <dgm:t>
        <a:bodyPr/>
        <a:lstStyle/>
        <a:p>
          <a:endParaRPr lang="en-US"/>
        </a:p>
      </dgm:t>
    </dgm:pt>
    <dgm:pt modelId="{509AB769-37D7-40BF-8A2C-634F826E5531}" type="sibTrans" cxnId="{03BE87F9-02E2-41A7-9B03-9CAA81B8525D}">
      <dgm:prSet/>
      <dgm:spPr/>
      <dgm:t>
        <a:bodyPr/>
        <a:lstStyle/>
        <a:p>
          <a:endParaRPr lang="en-US"/>
        </a:p>
      </dgm:t>
    </dgm:pt>
    <dgm:pt modelId="{ED905D1A-7521-4D1F-8FB5-9C1D814E4154}">
      <dgm:prSet/>
      <dgm:spPr/>
      <dgm:t>
        <a:bodyPr/>
        <a:lstStyle/>
        <a:p>
          <a:r>
            <a:rPr lang="da-DK"/>
            <a:t>Holder brugeren væk fra farer</a:t>
          </a:r>
          <a:endParaRPr lang="en-US"/>
        </a:p>
      </dgm:t>
    </dgm:pt>
    <dgm:pt modelId="{2417C0C6-287A-4648-B82D-9436C665D46E}" type="parTrans" cxnId="{A83393C9-65AC-4FCC-A29C-DD099BB0CC56}">
      <dgm:prSet/>
      <dgm:spPr/>
      <dgm:t>
        <a:bodyPr/>
        <a:lstStyle/>
        <a:p>
          <a:endParaRPr lang="en-US"/>
        </a:p>
      </dgm:t>
    </dgm:pt>
    <dgm:pt modelId="{16EC393C-1AF5-496E-A27B-89323055B7D8}" type="sibTrans" cxnId="{A83393C9-65AC-4FCC-A29C-DD099BB0CC56}">
      <dgm:prSet/>
      <dgm:spPr/>
      <dgm:t>
        <a:bodyPr/>
        <a:lstStyle/>
        <a:p>
          <a:endParaRPr lang="en-US"/>
        </a:p>
      </dgm:t>
    </dgm:pt>
    <dgm:pt modelId="{413FA510-AFE6-4968-900A-E94F5E837D62}">
      <dgm:prSet/>
      <dgm:spPr/>
      <dgm:t>
        <a:bodyPr spcFirstLastPara="0" vert="horz" wrap="square" lIns="8255" tIns="8255" rIns="8255" bIns="8255" numCol="1" spcCol="1270" anchor="ctr" anchorCtr="0"/>
        <a:lstStyle/>
        <a:p>
          <a:r>
            <a:rPr lang="da-DK" kern="1200"/>
            <a:t>Påvirker </a:t>
          </a:r>
          <a:r>
            <a:rPr lang="da-DK" kern="1200">
              <a:latin typeface="Verdana"/>
              <a:ea typeface="+mn-ea"/>
              <a:cs typeface="+mn-cs"/>
            </a:rPr>
            <a:t>overhovedet</a:t>
          </a:r>
          <a:r>
            <a:rPr lang="da-DK" kern="1200"/>
            <a:t> ikke måleobjektet</a:t>
          </a:r>
          <a:endParaRPr lang="en-US" kern="1200"/>
        </a:p>
      </dgm:t>
    </dgm:pt>
    <dgm:pt modelId="{3145C153-A0C8-4569-B1D7-F965D17C459D}" type="parTrans" cxnId="{57B4143B-890B-454B-A8BA-B9CDAD6E8D26}">
      <dgm:prSet/>
      <dgm:spPr/>
      <dgm:t>
        <a:bodyPr/>
        <a:lstStyle/>
        <a:p>
          <a:endParaRPr lang="en-US"/>
        </a:p>
      </dgm:t>
    </dgm:pt>
    <dgm:pt modelId="{2BFD4056-0E3E-48DC-BD5E-F49163298353}" type="sibTrans" cxnId="{57B4143B-890B-454B-A8BA-B9CDAD6E8D26}">
      <dgm:prSet/>
      <dgm:spPr/>
      <dgm:t>
        <a:bodyPr/>
        <a:lstStyle/>
        <a:p>
          <a:endParaRPr lang="en-US"/>
        </a:p>
      </dgm:t>
    </dgm:pt>
    <dgm:pt modelId="{DBF86666-0522-4052-84B9-1D8FB59C2330}">
      <dgm:prSet/>
      <dgm:spPr/>
      <dgm:t>
        <a:bodyPr/>
        <a:lstStyle/>
        <a:p>
          <a:r>
            <a:rPr lang="da-DK" dirty="0"/>
            <a:t>Det er to </a:t>
          </a:r>
          <a:r>
            <a:rPr lang="da-DK" dirty="0" err="1"/>
            <a:t>dimensionelt</a:t>
          </a:r>
          <a:endParaRPr lang="en-US" dirty="0"/>
        </a:p>
      </dgm:t>
    </dgm:pt>
    <dgm:pt modelId="{6911E886-D070-4929-9AE1-8026BFF06E95}" type="parTrans" cxnId="{BDACD210-A055-4748-8355-B0F8CEA7E1F2}">
      <dgm:prSet/>
      <dgm:spPr/>
      <dgm:t>
        <a:bodyPr/>
        <a:lstStyle/>
        <a:p>
          <a:endParaRPr lang="en-US"/>
        </a:p>
      </dgm:t>
    </dgm:pt>
    <dgm:pt modelId="{BCD49961-0226-4A39-852C-E7C48EE44E0E}" type="sibTrans" cxnId="{BDACD210-A055-4748-8355-B0F8CEA7E1F2}">
      <dgm:prSet/>
      <dgm:spPr/>
      <dgm:t>
        <a:bodyPr/>
        <a:lstStyle/>
        <a:p>
          <a:endParaRPr lang="en-US"/>
        </a:p>
      </dgm:t>
    </dgm:pt>
    <dgm:pt modelId="{913D27FD-9382-4D4F-8E9F-2B5486FDF89B}">
      <dgm:prSet/>
      <dgm:spPr/>
      <dgm:t>
        <a:bodyPr/>
        <a:lstStyle/>
        <a:p>
          <a:r>
            <a:rPr lang="da-DK" kern="1200"/>
            <a:t>Sammenligning </a:t>
          </a:r>
          <a:r>
            <a:rPr lang="da-DK" kern="1200">
              <a:latin typeface="Verdana"/>
              <a:ea typeface="+mn-ea"/>
              <a:cs typeface="+mn-cs"/>
            </a:rPr>
            <a:t>mellem</a:t>
          </a:r>
          <a:r>
            <a:rPr lang="da-DK" kern="1200"/>
            <a:t> flere områder er muligt</a:t>
          </a:r>
          <a:endParaRPr lang="en-US" kern="1200"/>
        </a:p>
      </dgm:t>
    </dgm:pt>
    <dgm:pt modelId="{C5DCE872-4A79-478F-8A9F-7917FCE19F8C}" type="parTrans" cxnId="{55A8011F-99B8-49B7-BEDB-8F5E62301267}">
      <dgm:prSet/>
      <dgm:spPr/>
      <dgm:t>
        <a:bodyPr/>
        <a:lstStyle/>
        <a:p>
          <a:endParaRPr lang="en-US"/>
        </a:p>
      </dgm:t>
    </dgm:pt>
    <dgm:pt modelId="{4CDB6442-0E1F-4692-B1CF-6D58C99BE02E}" type="sibTrans" cxnId="{55A8011F-99B8-49B7-BEDB-8F5E62301267}">
      <dgm:prSet/>
      <dgm:spPr/>
      <dgm:t>
        <a:bodyPr/>
        <a:lstStyle/>
        <a:p>
          <a:endParaRPr lang="en-US"/>
        </a:p>
      </dgm:t>
    </dgm:pt>
    <dgm:pt modelId="{ACF663A9-2F96-4B25-A73C-B183D22ADC77}">
      <dgm:prSet/>
      <dgm:spPr/>
      <dgm:t>
        <a:bodyPr/>
        <a:lstStyle/>
        <a:p>
          <a:r>
            <a:rPr lang="da-DK"/>
            <a:t>Biledet giver et godt overblik over måleoobjektet</a:t>
          </a:r>
          <a:endParaRPr lang="en-US"/>
        </a:p>
      </dgm:t>
    </dgm:pt>
    <dgm:pt modelId="{1135E501-76EC-4496-ABF0-32BC164D3D08}" type="parTrans" cxnId="{ED0730FD-C645-4E0A-BF6B-9E04F00B1C5B}">
      <dgm:prSet/>
      <dgm:spPr/>
      <dgm:t>
        <a:bodyPr/>
        <a:lstStyle/>
        <a:p>
          <a:endParaRPr lang="en-US"/>
        </a:p>
      </dgm:t>
    </dgm:pt>
    <dgm:pt modelId="{F03B56C5-D167-4066-A1C4-C046EC8BED02}" type="sibTrans" cxnId="{ED0730FD-C645-4E0A-BF6B-9E04F00B1C5B}">
      <dgm:prSet/>
      <dgm:spPr/>
      <dgm:t>
        <a:bodyPr/>
        <a:lstStyle/>
        <a:p>
          <a:endParaRPr lang="en-US"/>
        </a:p>
      </dgm:t>
    </dgm:pt>
    <dgm:pt modelId="{F2BC8623-86D8-4963-BC49-1A48179B50FB}">
      <dgm:prSet/>
      <dgm:spPr/>
      <dgm:t>
        <a:bodyPr/>
        <a:lstStyle/>
        <a:p>
          <a:r>
            <a:rPr lang="da-DK" dirty="0"/>
            <a:t>Termiske mønstre bliver visualiseret til nærmere analyse </a:t>
          </a:r>
          <a:endParaRPr lang="en-US" dirty="0"/>
        </a:p>
      </dgm:t>
    </dgm:pt>
    <dgm:pt modelId="{86CDB035-68FF-4C1F-8FAC-A79F4CA962BD}" type="parTrans" cxnId="{692687D7-E064-4A57-BF1B-0D617C186F66}">
      <dgm:prSet/>
      <dgm:spPr/>
      <dgm:t>
        <a:bodyPr/>
        <a:lstStyle/>
        <a:p>
          <a:endParaRPr lang="en-US"/>
        </a:p>
      </dgm:t>
    </dgm:pt>
    <dgm:pt modelId="{02D41F7B-07CF-495F-9A6C-717F8D489689}" type="sibTrans" cxnId="{692687D7-E064-4A57-BF1B-0D617C186F66}">
      <dgm:prSet/>
      <dgm:spPr/>
      <dgm:t>
        <a:bodyPr/>
        <a:lstStyle/>
        <a:p>
          <a:endParaRPr lang="en-US"/>
        </a:p>
      </dgm:t>
    </dgm:pt>
    <dgm:pt modelId="{EBF68A4A-1707-42CC-AFA5-D92F37BC5308}">
      <dgm:prSet/>
      <dgm:spPr/>
      <dgm:t>
        <a:bodyPr/>
        <a:lstStyle/>
        <a:p>
          <a:r>
            <a:rPr lang="en-US" dirty="0"/>
            <a:t>Der </a:t>
          </a:r>
          <a:r>
            <a:rPr lang="en-US" dirty="0" err="1"/>
            <a:t>foregår</a:t>
          </a:r>
          <a:r>
            <a:rPr lang="en-US" dirty="0"/>
            <a:t> </a:t>
          </a:r>
          <a:r>
            <a:rPr lang="en-US" dirty="0" err="1"/>
            <a:t>i</a:t>
          </a:r>
          <a:r>
            <a:rPr lang="en-US" dirty="0"/>
            <a:t> </a:t>
          </a:r>
          <a:r>
            <a:rPr lang="en-US" dirty="0" err="1"/>
            <a:t>realtime</a:t>
          </a:r>
          <a:endParaRPr lang="en-US" dirty="0"/>
        </a:p>
      </dgm:t>
    </dgm:pt>
    <dgm:pt modelId="{85479A8C-D651-4BC1-A506-67CC5B545525}" type="parTrans" cxnId="{5CDABFC7-F3B3-4A48-9456-802A9697864E}">
      <dgm:prSet/>
      <dgm:spPr/>
      <dgm:t>
        <a:bodyPr/>
        <a:lstStyle/>
        <a:p>
          <a:endParaRPr lang="da-DK"/>
        </a:p>
      </dgm:t>
    </dgm:pt>
    <dgm:pt modelId="{6773644C-0BCF-4618-820C-AF5381095A7D}" type="sibTrans" cxnId="{5CDABFC7-F3B3-4A48-9456-802A9697864E}">
      <dgm:prSet/>
      <dgm:spPr/>
      <dgm:t>
        <a:bodyPr/>
        <a:lstStyle/>
        <a:p>
          <a:endParaRPr lang="da-DK"/>
        </a:p>
      </dgm:t>
    </dgm:pt>
    <dgm:pt modelId="{B83A46CF-1047-429E-8ADB-A5A82EDFC2F9}">
      <dgm:prSet/>
      <dgm:spPr/>
      <dgm:t>
        <a:bodyPr/>
        <a:lstStyle/>
        <a:p>
          <a:r>
            <a:rPr lang="en-US" dirty="0" err="1"/>
            <a:t>Hurtig</a:t>
          </a:r>
          <a:r>
            <a:rPr lang="en-US" dirty="0"/>
            <a:t> inspection </a:t>
          </a:r>
          <a:r>
            <a:rPr lang="en-US" dirty="0" err="1"/>
            <a:t>af</a:t>
          </a:r>
          <a:r>
            <a:rPr lang="en-US" dirty="0"/>
            <a:t> </a:t>
          </a:r>
          <a:r>
            <a:rPr lang="en-US" dirty="0" err="1"/>
            <a:t>stillestående</a:t>
          </a:r>
          <a:r>
            <a:rPr lang="en-US" dirty="0"/>
            <a:t> </a:t>
          </a:r>
          <a:r>
            <a:rPr lang="en-US" dirty="0" err="1"/>
            <a:t>objekter</a:t>
          </a:r>
          <a:endParaRPr lang="en-US" dirty="0"/>
        </a:p>
      </dgm:t>
    </dgm:pt>
    <dgm:pt modelId="{EEE4B266-EC28-47A1-8A76-F0AFDA67D5EE}" type="parTrans" cxnId="{73699803-0E24-43B7-826A-9E59005CC6CE}">
      <dgm:prSet/>
      <dgm:spPr/>
      <dgm:t>
        <a:bodyPr/>
        <a:lstStyle/>
        <a:p>
          <a:endParaRPr lang="da-DK"/>
        </a:p>
      </dgm:t>
    </dgm:pt>
    <dgm:pt modelId="{46A6B908-E8B0-446D-99A1-0EE50F8B2109}" type="sibTrans" cxnId="{73699803-0E24-43B7-826A-9E59005CC6CE}">
      <dgm:prSet/>
      <dgm:spPr/>
      <dgm:t>
        <a:bodyPr/>
        <a:lstStyle/>
        <a:p>
          <a:endParaRPr lang="da-DK"/>
        </a:p>
      </dgm:t>
    </dgm:pt>
    <dgm:pt modelId="{3878E9A5-5A1D-4FAD-883A-1180C2F02372}" type="pres">
      <dgm:prSet presAssocID="{263F9095-B4DB-43E6-9C69-61198A5B932C}" presName="diagram" presStyleCnt="0">
        <dgm:presLayoutVars>
          <dgm:chPref val="1"/>
          <dgm:dir/>
          <dgm:animOne val="branch"/>
          <dgm:animLvl val="lvl"/>
          <dgm:resizeHandles val="exact"/>
        </dgm:presLayoutVars>
      </dgm:prSet>
      <dgm:spPr/>
    </dgm:pt>
    <dgm:pt modelId="{8B3CABE9-E353-4677-9626-1F5B4C70826F}" type="pres">
      <dgm:prSet presAssocID="{5F7C5CBB-4360-4E1E-83EC-0C49F117E8BD}" presName="root1" presStyleCnt="0"/>
      <dgm:spPr/>
    </dgm:pt>
    <dgm:pt modelId="{B1679B76-771B-4964-895B-F59093A3D98C}" type="pres">
      <dgm:prSet presAssocID="{5F7C5CBB-4360-4E1E-83EC-0C49F117E8BD}" presName="LevelOneTextNode" presStyleLbl="node0" presStyleIdx="0" presStyleCnt="1" custScaleX="226375" custScaleY="372792" custLinFactX="-24601" custLinFactNeighborX="-100000" custLinFactNeighborY="-17740">
        <dgm:presLayoutVars>
          <dgm:chPref val="3"/>
        </dgm:presLayoutVars>
      </dgm:prSet>
      <dgm:spPr/>
    </dgm:pt>
    <dgm:pt modelId="{8924F199-CA28-4AA9-8451-8B4A18E6D5B8}" type="pres">
      <dgm:prSet presAssocID="{5F7C5CBB-4360-4E1E-83EC-0C49F117E8BD}" presName="level2hierChild" presStyleCnt="0"/>
      <dgm:spPr/>
    </dgm:pt>
    <dgm:pt modelId="{02E883F3-AA1E-41B7-B031-5708EC213B8B}" type="pres">
      <dgm:prSet presAssocID="{60A99D6F-23B6-40D1-9279-815D1C01F530}" presName="conn2-1" presStyleLbl="parChTrans1D2" presStyleIdx="0" presStyleCnt="3"/>
      <dgm:spPr/>
    </dgm:pt>
    <dgm:pt modelId="{476AD0BB-12C1-487A-AAF6-1653291645B9}" type="pres">
      <dgm:prSet presAssocID="{60A99D6F-23B6-40D1-9279-815D1C01F530}" presName="connTx" presStyleLbl="parChTrans1D2" presStyleIdx="0" presStyleCnt="3"/>
      <dgm:spPr/>
    </dgm:pt>
    <dgm:pt modelId="{DEB2CA3D-2238-4AEA-B1AB-9FD1C167B107}" type="pres">
      <dgm:prSet presAssocID="{90AE08F9-ACCD-431D-9BA5-0A3CC7BB84B1}" presName="root2" presStyleCnt="0"/>
      <dgm:spPr/>
    </dgm:pt>
    <dgm:pt modelId="{DD64CB99-B025-4C8D-BB32-7C07D577393B}" type="pres">
      <dgm:prSet presAssocID="{90AE08F9-ACCD-431D-9BA5-0A3CC7BB84B1}" presName="LevelTwoTextNode" presStyleLbl="node2" presStyleIdx="0" presStyleCnt="3">
        <dgm:presLayoutVars>
          <dgm:chPref val="3"/>
        </dgm:presLayoutVars>
      </dgm:prSet>
      <dgm:spPr/>
    </dgm:pt>
    <dgm:pt modelId="{79E72FBC-A5FE-457C-BB68-7E110628F237}" type="pres">
      <dgm:prSet presAssocID="{90AE08F9-ACCD-431D-9BA5-0A3CC7BB84B1}" presName="level3hierChild" presStyleCnt="0"/>
      <dgm:spPr/>
    </dgm:pt>
    <dgm:pt modelId="{ED882AA9-AC25-4D11-A2C9-775B55A3F999}" type="pres">
      <dgm:prSet presAssocID="{2417C0C6-287A-4648-B82D-9436C665D46E}" presName="conn2-1" presStyleLbl="parChTrans1D3" presStyleIdx="0" presStyleCnt="6"/>
      <dgm:spPr/>
    </dgm:pt>
    <dgm:pt modelId="{A0806B14-5475-42BC-A976-7C05A80D391C}" type="pres">
      <dgm:prSet presAssocID="{2417C0C6-287A-4648-B82D-9436C665D46E}" presName="connTx" presStyleLbl="parChTrans1D3" presStyleIdx="0" presStyleCnt="6"/>
      <dgm:spPr/>
    </dgm:pt>
    <dgm:pt modelId="{3EDBAEC4-3D6E-4772-8830-69F3610DC095}" type="pres">
      <dgm:prSet presAssocID="{ED905D1A-7521-4D1F-8FB5-9C1D814E4154}" presName="root2" presStyleCnt="0"/>
      <dgm:spPr/>
    </dgm:pt>
    <dgm:pt modelId="{AEBE9422-4169-48D9-96EF-F40EB456FF06}" type="pres">
      <dgm:prSet presAssocID="{ED905D1A-7521-4D1F-8FB5-9C1D814E4154}" presName="LevelTwoTextNode" presStyleLbl="node3" presStyleIdx="0" presStyleCnt="6">
        <dgm:presLayoutVars>
          <dgm:chPref val="3"/>
        </dgm:presLayoutVars>
      </dgm:prSet>
      <dgm:spPr/>
    </dgm:pt>
    <dgm:pt modelId="{A5263788-B077-4BD3-97F8-C2B309AACE8E}" type="pres">
      <dgm:prSet presAssocID="{ED905D1A-7521-4D1F-8FB5-9C1D814E4154}" presName="level3hierChild" presStyleCnt="0"/>
      <dgm:spPr/>
    </dgm:pt>
    <dgm:pt modelId="{5D37C4EC-8A96-4D18-9623-C22E62FCCDE4}" type="pres">
      <dgm:prSet presAssocID="{3145C153-A0C8-4569-B1D7-F965D17C459D}" presName="conn2-1" presStyleLbl="parChTrans1D3" presStyleIdx="1" presStyleCnt="6"/>
      <dgm:spPr/>
    </dgm:pt>
    <dgm:pt modelId="{F1A3D239-502C-4875-B1FC-27995D22D1BA}" type="pres">
      <dgm:prSet presAssocID="{3145C153-A0C8-4569-B1D7-F965D17C459D}" presName="connTx" presStyleLbl="parChTrans1D3" presStyleIdx="1" presStyleCnt="6"/>
      <dgm:spPr/>
    </dgm:pt>
    <dgm:pt modelId="{6E22F190-49A2-4CE4-B157-E176285AF074}" type="pres">
      <dgm:prSet presAssocID="{413FA510-AFE6-4968-900A-E94F5E837D62}" presName="root2" presStyleCnt="0"/>
      <dgm:spPr/>
    </dgm:pt>
    <dgm:pt modelId="{0E6F3B9C-BB8B-4193-920C-63FFE8298399}" type="pres">
      <dgm:prSet presAssocID="{413FA510-AFE6-4968-900A-E94F5E837D62}" presName="LevelTwoTextNode" presStyleLbl="node3" presStyleIdx="1" presStyleCnt="6">
        <dgm:presLayoutVars>
          <dgm:chPref val="3"/>
        </dgm:presLayoutVars>
      </dgm:prSet>
      <dgm:spPr/>
    </dgm:pt>
    <dgm:pt modelId="{3BA06014-6DB6-4AE4-8453-80DFE3679A8B}" type="pres">
      <dgm:prSet presAssocID="{413FA510-AFE6-4968-900A-E94F5E837D62}" presName="level3hierChild" presStyleCnt="0"/>
      <dgm:spPr/>
    </dgm:pt>
    <dgm:pt modelId="{634939DA-D3A9-4A32-8AC3-A3A8B8AC92A9}" type="pres">
      <dgm:prSet presAssocID="{6911E886-D070-4929-9AE1-8026BFF06E95}" presName="conn2-1" presStyleLbl="parChTrans1D2" presStyleIdx="1" presStyleCnt="3"/>
      <dgm:spPr/>
    </dgm:pt>
    <dgm:pt modelId="{69D3AD33-5284-4983-922D-8562329E316A}" type="pres">
      <dgm:prSet presAssocID="{6911E886-D070-4929-9AE1-8026BFF06E95}" presName="connTx" presStyleLbl="parChTrans1D2" presStyleIdx="1" presStyleCnt="3"/>
      <dgm:spPr/>
    </dgm:pt>
    <dgm:pt modelId="{C1011289-5AD8-473B-8E02-9BDFFBE18BC5}" type="pres">
      <dgm:prSet presAssocID="{DBF86666-0522-4052-84B9-1D8FB59C2330}" presName="root2" presStyleCnt="0"/>
      <dgm:spPr/>
    </dgm:pt>
    <dgm:pt modelId="{023595D0-6B7D-45BF-9EEA-C8B1A79EC9D2}" type="pres">
      <dgm:prSet presAssocID="{DBF86666-0522-4052-84B9-1D8FB59C2330}" presName="LevelTwoTextNode" presStyleLbl="node2" presStyleIdx="1" presStyleCnt="3">
        <dgm:presLayoutVars>
          <dgm:chPref val="3"/>
        </dgm:presLayoutVars>
      </dgm:prSet>
      <dgm:spPr/>
    </dgm:pt>
    <dgm:pt modelId="{7744EF15-7F9E-437E-8C48-5116A31F0CB2}" type="pres">
      <dgm:prSet presAssocID="{DBF86666-0522-4052-84B9-1D8FB59C2330}" presName="level3hierChild" presStyleCnt="0"/>
      <dgm:spPr/>
    </dgm:pt>
    <dgm:pt modelId="{83AE3819-90D3-4947-B208-6633294A0C79}" type="pres">
      <dgm:prSet presAssocID="{C5DCE872-4A79-478F-8A9F-7917FCE19F8C}" presName="conn2-1" presStyleLbl="parChTrans1D3" presStyleIdx="2" presStyleCnt="6"/>
      <dgm:spPr/>
    </dgm:pt>
    <dgm:pt modelId="{01D552C0-8275-40B2-81C5-2B7D5E73F986}" type="pres">
      <dgm:prSet presAssocID="{C5DCE872-4A79-478F-8A9F-7917FCE19F8C}" presName="connTx" presStyleLbl="parChTrans1D3" presStyleIdx="2" presStyleCnt="6"/>
      <dgm:spPr/>
    </dgm:pt>
    <dgm:pt modelId="{928BE6C2-457D-4134-A3C5-623BC6B7F593}" type="pres">
      <dgm:prSet presAssocID="{913D27FD-9382-4D4F-8E9F-2B5486FDF89B}" presName="root2" presStyleCnt="0"/>
      <dgm:spPr/>
    </dgm:pt>
    <dgm:pt modelId="{3EF80526-B4F7-44A7-890A-EEEE7429D73C}" type="pres">
      <dgm:prSet presAssocID="{913D27FD-9382-4D4F-8E9F-2B5486FDF89B}" presName="LevelTwoTextNode" presStyleLbl="node3" presStyleIdx="2" presStyleCnt="6">
        <dgm:presLayoutVars>
          <dgm:chPref val="3"/>
        </dgm:presLayoutVars>
      </dgm:prSet>
      <dgm:spPr/>
    </dgm:pt>
    <dgm:pt modelId="{BC812F35-EFE4-49C1-8DAC-6C77AEA62B55}" type="pres">
      <dgm:prSet presAssocID="{913D27FD-9382-4D4F-8E9F-2B5486FDF89B}" presName="level3hierChild" presStyleCnt="0"/>
      <dgm:spPr/>
    </dgm:pt>
    <dgm:pt modelId="{2CF9ADC5-F24A-4EF3-97D4-5641F373FEB7}" type="pres">
      <dgm:prSet presAssocID="{1135E501-76EC-4496-ABF0-32BC164D3D08}" presName="conn2-1" presStyleLbl="parChTrans1D3" presStyleIdx="3" presStyleCnt="6"/>
      <dgm:spPr/>
    </dgm:pt>
    <dgm:pt modelId="{5B4107E1-8F60-4C61-A713-A2133088A9E8}" type="pres">
      <dgm:prSet presAssocID="{1135E501-76EC-4496-ABF0-32BC164D3D08}" presName="connTx" presStyleLbl="parChTrans1D3" presStyleIdx="3" presStyleCnt="6"/>
      <dgm:spPr/>
    </dgm:pt>
    <dgm:pt modelId="{28D17823-27F7-4363-989D-00B1E641B7A8}" type="pres">
      <dgm:prSet presAssocID="{ACF663A9-2F96-4B25-A73C-B183D22ADC77}" presName="root2" presStyleCnt="0"/>
      <dgm:spPr/>
    </dgm:pt>
    <dgm:pt modelId="{F94663A6-D460-4CCB-BA22-75349DE4FFFD}" type="pres">
      <dgm:prSet presAssocID="{ACF663A9-2F96-4B25-A73C-B183D22ADC77}" presName="LevelTwoTextNode" presStyleLbl="node3" presStyleIdx="3" presStyleCnt="6">
        <dgm:presLayoutVars>
          <dgm:chPref val="3"/>
        </dgm:presLayoutVars>
      </dgm:prSet>
      <dgm:spPr/>
    </dgm:pt>
    <dgm:pt modelId="{AA141447-BB30-4834-9DD6-53341DB5C8FE}" type="pres">
      <dgm:prSet presAssocID="{ACF663A9-2F96-4B25-A73C-B183D22ADC77}" presName="level3hierChild" presStyleCnt="0"/>
      <dgm:spPr/>
    </dgm:pt>
    <dgm:pt modelId="{3750EA95-3136-4CE7-A7EB-8B005EB1FF40}" type="pres">
      <dgm:prSet presAssocID="{86CDB035-68FF-4C1F-8FAC-A79F4CA962BD}" presName="conn2-1" presStyleLbl="parChTrans1D3" presStyleIdx="4" presStyleCnt="6"/>
      <dgm:spPr/>
    </dgm:pt>
    <dgm:pt modelId="{72546538-6492-4DC1-9D1F-F2C9235A650B}" type="pres">
      <dgm:prSet presAssocID="{86CDB035-68FF-4C1F-8FAC-A79F4CA962BD}" presName="connTx" presStyleLbl="parChTrans1D3" presStyleIdx="4" presStyleCnt="6"/>
      <dgm:spPr/>
    </dgm:pt>
    <dgm:pt modelId="{04269D4D-4481-4F8E-A167-94C4DD7C52BD}" type="pres">
      <dgm:prSet presAssocID="{F2BC8623-86D8-4963-BC49-1A48179B50FB}" presName="root2" presStyleCnt="0"/>
      <dgm:spPr/>
    </dgm:pt>
    <dgm:pt modelId="{97A365F2-57A6-49F9-B465-7A15D1E720AC}" type="pres">
      <dgm:prSet presAssocID="{F2BC8623-86D8-4963-BC49-1A48179B50FB}" presName="LevelTwoTextNode" presStyleLbl="node3" presStyleIdx="4" presStyleCnt="6">
        <dgm:presLayoutVars>
          <dgm:chPref val="3"/>
        </dgm:presLayoutVars>
      </dgm:prSet>
      <dgm:spPr/>
    </dgm:pt>
    <dgm:pt modelId="{FAC53C73-E2C1-4C1D-8D60-4389805E00C2}" type="pres">
      <dgm:prSet presAssocID="{F2BC8623-86D8-4963-BC49-1A48179B50FB}" presName="level3hierChild" presStyleCnt="0"/>
      <dgm:spPr/>
    </dgm:pt>
    <dgm:pt modelId="{5A506E42-2A3C-421B-A7BE-B9AAEC0C39C8}" type="pres">
      <dgm:prSet presAssocID="{85479A8C-D651-4BC1-A506-67CC5B545525}" presName="conn2-1" presStyleLbl="parChTrans1D2" presStyleIdx="2" presStyleCnt="3"/>
      <dgm:spPr/>
    </dgm:pt>
    <dgm:pt modelId="{BB828119-58F8-44C2-A820-C28457CA603C}" type="pres">
      <dgm:prSet presAssocID="{85479A8C-D651-4BC1-A506-67CC5B545525}" presName="connTx" presStyleLbl="parChTrans1D2" presStyleIdx="2" presStyleCnt="3"/>
      <dgm:spPr/>
    </dgm:pt>
    <dgm:pt modelId="{783ED8E1-D990-4B56-B689-849B00D7BFAB}" type="pres">
      <dgm:prSet presAssocID="{EBF68A4A-1707-42CC-AFA5-D92F37BC5308}" presName="root2" presStyleCnt="0"/>
      <dgm:spPr/>
    </dgm:pt>
    <dgm:pt modelId="{93E7A941-6327-42C3-AF20-853642EA2D71}" type="pres">
      <dgm:prSet presAssocID="{EBF68A4A-1707-42CC-AFA5-D92F37BC5308}" presName="LevelTwoTextNode" presStyleLbl="node2" presStyleIdx="2" presStyleCnt="3">
        <dgm:presLayoutVars>
          <dgm:chPref val="3"/>
        </dgm:presLayoutVars>
      </dgm:prSet>
      <dgm:spPr/>
    </dgm:pt>
    <dgm:pt modelId="{14E5B993-0168-45F8-842A-3943388278BF}" type="pres">
      <dgm:prSet presAssocID="{EBF68A4A-1707-42CC-AFA5-D92F37BC5308}" presName="level3hierChild" presStyleCnt="0"/>
      <dgm:spPr/>
    </dgm:pt>
    <dgm:pt modelId="{36225F9A-D67A-4B7A-894F-4F094C8D0212}" type="pres">
      <dgm:prSet presAssocID="{EEE4B266-EC28-47A1-8A76-F0AFDA67D5EE}" presName="conn2-1" presStyleLbl="parChTrans1D3" presStyleIdx="5" presStyleCnt="6"/>
      <dgm:spPr/>
    </dgm:pt>
    <dgm:pt modelId="{AA64357B-CD14-40CC-B098-B95627F7EA3E}" type="pres">
      <dgm:prSet presAssocID="{EEE4B266-EC28-47A1-8A76-F0AFDA67D5EE}" presName="connTx" presStyleLbl="parChTrans1D3" presStyleIdx="5" presStyleCnt="6"/>
      <dgm:spPr/>
    </dgm:pt>
    <dgm:pt modelId="{2FE039CC-46A6-4CC0-B46E-327BA4E51A0D}" type="pres">
      <dgm:prSet presAssocID="{B83A46CF-1047-429E-8ADB-A5A82EDFC2F9}" presName="root2" presStyleCnt="0"/>
      <dgm:spPr/>
    </dgm:pt>
    <dgm:pt modelId="{59DE0ECF-55D4-4608-89D0-819BFC156A18}" type="pres">
      <dgm:prSet presAssocID="{B83A46CF-1047-429E-8ADB-A5A82EDFC2F9}" presName="LevelTwoTextNode" presStyleLbl="node3" presStyleIdx="5" presStyleCnt="6">
        <dgm:presLayoutVars>
          <dgm:chPref val="3"/>
        </dgm:presLayoutVars>
      </dgm:prSet>
      <dgm:spPr/>
    </dgm:pt>
    <dgm:pt modelId="{2BA280BD-9135-40B9-9D89-D243B7ADA6F1}" type="pres">
      <dgm:prSet presAssocID="{B83A46CF-1047-429E-8ADB-A5A82EDFC2F9}" presName="level3hierChild" presStyleCnt="0"/>
      <dgm:spPr/>
    </dgm:pt>
  </dgm:ptLst>
  <dgm:cxnLst>
    <dgm:cxn modelId="{6CA78801-0B4C-4749-9951-E115AEFD973C}" type="presOf" srcId="{2417C0C6-287A-4648-B82D-9436C665D46E}" destId="{A0806B14-5475-42BC-A976-7C05A80D391C}" srcOrd="1" destOrd="0" presId="urn:microsoft.com/office/officeart/2005/8/layout/hierarchy2"/>
    <dgm:cxn modelId="{73699803-0E24-43B7-826A-9E59005CC6CE}" srcId="{EBF68A4A-1707-42CC-AFA5-D92F37BC5308}" destId="{B83A46CF-1047-429E-8ADB-A5A82EDFC2F9}" srcOrd="0" destOrd="0" parTransId="{EEE4B266-EC28-47A1-8A76-F0AFDA67D5EE}" sibTransId="{46A6B908-E8B0-446D-99A1-0EE50F8B2109}"/>
    <dgm:cxn modelId="{E6EAFF0E-FC15-4076-B7DD-45F39CCA995C}" type="presOf" srcId="{EEE4B266-EC28-47A1-8A76-F0AFDA67D5EE}" destId="{AA64357B-CD14-40CC-B098-B95627F7EA3E}" srcOrd="1" destOrd="0" presId="urn:microsoft.com/office/officeart/2005/8/layout/hierarchy2"/>
    <dgm:cxn modelId="{BDACD210-A055-4748-8355-B0F8CEA7E1F2}" srcId="{5F7C5CBB-4360-4E1E-83EC-0C49F117E8BD}" destId="{DBF86666-0522-4052-84B9-1D8FB59C2330}" srcOrd="1" destOrd="0" parTransId="{6911E886-D070-4929-9AE1-8026BFF06E95}" sibTransId="{BCD49961-0226-4A39-852C-E7C48EE44E0E}"/>
    <dgm:cxn modelId="{D5154613-BC94-40F6-9EEB-31FC90A5AF6B}" type="presOf" srcId="{86CDB035-68FF-4C1F-8FAC-A79F4CA962BD}" destId="{72546538-6492-4DC1-9D1F-F2C9235A650B}" srcOrd="1" destOrd="0" presId="urn:microsoft.com/office/officeart/2005/8/layout/hierarchy2"/>
    <dgm:cxn modelId="{A2F90D1E-D725-4878-A958-1A06CC16E42C}" type="presOf" srcId="{3145C153-A0C8-4569-B1D7-F965D17C459D}" destId="{F1A3D239-502C-4875-B1FC-27995D22D1BA}" srcOrd="1" destOrd="0" presId="urn:microsoft.com/office/officeart/2005/8/layout/hierarchy2"/>
    <dgm:cxn modelId="{55A8011F-99B8-49B7-BEDB-8F5E62301267}" srcId="{DBF86666-0522-4052-84B9-1D8FB59C2330}" destId="{913D27FD-9382-4D4F-8E9F-2B5486FDF89B}" srcOrd="0" destOrd="0" parTransId="{C5DCE872-4A79-478F-8A9F-7917FCE19F8C}" sibTransId="{4CDB6442-0E1F-4692-B1CF-6D58C99BE02E}"/>
    <dgm:cxn modelId="{75F9EA24-C20F-4ACE-A266-6EED8CC46F56}" srcId="{263F9095-B4DB-43E6-9C69-61198A5B932C}" destId="{5F7C5CBB-4360-4E1E-83EC-0C49F117E8BD}" srcOrd="0" destOrd="0" parTransId="{04F71B04-181F-48FC-BE54-C33EB8D0DA9C}" sibTransId="{2C8472E9-7A5A-4269-A229-FCEA61082DBC}"/>
    <dgm:cxn modelId="{2D437225-2F66-48AA-95B4-F7B1DE78C8F1}" type="presOf" srcId="{5F7C5CBB-4360-4E1E-83EC-0C49F117E8BD}" destId="{B1679B76-771B-4964-895B-F59093A3D98C}" srcOrd="0" destOrd="0" presId="urn:microsoft.com/office/officeart/2005/8/layout/hierarchy2"/>
    <dgm:cxn modelId="{E29C1033-B064-4A5C-817E-0B458ED92370}" type="presOf" srcId="{85479A8C-D651-4BC1-A506-67CC5B545525}" destId="{BB828119-58F8-44C2-A820-C28457CA603C}" srcOrd="1" destOrd="0" presId="urn:microsoft.com/office/officeart/2005/8/layout/hierarchy2"/>
    <dgm:cxn modelId="{7CCD6236-BD49-4985-B541-184FBF391B0E}" type="presOf" srcId="{413FA510-AFE6-4968-900A-E94F5E837D62}" destId="{0E6F3B9C-BB8B-4193-920C-63FFE8298399}" srcOrd="0" destOrd="0" presId="urn:microsoft.com/office/officeart/2005/8/layout/hierarchy2"/>
    <dgm:cxn modelId="{57B4143B-890B-454B-A8BA-B9CDAD6E8D26}" srcId="{90AE08F9-ACCD-431D-9BA5-0A3CC7BB84B1}" destId="{413FA510-AFE6-4968-900A-E94F5E837D62}" srcOrd="1" destOrd="0" parTransId="{3145C153-A0C8-4569-B1D7-F965D17C459D}" sibTransId="{2BFD4056-0E3E-48DC-BD5E-F49163298353}"/>
    <dgm:cxn modelId="{68BC833D-B4E1-4F70-A844-8B8886C84185}" type="presOf" srcId="{2417C0C6-287A-4648-B82D-9436C665D46E}" destId="{ED882AA9-AC25-4D11-A2C9-775B55A3F999}" srcOrd="0" destOrd="0" presId="urn:microsoft.com/office/officeart/2005/8/layout/hierarchy2"/>
    <dgm:cxn modelId="{B1D5F069-7A0E-4E06-917C-745F651831EC}" type="presOf" srcId="{1135E501-76EC-4496-ABF0-32BC164D3D08}" destId="{5B4107E1-8F60-4C61-A713-A2133088A9E8}" srcOrd="1" destOrd="0" presId="urn:microsoft.com/office/officeart/2005/8/layout/hierarchy2"/>
    <dgm:cxn modelId="{6096CA4D-92C7-409A-B818-EA90B248B887}" type="presOf" srcId="{6911E886-D070-4929-9AE1-8026BFF06E95}" destId="{634939DA-D3A9-4A32-8AC3-A3A8B8AC92A9}" srcOrd="0" destOrd="0" presId="urn:microsoft.com/office/officeart/2005/8/layout/hierarchy2"/>
    <dgm:cxn modelId="{D6911C70-CB6E-4F0A-8B39-81D539D2B452}" type="presOf" srcId="{913D27FD-9382-4D4F-8E9F-2B5486FDF89B}" destId="{3EF80526-B4F7-44A7-890A-EEEE7429D73C}" srcOrd="0" destOrd="0" presId="urn:microsoft.com/office/officeart/2005/8/layout/hierarchy2"/>
    <dgm:cxn modelId="{913E3574-21FA-41A9-B164-CD48F8529147}" type="presOf" srcId="{B83A46CF-1047-429E-8ADB-A5A82EDFC2F9}" destId="{59DE0ECF-55D4-4608-89D0-819BFC156A18}" srcOrd="0" destOrd="0" presId="urn:microsoft.com/office/officeart/2005/8/layout/hierarchy2"/>
    <dgm:cxn modelId="{3A7D367E-1FA9-4DAC-AA5F-4218AE80DD11}" type="presOf" srcId="{1135E501-76EC-4496-ABF0-32BC164D3D08}" destId="{2CF9ADC5-F24A-4EF3-97D4-5641F373FEB7}" srcOrd="0" destOrd="0" presId="urn:microsoft.com/office/officeart/2005/8/layout/hierarchy2"/>
    <dgm:cxn modelId="{36F7408A-AA6E-4FA0-ADEE-4F70233B3D19}" type="presOf" srcId="{85479A8C-D651-4BC1-A506-67CC5B545525}" destId="{5A506E42-2A3C-421B-A7BE-B9AAEC0C39C8}" srcOrd="0" destOrd="0" presId="urn:microsoft.com/office/officeart/2005/8/layout/hierarchy2"/>
    <dgm:cxn modelId="{3A704F8A-B300-41A5-A3A9-268D563F8362}" type="presOf" srcId="{3145C153-A0C8-4569-B1D7-F965D17C459D}" destId="{5D37C4EC-8A96-4D18-9623-C22E62FCCDE4}" srcOrd="0" destOrd="0" presId="urn:microsoft.com/office/officeart/2005/8/layout/hierarchy2"/>
    <dgm:cxn modelId="{FB344F90-AF60-4BFD-AD7E-0121AD702239}" type="presOf" srcId="{C5DCE872-4A79-478F-8A9F-7917FCE19F8C}" destId="{01D552C0-8275-40B2-81C5-2B7D5E73F986}" srcOrd="1" destOrd="0" presId="urn:microsoft.com/office/officeart/2005/8/layout/hierarchy2"/>
    <dgm:cxn modelId="{592ECE93-C91F-4A87-B2E7-4FAAC8B988C3}" type="presOf" srcId="{DBF86666-0522-4052-84B9-1D8FB59C2330}" destId="{023595D0-6B7D-45BF-9EEA-C8B1A79EC9D2}" srcOrd="0" destOrd="0" presId="urn:microsoft.com/office/officeart/2005/8/layout/hierarchy2"/>
    <dgm:cxn modelId="{C3B91D94-47F2-43CF-A8B3-5E3038BE2319}" type="presOf" srcId="{C5DCE872-4A79-478F-8A9F-7917FCE19F8C}" destId="{83AE3819-90D3-4947-B208-6633294A0C79}" srcOrd="0" destOrd="0" presId="urn:microsoft.com/office/officeart/2005/8/layout/hierarchy2"/>
    <dgm:cxn modelId="{EDF12A9B-E08D-4A7E-BAC3-7711FD398ECF}" type="presOf" srcId="{86CDB035-68FF-4C1F-8FAC-A79F4CA962BD}" destId="{3750EA95-3136-4CE7-A7EB-8B005EB1FF40}" srcOrd="0" destOrd="0" presId="urn:microsoft.com/office/officeart/2005/8/layout/hierarchy2"/>
    <dgm:cxn modelId="{BDECB9B4-0B7B-4F48-9C4C-1874FB777909}" type="presOf" srcId="{EBF68A4A-1707-42CC-AFA5-D92F37BC5308}" destId="{93E7A941-6327-42C3-AF20-853642EA2D71}" srcOrd="0" destOrd="0" presId="urn:microsoft.com/office/officeart/2005/8/layout/hierarchy2"/>
    <dgm:cxn modelId="{50E455C2-F519-4DF0-AFF2-7EFE513BFDFA}" type="presOf" srcId="{EEE4B266-EC28-47A1-8A76-F0AFDA67D5EE}" destId="{36225F9A-D67A-4B7A-894F-4F094C8D0212}" srcOrd="0" destOrd="0" presId="urn:microsoft.com/office/officeart/2005/8/layout/hierarchy2"/>
    <dgm:cxn modelId="{5CDABFC7-F3B3-4A48-9456-802A9697864E}" srcId="{5F7C5CBB-4360-4E1E-83EC-0C49F117E8BD}" destId="{EBF68A4A-1707-42CC-AFA5-D92F37BC5308}" srcOrd="2" destOrd="0" parTransId="{85479A8C-D651-4BC1-A506-67CC5B545525}" sibTransId="{6773644C-0BCF-4618-820C-AF5381095A7D}"/>
    <dgm:cxn modelId="{32E6F6C8-D9CF-4008-8F12-DC7BB6DD881C}" type="presOf" srcId="{ACF663A9-2F96-4B25-A73C-B183D22ADC77}" destId="{F94663A6-D460-4CCB-BA22-75349DE4FFFD}" srcOrd="0" destOrd="0" presId="urn:microsoft.com/office/officeart/2005/8/layout/hierarchy2"/>
    <dgm:cxn modelId="{A83393C9-65AC-4FCC-A29C-DD099BB0CC56}" srcId="{90AE08F9-ACCD-431D-9BA5-0A3CC7BB84B1}" destId="{ED905D1A-7521-4D1F-8FB5-9C1D814E4154}" srcOrd="0" destOrd="0" parTransId="{2417C0C6-287A-4648-B82D-9436C665D46E}" sibTransId="{16EC393C-1AF5-496E-A27B-89323055B7D8}"/>
    <dgm:cxn modelId="{2633EDC9-C64B-44D9-A407-44E2E5C8AC3F}" type="presOf" srcId="{ED905D1A-7521-4D1F-8FB5-9C1D814E4154}" destId="{AEBE9422-4169-48D9-96EF-F40EB456FF06}" srcOrd="0" destOrd="0" presId="urn:microsoft.com/office/officeart/2005/8/layout/hierarchy2"/>
    <dgm:cxn modelId="{58D690CC-CABC-4236-B05E-BDB8A7D3B6CE}" type="presOf" srcId="{60A99D6F-23B6-40D1-9279-815D1C01F530}" destId="{476AD0BB-12C1-487A-AAF6-1653291645B9}" srcOrd="1" destOrd="0" presId="urn:microsoft.com/office/officeart/2005/8/layout/hierarchy2"/>
    <dgm:cxn modelId="{70A3B6CF-5D07-433A-BF79-5FB0ADD6E0BA}" type="presOf" srcId="{263F9095-B4DB-43E6-9C69-61198A5B932C}" destId="{3878E9A5-5A1D-4FAD-883A-1180C2F02372}" srcOrd="0" destOrd="0" presId="urn:microsoft.com/office/officeart/2005/8/layout/hierarchy2"/>
    <dgm:cxn modelId="{692687D7-E064-4A57-BF1B-0D617C186F66}" srcId="{DBF86666-0522-4052-84B9-1D8FB59C2330}" destId="{F2BC8623-86D8-4963-BC49-1A48179B50FB}" srcOrd="2" destOrd="0" parTransId="{86CDB035-68FF-4C1F-8FAC-A79F4CA962BD}" sibTransId="{02D41F7B-07CF-495F-9A6C-717F8D489689}"/>
    <dgm:cxn modelId="{04508FEC-4752-4A5F-BFBE-E91ED048DD14}" type="presOf" srcId="{F2BC8623-86D8-4963-BC49-1A48179B50FB}" destId="{97A365F2-57A6-49F9-B465-7A15D1E720AC}" srcOrd="0" destOrd="0" presId="urn:microsoft.com/office/officeart/2005/8/layout/hierarchy2"/>
    <dgm:cxn modelId="{677A21ED-179F-4AA7-B356-7973A542639D}" type="presOf" srcId="{60A99D6F-23B6-40D1-9279-815D1C01F530}" destId="{02E883F3-AA1E-41B7-B031-5708EC213B8B}" srcOrd="0" destOrd="0" presId="urn:microsoft.com/office/officeart/2005/8/layout/hierarchy2"/>
    <dgm:cxn modelId="{03BE87F9-02E2-41A7-9B03-9CAA81B8525D}" srcId="{5F7C5CBB-4360-4E1E-83EC-0C49F117E8BD}" destId="{90AE08F9-ACCD-431D-9BA5-0A3CC7BB84B1}" srcOrd="0" destOrd="0" parTransId="{60A99D6F-23B6-40D1-9279-815D1C01F530}" sibTransId="{509AB769-37D7-40BF-8A2C-634F826E5531}"/>
    <dgm:cxn modelId="{B8EC91F9-A9FD-43BF-9EDC-245C0820C1A7}" type="presOf" srcId="{6911E886-D070-4929-9AE1-8026BFF06E95}" destId="{69D3AD33-5284-4983-922D-8562329E316A}" srcOrd="1" destOrd="0" presId="urn:microsoft.com/office/officeart/2005/8/layout/hierarchy2"/>
    <dgm:cxn modelId="{CEDA9AFB-A47E-4DAB-96A8-E69435B50B38}" type="presOf" srcId="{90AE08F9-ACCD-431D-9BA5-0A3CC7BB84B1}" destId="{DD64CB99-B025-4C8D-BB32-7C07D577393B}" srcOrd="0" destOrd="0" presId="urn:microsoft.com/office/officeart/2005/8/layout/hierarchy2"/>
    <dgm:cxn modelId="{ED0730FD-C645-4E0A-BF6B-9E04F00B1C5B}" srcId="{DBF86666-0522-4052-84B9-1D8FB59C2330}" destId="{ACF663A9-2F96-4B25-A73C-B183D22ADC77}" srcOrd="1" destOrd="0" parTransId="{1135E501-76EC-4496-ABF0-32BC164D3D08}" sibTransId="{F03B56C5-D167-4066-A1C4-C046EC8BED02}"/>
    <dgm:cxn modelId="{4A2B04DC-01B0-4D3E-8E9C-EAC3955A621E}" type="presParOf" srcId="{3878E9A5-5A1D-4FAD-883A-1180C2F02372}" destId="{8B3CABE9-E353-4677-9626-1F5B4C70826F}" srcOrd="0" destOrd="0" presId="urn:microsoft.com/office/officeart/2005/8/layout/hierarchy2"/>
    <dgm:cxn modelId="{EA9F90C3-67FB-4FC5-9B5A-0E737BA505C4}" type="presParOf" srcId="{8B3CABE9-E353-4677-9626-1F5B4C70826F}" destId="{B1679B76-771B-4964-895B-F59093A3D98C}" srcOrd="0" destOrd="0" presId="urn:microsoft.com/office/officeart/2005/8/layout/hierarchy2"/>
    <dgm:cxn modelId="{772BAB06-A143-4051-A283-A516F8B9A949}" type="presParOf" srcId="{8B3CABE9-E353-4677-9626-1F5B4C70826F}" destId="{8924F199-CA28-4AA9-8451-8B4A18E6D5B8}" srcOrd="1" destOrd="0" presId="urn:microsoft.com/office/officeart/2005/8/layout/hierarchy2"/>
    <dgm:cxn modelId="{6F61B5BF-2A29-479A-A7DD-8CB596674BE4}" type="presParOf" srcId="{8924F199-CA28-4AA9-8451-8B4A18E6D5B8}" destId="{02E883F3-AA1E-41B7-B031-5708EC213B8B}" srcOrd="0" destOrd="0" presId="urn:microsoft.com/office/officeart/2005/8/layout/hierarchy2"/>
    <dgm:cxn modelId="{D74575B2-B987-4586-8E87-724A9A998967}" type="presParOf" srcId="{02E883F3-AA1E-41B7-B031-5708EC213B8B}" destId="{476AD0BB-12C1-487A-AAF6-1653291645B9}" srcOrd="0" destOrd="0" presId="urn:microsoft.com/office/officeart/2005/8/layout/hierarchy2"/>
    <dgm:cxn modelId="{0B4EC721-ECE4-4FBC-A51C-265BDD318A51}" type="presParOf" srcId="{8924F199-CA28-4AA9-8451-8B4A18E6D5B8}" destId="{DEB2CA3D-2238-4AEA-B1AB-9FD1C167B107}" srcOrd="1" destOrd="0" presId="urn:microsoft.com/office/officeart/2005/8/layout/hierarchy2"/>
    <dgm:cxn modelId="{CEB618DE-3C05-44FC-93DD-3A164F377BBF}" type="presParOf" srcId="{DEB2CA3D-2238-4AEA-B1AB-9FD1C167B107}" destId="{DD64CB99-B025-4C8D-BB32-7C07D577393B}" srcOrd="0" destOrd="0" presId="urn:microsoft.com/office/officeart/2005/8/layout/hierarchy2"/>
    <dgm:cxn modelId="{29264C06-5213-482F-B4DF-3B264B97B05D}" type="presParOf" srcId="{DEB2CA3D-2238-4AEA-B1AB-9FD1C167B107}" destId="{79E72FBC-A5FE-457C-BB68-7E110628F237}" srcOrd="1" destOrd="0" presId="urn:microsoft.com/office/officeart/2005/8/layout/hierarchy2"/>
    <dgm:cxn modelId="{ABA37243-4EA7-497B-9BBE-FC985E652889}" type="presParOf" srcId="{79E72FBC-A5FE-457C-BB68-7E110628F237}" destId="{ED882AA9-AC25-4D11-A2C9-775B55A3F999}" srcOrd="0" destOrd="0" presId="urn:microsoft.com/office/officeart/2005/8/layout/hierarchy2"/>
    <dgm:cxn modelId="{F553D372-2A62-4849-9896-FA52D356DC7F}" type="presParOf" srcId="{ED882AA9-AC25-4D11-A2C9-775B55A3F999}" destId="{A0806B14-5475-42BC-A976-7C05A80D391C}" srcOrd="0" destOrd="0" presId="urn:microsoft.com/office/officeart/2005/8/layout/hierarchy2"/>
    <dgm:cxn modelId="{F49349B1-F6BD-4F39-B821-BE45122C503F}" type="presParOf" srcId="{79E72FBC-A5FE-457C-BB68-7E110628F237}" destId="{3EDBAEC4-3D6E-4772-8830-69F3610DC095}" srcOrd="1" destOrd="0" presId="urn:microsoft.com/office/officeart/2005/8/layout/hierarchy2"/>
    <dgm:cxn modelId="{8A7BE1A6-555D-40FC-AFB6-E80ED1F37CD0}" type="presParOf" srcId="{3EDBAEC4-3D6E-4772-8830-69F3610DC095}" destId="{AEBE9422-4169-48D9-96EF-F40EB456FF06}" srcOrd="0" destOrd="0" presId="urn:microsoft.com/office/officeart/2005/8/layout/hierarchy2"/>
    <dgm:cxn modelId="{8598CDB9-59EB-42B2-98D7-AC313418896D}" type="presParOf" srcId="{3EDBAEC4-3D6E-4772-8830-69F3610DC095}" destId="{A5263788-B077-4BD3-97F8-C2B309AACE8E}" srcOrd="1" destOrd="0" presId="urn:microsoft.com/office/officeart/2005/8/layout/hierarchy2"/>
    <dgm:cxn modelId="{E9A766A9-5330-4A9B-9B87-7EE1F9A702D5}" type="presParOf" srcId="{79E72FBC-A5FE-457C-BB68-7E110628F237}" destId="{5D37C4EC-8A96-4D18-9623-C22E62FCCDE4}" srcOrd="2" destOrd="0" presId="urn:microsoft.com/office/officeart/2005/8/layout/hierarchy2"/>
    <dgm:cxn modelId="{F10F28EC-4725-4919-AAA4-FE1AC0E055E6}" type="presParOf" srcId="{5D37C4EC-8A96-4D18-9623-C22E62FCCDE4}" destId="{F1A3D239-502C-4875-B1FC-27995D22D1BA}" srcOrd="0" destOrd="0" presId="urn:microsoft.com/office/officeart/2005/8/layout/hierarchy2"/>
    <dgm:cxn modelId="{83A7269D-EDBC-4AEF-8F0B-2030096437DC}" type="presParOf" srcId="{79E72FBC-A5FE-457C-BB68-7E110628F237}" destId="{6E22F190-49A2-4CE4-B157-E176285AF074}" srcOrd="3" destOrd="0" presId="urn:microsoft.com/office/officeart/2005/8/layout/hierarchy2"/>
    <dgm:cxn modelId="{A4B20675-7F73-478C-B17F-032AC386E6AA}" type="presParOf" srcId="{6E22F190-49A2-4CE4-B157-E176285AF074}" destId="{0E6F3B9C-BB8B-4193-920C-63FFE8298399}" srcOrd="0" destOrd="0" presId="urn:microsoft.com/office/officeart/2005/8/layout/hierarchy2"/>
    <dgm:cxn modelId="{D17E6210-6C32-4EAD-AAE4-50B3CD86042E}" type="presParOf" srcId="{6E22F190-49A2-4CE4-B157-E176285AF074}" destId="{3BA06014-6DB6-4AE4-8453-80DFE3679A8B}" srcOrd="1" destOrd="0" presId="urn:microsoft.com/office/officeart/2005/8/layout/hierarchy2"/>
    <dgm:cxn modelId="{064F6F61-8826-4B65-A29F-8E362FBB63B2}" type="presParOf" srcId="{8924F199-CA28-4AA9-8451-8B4A18E6D5B8}" destId="{634939DA-D3A9-4A32-8AC3-A3A8B8AC92A9}" srcOrd="2" destOrd="0" presId="urn:microsoft.com/office/officeart/2005/8/layout/hierarchy2"/>
    <dgm:cxn modelId="{4B2613C0-3D5D-4390-ABE3-D9825417675C}" type="presParOf" srcId="{634939DA-D3A9-4A32-8AC3-A3A8B8AC92A9}" destId="{69D3AD33-5284-4983-922D-8562329E316A}" srcOrd="0" destOrd="0" presId="urn:microsoft.com/office/officeart/2005/8/layout/hierarchy2"/>
    <dgm:cxn modelId="{254FE446-E1F5-45E0-AFC4-ABAF3E2A6E4C}" type="presParOf" srcId="{8924F199-CA28-4AA9-8451-8B4A18E6D5B8}" destId="{C1011289-5AD8-473B-8E02-9BDFFBE18BC5}" srcOrd="3" destOrd="0" presId="urn:microsoft.com/office/officeart/2005/8/layout/hierarchy2"/>
    <dgm:cxn modelId="{39C7C94B-3B98-4FA7-88AE-5A570B4ED580}" type="presParOf" srcId="{C1011289-5AD8-473B-8E02-9BDFFBE18BC5}" destId="{023595D0-6B7D-45BF-9EEA-C8B1A79EC9D2}" srcOrd="0" destOrd="0" presId="urn:microsoft.com/office/officeart/2005/8/layout/hierarchy2"/>
    <dgm:cxn modelId="{B95AF831-47E6-44CD-8397-33402A7C8241}" type="presParOf" srcId="{C1011289-5AD8-473B-8E02-9BDFFBE18BC5}" destId="{7744EF15-7F9E-437E-8C48-5116A31F0CB2}" srcOrd="1" destOrd="0" presId="urn:microsoft.com/office/officeart/2005/8/layout/hierarchy2"/>
    <dgm:cxn modelId="{D61DB542-7028-4808-A783-0F1F4DF8064E}" type="presParOf" srcId="{7744EF15-7F9E-437E-8C48-5116A31F0CB2}" destId="{83AE3819-90D3-4947-B208-6633294A0C79}" srcOrd="0" destOrd="0" presId="urn:microsoft.com/office/officeart/2005/8/layout/hierarchy2"/>
    <dgm:cxn modelId="{05BC218F-5130-4C71-8CDA-1A8757D309F6}" type="presParOf" srcId="{83AE3819-90D3-4947-B208-6633294A0C79}" destId="{01D552C0-8275-40B2-81C5-2B7D5E73F986}" srcOrd="0" destOrd="0" presId="urn:microsoft.com/office/officeart/2005/8/layout/hierarchy2"/>
    <dgm:cxn modelId="{8FE388E9-7366-48A5-98B0-94210F82880A}" type="presParOf" srcId="{7744EF15-7F9E-437E-8C48-5116A31F0CB2}" destId="{928BE6C2-457D-4134-A3C5-623BC6B7F593}" srcOrd="1" destOrd="0" presId="urn:microsoft.com/office/officeart/2005/8/layout/hierarchy2"/>
    <dgm:cxn modelId="{289FB91C-5A93-42EC-A3DE-0A307FDE45E8}" type="presParOf" srcId="{928BE6C2-457D-4134-A3C5-623BC6B7F593}" destId="{3EF80526-B4F7-44A7-890A-EEEE7429D73C}" srcOrd="0" destOrd="0" presId="urn:microsoft.com/office/officeart/2005/8/layout/hierarchy2"/>
    <dgm:cxn modelId="{1699B842-09F8-499D-A6E4-66EFCEF3E223}" type="presParOf" srcId="{928BE6C2-457D-4134-A3C5-623BC6B7F593}" destId="{BC812F35-EFE4-49C1-8DAC-6C77AEA62B55}" srcOrd="1" destOrd="0" presId="urn:microsoft.com/office/officeart/2005/8/layout/hierarchy2"/>
    <dgm:cxn modelId="{8D318C4C-B8D6-4A46-A811-0F0974B51971}" type="presParOf" srcId="{7744EF15-7F9E-437E-8C48-5116A31F0CB2}" destId="{2CF9ADC5-F24A-4EF3-97D4-5641F373FEB7}" srcOrd="2" destOrd="0" presId="urn:microsoft.com/office/officeart/2005/8/layout/hierarchy2"/>
    <dgm:cxn modelId="{41959519-E3AB-4C16-9D83-0959C03C1555}" type="presParOf" srcId="{2CF9ADC5-F24A-4EF3-97D4-5641F373FEB7}" destId="{5B4107E1-8F60-4C61-A713-A2133088A9E8}" srcOrd="0" destOrd="0" presId="urn:microsoft.com/office/officeart/2005/8/layout/hierarchy2"/>
    <dgm:cxn modelId="{8091ADCB-D28B-497D-A6CA-994378B5FA27}" type="presParOf" srcId="{7744EF15-7F9E-437E-8C48-5116A31F0CB2}" destId="{28D17823-27F7-4363-989D-00B1E641B7A8}" srcOrd="3" destOrd="0" presId="urn:microsoft.com/office/officeart/2005/8/layout/hierarchy2"/>
    <dgm:cxn modelId="{3D765527-7D85-46E6-8A37-9C4EE0F03FED}" type="presParOf" srcId="{28D17823-27F7-4363-989D-00B1E641B7A8}" destId="{F94663A6-D460-4CCB-BA22-75349DE4FFFD}" srcOrd="0" destOrd="0" presId="urn:microsoft.com/office/officeart/2005/8/layout/hierarchy2"/>
    <dgm:cxn modelId="{C753E674-79B2-44B9-85A5-9C249F1E60AF}" type="presParOf" srcId="{28D17823-27F7-4363-989D-00B1E641B7A8}" destId="{AA141447-BB30-4834-9DD6-53341DB5C8FE}" srcOrd="1" destOrd="0" presId="urn:microsoft.com/office/officeart/2005/8/layout/hierarchy2"/>
    <dgm:cxn modelId="{34A66E30-00C1-4B48-B640-467E86E3A09F}" type="presParOf" srcId="{7744EF15-7F9E-437E-8C48-5116A31F0CB2}" destId="{3750EA95-3136-4CE7-A7EB-8B005EB1FF40}" srcOrd="4" destOrd="0" presId="urn:microsoft.com/office/officeart/2005/8/layout/hierarchy2"/>
    <dgm:cxn modelId="{41FA1AFD-A534-42EB-BF0C-0E1BDFA85763}" type="presParOf" srcId="{3750EA95-3136-4CE7-A7EB-8B005EB1FF40}" destId="{72546538-6492-4DC1-9D1F-F2C9235A650B}" srcOrd="0" destOrd="0" presId="urn:microsoft.com/office/officeart/2005/8/layout/hierarchy2"/>
    <dgm:cxn modelId="{54BA8C65-EB39-42ED-AFC9-356E1EC5FD17}" type="presParOf" srcId="{7744EF15-7F9E-437E-8C48-5116A31F0CB2}" destId="{04269D4D-4481-4F8E-A167-94C4DD7C52BD}" srcOrd="5" destOrd="0" presId="urn:microsoft.com/office/officeart/2005/8/layout/hierarchy2"/>
    <dgm:cxn modelId="{6F229B6E-56CE-4ABA-A44E-D2CD0DECBE40}" type="presParOf" srcId="{04269D4D-4481-4F8E-A167-94C4DD7C52BD}" destId="{97A365F2-57A6-49F9-B465-7A15D1E720AC}" srcOrd="0" destOrd="0" presId="urn:microsoft.com/office/officeart/2005/8/layout/hierarchy2"/>
    <dgm:cxn modelId="{C5C72448-35F2-4426-99E0-F818A5ECA4AE}" type="presParOf" srcId="{04269D4D-4481-4F8E-A167-94C4DD7C52BD}" destId="{FAC53C73-E2C1-4C1D-8D60-4389805E00C2}" srcOrd="1" destOrd="0" presId="urn:microsoft.com/office/officeart/2005/8/layout/hierarchy2"/>
    <dgm:cxn modelId="{E5E01449-F9B8-484C-96C6-090E2BA75DD4}" type="presParOf" srcId="{8924F199-CA28-4AA9-8451-8B4A18E6D5B8}" destId="{5A506E42-2A3C-421B-A7BE-B9AAEC0C39C8}" srcOrd="4" destOrd="0" presId="urn:microsoft.com/office/officeart/2005/8/layout/hierarchy2"/>
    <dgm:cxn modelId="{0F44915F-3537-4498-90F2-D56D8F07D82A}" type="presParOf" srcId="{5A506E42-2A3C-421B-A7BE-B9AAEC0C39C8}" destId="{BB828119-58F8-44C2-A820-C28457CA603C}" srcOrd="0" destOrd="0" presId="urn:microsoft.com/office/officeart/2005/8/layout/hierarchy2"/>
    <dgm:cxn modelId="{EC776AEA-259C-4E22-8E38-97D6E2AAAD91}" type="presParOf" srcId="{8924F199-CA28-4AA9-8451-8B4A18E6D5B8}" destId="{783ED8E1-D990-4B56-B689-849B00D7BFAB}" srcOrd="5" destOrd="0" presId="urn:microsoft.com/office/officeart/2005/8/layout/hierarchy2"/>
    <dgm:cxn modelId="{78593DE8-D30A-45B3-A8E3-F0ABCD7C810E}" type="presParOf" srcId="{783ED8E1-D990-4B56-B689-849B00D7BFAB}" destId="{93E7A941-6327-42C3-AF20-853642EA2D71}" srcOrd="0" destOrd="0" presId="urn:microsoft.com/office/officeart/2005/8/layout/hierarchy2"/>
    <dgm:cxn modelId="{32EA6E40-3B00-4366-B20F-D399A133E8E4}" type="presParOf" srcId="{783ED8E1-D990-4B56-B689-849B00D7BFAB}" destId="{14E5B993-0168-45F8-842A-3943388278BF}" srcOrd="1" destOrd="0" presId="urn:microsoft.com/office/officeart/2005/8/layout/hierarchy2"/>
    <dgm:cxn modelId="{120A3FE4-8704-4DC8-B212-82C993315B9B}" type="presParOf" srcId="{14E5B993-0168-45F8-842A-3943388278BF}" destId="{36225F9A-D67A-4B7A-894F-4F094C8D0212}" srcOrd="0" destOrd="0" presId="urn:microsoft.com/office/officeart/2005/8/layout/hierarchy2"/>
    <dgm:cxn modelId="{D31D1DEB-3291-41E2-BE99-3BDF86F6383A}" type="presParOf" srcId="{36225F9A-D67A-4B7A-894F-4F094C8D0212}" destId="{AA64357B-CD14-40CC-B098-B95627F7EA3E}" srcOrd="0" destOrd="0" presId="urn:microsoft.com/office/officeart/2005/8/layout/hierarchy2"/>
    <dgm:cxn modelId="{A283BF0A-308E-4D8F-81D7-1166E3E9593F}" type="presParOf" srcId="{14E5B993-0168-45F8-842A-3943388278BF}" destId="{2FE039CC-46A6-4CC0-B46E-327BA4E51A0D}" srcOrd="1" destOrd="0" presId="urn:microsoft.com/office/officeart/2005/8/layout/hierarchy2"/>
    <dgm:cxn modelId="{E035C018-0544-4C02-AD4F-45DCE98C979D}" type="presParOf" srcId="{2FE039CC-46A6-4CC0-B46E-327BA4E51A0D}" destId="{59DE0ECF-55D4-4608-89D0-819BFC156A18}" srcOrd="0" destOrd="0" presId="urn:microsoft.com/office/officeart/2005/8/layout/hierarchy2"/>
    <dgm:cxn modelId="{9EE23BF2-0A5C-4A5D-8817-622965BA4AFB}" type="presParOf" srcId="{2FE039CC-46A6-4CC0-B46E-327BA4E51A0D}" destId="{2BA280BD-9135-40B9-9D89-D243B7ADA6F1}"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155AF-4D4B-41AB-A646-DA0262DAA719}">
      <dsp:nvSpPr>
        <dsp:cNvPr id="0" name=""/>
        <dsp:cNvSpPr/>
      </dsp:nvSpPr>
      <dsp:spPr>
        <a:xfrm>
          <a:off x="5184249" y="1758143"/>
          <a:ext cx="3372556" cy="789497"/>
        </a:xfrm>
        <a:custGeom>
          <a:avLst/>
          <a:gdLst/>
          <a:ahLst/>
          <a:cxnLst/>
          <a:rect l="0" t="0" r="0" b="0"/>
          <a:pathLst>
            <a:path>
              <a:moveTo>
                <a:pt x="0" y="0"/>
              </a:moveTo>
              <a:lnTo>
                <a:pt x="0" y="533514"/>
              </a:lnTo>
              <a:lnTo>
                <a:pt x="3372556" y="533514"/>
              </a:lnTo>
              <a:lnTo>
                <a:pt x="3372556" y="7894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0359355-73FF-4A41-B9DD-1D7E2D0D4E0A}">
      <dsp:nvSpPr>
        <dsp:cNvPr id="0" name=""/>
        <dsp:cNvSpPr/>
      </dsp:nvSpPr>
      <dsp:spPr>
        <a:xfrm>
          <a:off x="5138529" y="1758143"/>
          <a:ext cx="91440" cy="803639"/>
        </a:xfrm>
        <a:custGeom>
          <a:avLst/>
          <a:gdLst/>
          <a:ahLst/>
          <a:cxnLst/>
          <a:rect l="0" t="0" r="0" b="0"/>
          <a:pathLst>
            <a:path>
              <a:moveTo>
                <a:pt x="45720" y="0"/>
              </a:moveTo>
              <a:lnTo>
                <a:pt x="45720" y="8036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E92712-FBA4-44C1-92D8-2A1E7D1DA6B4}">
      <dsp:nvSpPr>
        <dsp:cNvPr id="0" name=""/>
        <dsp:cNvSpPr/>
      </dsp:nvSpPr>
      <dsp:spPr>
        <a:xfrm>
          <a:off x="1821115" y="1758143"/>
          <a:ext cx="3363133" cy="807131"/>
        </a:xfrm>
        <a:custGeom>
          <a:avLst/>
          <a:gdLst/>
          <a:ahLst/>
          <a:cxnLst/>
          <a:rect l="0" t="0" r="0" b="0"/>
          <a:pathLst>
            <a:path>
              <a:moveTo>
                <a:pt x="3363133" y="0"/>
              </a:moveTo>
              <a:lnTo>
                <a:pt x="3363133" y="551148"/>
              </a:lnTo>
              <a:lnTo>
                <a:pt x="0" y="551148"/>
              </a:lnTo>
              <a:lnTo>
                <a:pt x="0" y="80713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E661A3-6885-4756-94F5-CBD6611E4932}">
      <dsp:nvSpPr>
        <dsp:cNvPr id="0" name=""/>
        <dsp:cNvSpPr/>
      </dsp:nvSpPr>
      <dsp:spPr>
        <a:xfrm>
          <a:off x="1880876" y="3491"/>
          <a:ext cx="6606745" cy="175465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230354F-8638-4BEB-BA8B-044F7729698D}">
      <dsp:nvSpPr>
        <dsp:cNvPr id="0" name=""/>
        <dsp:cNvSpPr/>
      </dsp:nvSpPr>
      <dsp:spPr>
        <a:xfrm>
          <a:off x="2187902" y="295166"/>
          <a:ext cx="6606745" cy="175465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b="0" kern="1200" dirty="0"/>
            <a:t>Så snart der forekommer en temperaturforskel mellem to steder, vil der foregå en varmetransport fra det varmere til det koldere sted. Varmetransporten kan foregå på tre forskellige måder:</a:t>
          </a:r>
          <a:endParaRPr lang="en-US" sz="1600" kern="1200" dirty="0"/>
        </a:p>
      </dsp:txBody>
      <dsp:txXfrm>
        <a:off x="2239294" y="346558"/>
        <a:ext cx="6503961" cy="1651867"/>
      </dsp:txXfrm>
    </dsp:sp>
    <dsp:sp modelId="{50AA09A6-699D-4B7A-BF95-26953B28CACB}">
      <dsp:nvSpPr>
        <dsp:cNvPr id="0" name=""/>
        <dsp:cNvSpPr/>
      </dsp:nvSpPr>
      <dsp:spPr>
        <a:xfrm>
          <a:off x="439500" y="2565274"/>
          <a:ext cx="2763230" cy="175465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CFB1F00-EE47-4112-B952-0DFD7383D76D}">
      <dsp:nvSpPr>
        <dsp:cNvPr id="0" name=""/>
        <dsp:cNvSpPr/>
      </dsp:nvSpPr>
      <dsp:spPr>
        <a:xfrm>
          <a:off x="746526" y="2856948"/>
          <a:ext cx="2763230" cy="175465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kern="1200" dirty="0"/>
            <a:t>Konvektion: som betyder føre sammen. </a:t>
          </a:r>
          <a:endParaRPr lang="en-US" sz="1600" kern="1200" dirty="0"/>
        </a:p>
      </dsp:txBody>
      <dsp:txXfrm>
        <a:off x="797918" y="2908340"/>
        <a:ext cx="2660446" cy="1651867"/>
      </dsp:txXfrm>
    </dsp:sp>
    <dsp:sp modelId="{21340465-7FBB-45EB-9021-AFBF03460D25}">
      <dsp:nvSpPr>
        <dsp:cNvPr id="0" name=""/>
        <dsp:cNvSpPr/>
      </dsp:nvSpPr>
      <dsp:spPr>
        <a:xfrm>
          <a:off x="3802634" y="2561782"/>
          <a:ext cx="2763230" cy="175465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03FABEA-9B2F-424D-A103-7584CF89AFE0}">
      <dsp:nvSpPr>
        <dsp:cNvPr id="0" name=""/>
        <dsp:cNvSpPr/>
      </dsp:nvSpPr>
      <dsp:spPr>
        <a:xfrm>
          <a:off x="4109660" y="2853456"/>
          <a:ext cx="2763230" cy="175465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kern="1200" dirty="0"/>
            <a:t>Varmeledning.</a:t>
          </a:r>
          <a:endParaRPr lang="en-US" sz="1600" kern="1200" dirty="0"/>
        </a:p>
      </dsp:txBody>
      <dsp:txXfrm>
        <a:off x="4161052" y="2904848"/>
        <a:ext cx="2660446" cy="1651867"/>
      </dsp:txXfrm>
    </dsp:sp>
    <dsp:sp modelId="{0D4716CF-E736-478D-AF76-069BDCB4C037}">
      <dsp:nvSpPr>
        <dsp:cNvPr id="0" name=""/>
        <dsp:cNvSpPr/>
      </dsp:nvSpPr>
      <dsp:spPr>
        <a:xfrm>
          <a:off x="7175190" y="2547640"/>
          <a:ext cx="2763230" cy="175465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0B5C666-03A1-46B5-9D52-3F7CEC4D4003}">
      <dsp:nvSpPr>
        <dsp:cNvPr id="0" name=""/>
        <dsp:cNvSpPr/>
      </dsp:nvSpPr>
      <dsp:spPr>
        <a:xfrm>
          <a:off x="7482216" y="2839314"/>
          <a:ext cx="2763230" cy="175465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da-DK" sz="1600" kern="1200" dirty="0"/>
            <a:t>Varmestråling. </a:t>
          </a:r>
          <a:endParaRPr lang="en-US" sz="1600" kern="1200" dirty="0"/>
        </a:p>
      </dsp:txBody>
      <dsp:txXfrm>
        <a:off x="7533608" y="2890706"/>
        <a:ext cx="2660446" cy="16518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79B76-771B-4964-895B-F59093A3D98C}">
      <dsp:nvSpPr>
        <dsp:cNvPr id="0" name=""/>
        <dsp:cNvSpPr/>
      </dsp:nvSpPr>
      <dsp:spPr>
        <a:xfrm>
          <a:off x="187626" y="1110340"/>
          <a:ext cx="3086017" cy="2541011"/>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da-DK" sz="2400" kern="1200" dirty="0"/>
            <a:t>Fordelene ved termografi :</a:t>
          </a:r>
          <a:endParaRPr lang="en-US" sz="2400" kern="1200" dirty="0"/>
        </a:p>
      </dsp:txBody>
      <dsp:txXfrm>
        <a:off x="262050" y="1184764"/>
        <a:ext cx="2937169" cy="2392163"/>
      </dsp:txXfrm>
    </dsp:sp>
    <dsp:sp modelId="{02E883F3-AA1E-41B7-B031-5708EC213B8B}">
      <dsp:nvSpPr>
        <dsp:cNvPr id="0" name=""/>
        <dsp:cNvSpPr/>
      </dsp:nvSpPr>
      <dsp:spPr>
        <a:xfrm rot="19427520">
          <a:off x="3005111" y="1546161"/>
          <a:ext cx="2780959" cy="26604"/>
        </a:xfrm>
        <a:custGeom>
          <a:avLst/>
          <a:gdLst/>
          <a:ahLst/>
          <a:cxnLst/>
          <a:rect l="0" t="0" r="0" b="0"/>
          <a:pathLst>
            <a:path>
              <a:moveTo>
                <a:pt x="0" y="13302"/>
              </a:moveTo>
              <a:lnTo>
                <a:pt x="2780959" y="13302"/>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4326067" y="1489940"/>
        <a:ext cx="139047" cy="139047"/>
      </dsp:txXfrm>
    </dsp:sp>
    <dsp:sp modelId="{DD64CB99-B025-4C8D-BB32-7C07D577393B}">
      <dsp:nvSpPr>
        <dsp:cNvPr id="0" name=""/>
        <dsp:cNvSpPr/>
      </dsp:nvSpPr>
      <dsp:spPr>
        <a:xfrm>
          <a:off x="5517538" y="397274"/>
          <a:ext cx="1363232" cy="6816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dirty="0"/>
            <a:t>Det er berøringsfri fjernmåling</a:t>
          </a:r>
          <a:endParaRPr lang="en-US" sz="1100" kern="1200" dirty="0"/>
        </a:p>
      </dsp:txBody>
      <dsp:txXfrm>
        <a:off x="5537502" y="417238"/>
        <a:ext cx="1323304" cy="641688"/>
      </dsp:txXfrm>
    </dsp:sp>
    <dsp:sp modelId="{ED882AA9-AC25-4D11-A2C9-775B55A3F999}">
      <dsp:nvSpPr>
        <dsp:cNvPr id="0" name=""/>
        <dsp:cNvSpPr/>
      </dsp:nvSpPr>
      <dsp:spPr>
        <a:xfrm rot="19457599">
          <a:off x="6817652" y="528815"/>
          <a:ext cx="671530" cy="26604"/>
        </a:xfrm>
        <a:custGeom>
          <a:avLst/>
          <a:gdLst/>
          <a:ahLst/>
          <a:cxnLst/>
          <a:rect l="0" t="0" r="0" b="0"/>
          <a:pathLst>
            <a:path>
              <a:moveTo>
                <a:pt x="0" y="13302"/>
              </a:moveTo>
              <a:lnTo>
                <a:pt x="671530" y="13302"/>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36629" y="525329"/>
        <a:ext cx="33576" cy="33576"/>
      </dsp:txXfrm>
    </dsp:sp>
    <dsp:sp modelId="{AEBE9422-4169-48D9-96EF-F40EB456FF06}">
      <dsp:nvSpPr>
        <dsp:cNvPr id="0" name=""/>
        <dsp:cNvSpPr/>
      </dsp:nvSpPr>
      <dsp:spPr>
        <a:xfrm>
          <a:off x="7426064" y="5344"/>
          <a:ext cx="1363232" cy="6816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a:t>Holder brugeren væk fra farer</a:t>
          </a:r>
          <a:endParaRPr lang="en-US" sz="1100" kern="1200"/>
        </a:p>
      </dsp:txBody>
      <dsp:txXfrm>
        <a:off x="7446028" y="25308"/>
        <a:ext cx="1323304" cy="641688"/>
      </dsp:txXfrm>
    </dsp:sp>
    <dsp:sp modelId="{5D37C4EC-8A96-4D18-9623-C22E62FCCDE4}">
      <dsp:nvSpPr>
        <dsp:cNvPr id="0" name=""/>
        <dsp:cNvSpPr/>
      </dsp:nvSpPr>
      <dsp:spPr>
        <a:xfrm rot="2142401">
          <a:off x="6817652" y="920744"/>
          <a:ext cx="671530" cy="26604"/>
        </a:xfrm>
        <a:custGeom>
          <a:avLst/>
          <a:gdLst/>
          <a:ahLst/>
          <a:cxnLst/>
          <a:rect l="0" t="0" r="0" b="0"/>
          <a:pathLst>
            <a:path>
              <a:moveTo>
                <a:pt x="0" y="13302"/>
              </a:moveTo>
              <a:lnTo>
                <a:pt x="671530" y="13302"/>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36629" y="917258"/>
        <a:ext cx="33576" cy="33576"/>
      </dsp:txXfrm>
    </dsp:sp>
    <dsp:sp modelId="{0E6F3B9C-BB8B-4193-920C-63FFE8298399}">
      <dsp:nvSpPr>
        <dsp:cNvPr id="0" name=""/>
        <dsp:cNvSpPr/>
      </dsp:nvSpPr>
      <dsp:spPr>
        <a:xfrm>
          <a:off x="7426064" y="789203"/>
          <a:ext cx="1363232" cy="6816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488950">
            <a:lnSpc>
              <a:spcPct val="90000"/>
            </a:lnSpc>
            <a:spcBef>
              <a:spcPct val="0"/>
            </a:spcBef>
            <a:spcAft>
              <a:spcPct val="35000"/>
            </a:spcAft>
            <a:buNone/>
          </a:pPr>
          <a:r>
            <a:rPr lang="da-DK" sz="1100" kern="1200"/>
            <a:t>Påvirker </a:t>
          </a:r>
          <a:r>
            <a:rPr lang="da-DK" sz="1100" kern="1200">
              <a:latin typeface="Verdana"/>
              <a:ea typeface="+mn-ea"/>
              <a:cs typeface="+mn-cs"/>
            </a:rPr>
            <a:t>overhovedet</a:t>
          </a:r>
          <a:r>
            <a:rPr lang="da-DK" sz="1100" kern="1200"/>
            <a:t> ikke måleobjektet</a:t>
          </a:r>
          <a:endParaRPr lang="en-US" sz="1100" kern="1200"/>
        </a:p>
      </dsp:txBody>
      <dsp:txXfrm>
        <a:off x="7446028" y="809167"/>
        <a:ext cx="1323304" cy="641688"/>
      </dsp:txXfrm>
    </dsp:sp>
    <dsp:sp modelId="{634939DA-D3A9-4A32-8AC3-A3A8B8AC92A9}">
      <dsp:nvSpPr>
        <dsp:cNvPr id="0" name=""/>
        <dsp:cNvSpPr/>
      </dsp:nvSpPr>
      <dsp:spPr>
        <a:xfrm rot="482290">
          <a:off x="3262511" y="2525985"/>
          <a:ext cx="2266159" cy="26604"/>
        </a:xfrm>
        <a:custGeom>
          <a:avLst/>
          <a:gdLst/>
          <a:ahLst/>
          <a:cxnLst/>
          <a:rect l="0" t="0" r="0" b="0"/>
          <a:pathLst>
            <a:path>
              <a:moveTo>
                <a:pt x="0" y="13302"/>
              </a:moveTo>
              <a:lnTo>
                <a:pt x="2266159" y="13302"/>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a:off x="4338937" y="2482633"/>
        <a:ext cx="113307" cy="113307"/>
      </dsp:txXfrm>
    </dsp:sp>
    <dsp:sp modelId="{023595D0-6B7D-45BF-9EEA-C8B1A79EC9D2}">
      <dsp:nvSpPr>
        <dsp:cNvPr id="0" name=""/>
        <dsp:cNvSpPr/>
      </dsp:nvSpPr>
      <dsp:spPr>
        <a:xfrm>
          <a:off x="5517538" y="2356921"/>
          <a:ext cx="1363232" cy="6816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dirty="0"/>
            <a:t>Det er to </a:t>
          </a:r>
          <a:r>
            <a:rPr lang="da-DK" sz="1100" kern="1200" dirty="0" err="1"/>
            <a:t>dimensionelt</a:t>
          </a:r>
          <a:endParaRPr lang="en-US" sz="1100" kern="1200" dirty="0"/>
        </a:p>
      </dsp:txBody>
      <dsp:txXfrm>
        <a:off x="5537502" y="2376885"/>
        <a:ext cx="1323304" cy="641688"/>
      </dsp:txXfrm>
    </dsp:sp>
    <dsp:sp modelId="{83AE3819-90D3-4947-B208-6633294A0C79}">
      <dsp:nvSpPr>
        <dsp:cNvPr id="0" name=""/>
        <dsp:cNvSpPr/>
      </dsp:nvSpPr>
      <dsp:spPr>
        <a:xfrm rot="18289469">
          <a:off x="6675982" y="2292497"/>
          <a:ext cx="954871" cy="26604"/>
        </a:xfrm>
        <a:custGeom>
          <a:avLst/>
          <a:gdLst/>
          <a:ahLst/>
          <a:cxnLst/>
          <a:rect l="0" t="0" r="0" b="0"/>
          <a:pathLst>
            <a:path>
              <a:moveTo>
                <a:pt x="0" y="13302"/>
              </a:moveTo>
              <a:lnTo>
                <a:pt x="954871" y="13302"/>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29546" y="2281928"/>
        <a:ext cx="47743" cy="47743"/>
      </dsp:txXfrm>
    </dsp:sp>
    <dsp:sp modelId="{3EF80526-B4F7-44A7-890A-EEEE7429D73C}">
      <dsp:nvSpPr>
        <dsp:cNvPr id="0" name=""/>
        <dsp:cNvSpPr/>
      </dsp:nvSpPr>
      <dsp:spPr>
        <a:xfrm>
          <a:off x="7426064" y="1573062"/>
          <a:ext cx="1363232" cy="6816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a:t>Sammenligning </a:t>
          </a:r>
          <a:r>
            <a:rPr lang="da-DK" sz="1100" kern="1200">
              <a:latin typeface="Verdana"/>
              <a:ea typeface="+mn-ea"/>
              <a:cs typeface="+mn-cs"/>
            </a:rPr>
            <a:t>mellem</a:t>
          </a:r>
          <a:r>
            <a:rPr lang="da-DK" sz="1100" kern="1200"/>
            <a:t> flere områder er muligt</a:t>
          </a:r>
          <a:endParaRPr lang="en-US" sz="1100" kern="1200"/>
        </a:p>
      </dsp:txBody>
      <dsp:txXfrm>
        <a:off x="7446028" y="1593026"/>
        <a:ext cx="1323304" cy="641688"/>
      </dsp:txXfrm>
    </dsp:sp>
    <dsp:sp modelId="{2CF9ADC5-F24A-4EF3-97D4-5641F373FEB7}">
      <dsp:nvSpPr>
        <dsp:cNvPr id="0" name=""/>
        <dsp:cNvSpPr/>
      </dsp:nvSpPr>
      <dsp:spPr>
        <a:xfrm>
          <a:off x="6880771" y="2684426"/>
          <a:ext cx="545293" cy="26604"/>
        </a:xfrm>
        <a:custGeom>
          <a:avLst/>
          <a:gdLst/>
          <a:ahLst/>
          <a:cxnLst/>
          <a:rect l="0" t="0" r="0" b="0"/>
          <a:pathLst>
            <a:path>
              <a:moveTo>
                <a:pt x="0" y="13302"/>
              </a:moveTo>
              <a:lnTo>
                <a:pt x="545293" y="13302"/>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39785" y="2684097"/>
        <a:ext cx="27264" cy="27264"/>
      </dsp:txXfrm>
    </dsp:sp>
    <dsp:sp modelId="{F94663A6-D460-4CCB-BA22-75349DE4FFFD}">
      <dsp:nvSpPr>
        <dsp:cNvPr id="0" name=""/>
        <dsp:cNvSpPr/>
      </dsp:nvSpPr>
      <dsp:spPr>
        <a:xfrm>
          <a:off x="7426064" y="2356921"/>
          <a:ext cx="1363232" cy="6816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a:t>Biledet giver et godt overblik over måleoobjektet</a:t>
          </a:r>
          <a:endParaRPr lang="en-US" sz="1100" kern="1200"/>
        </a:p>
      </dsp:txBody>
      <dsp:txXfrm>
        <a:off x="7446028" y="2376885"/>
        <a:ext cx="1323304" cy="641688"/>
      </dsp:txXfrm>
    </dsp:sp>
    <dsp:sp modelId="{3750EA95-3136-4CE7-A7EB-8B005EB1FF40}">
      <dsp:nvSpPr>
        <dsp:cNvPr id="0" name=""/>
        <dsp:cNvSpPr/>
      </dsp:nvSpPr>
      <dsp:spPr>
        <a:xfrm rot="3310531">
          <a:off x="6675982" y="3076356"/>
          <a:ext cx="954871" cy="26604"/>
        </a:xfrm>
        <a:custGeom>
          <a:avLst/>
          <a:gdLst/>
          <a:ahLst/>
          <a:cxnLst/>
          <a:rect l="0" t="0" r="0" b="0"/>
          <a:pathLst>
            <a:path>
              <a:moveTo>
                <a:pt x="0" y="13302"/>
              </a:moveTo>
              <a:lnTo>
                <a:pt x="954871" y="13302"/>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29546" y="3065786"/>
        <a:ext cx="47743" cy="47743"/>
      </dsp:txXfrm>
    </dsp:sp>
    <dsp:sp modelId="{97A365F2-57A6-49F9-B465-7A15D1E720AC}">
      <dsp:nvSpPr>
        <dsp:cNvPr id="0" name=""/>
        <dsp:cNvSpPr/>
      </dsp:nvSpPr>
      <dsp:spPr>
        <a:xfrm>
          <a:off x="7426064" y="3140779"/>
          <a:ext cx="1363232" cy="6816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da-DK" sz="1100" kern="1200" dirty="0"/>
            <a:t>Termiske mønstre bliver visualiseret til nærmere analyse </a:t>
          </a:r>
          <a:endParaRPr lang="en-US" sz="1100" kern="1200" dirty="0"/>
        </a:p>
      </dsp:txBody>
      <dsp:txXfrm>
        <a:off x="7446028" y="3160743"/>
        <a:ext cx="1323304" cy="641688"/>
      </dsp:txXfrm>
    </dsp:sp>
    <dsp:sp modelId="{5A506E42-2A3C-421B-A7BE-B9AAEC0C39C8}">
      <dsp:nvSpPr>
        <dsp:cNvPr id="0" name=""/>
        <dsp:cNvSpPr/>
      </dsp:nvSpPr>
      <dsp:spPr>
        <a:xfrm rot="2401573">
          <a:off x="2930430" y="3309844"/>
          <a:ext cx="2930321" cy="26604"/>
        </a:xfrm>
        <a:custGeom>
          <a:avLst/>
          <a:gdLst/>
          <a:ahLst/>
          <a:cxnLst/>
          <a:rect l="0" t="0" r="0" b="0"/>
          <a:pathLst>
            <a:path>
              <a:moveTo>
                <a:pt x="0" y="13302"/>
              </a:moveTo>
              <a:lnTo>
                <a:pt x="2930321" y="13302"/>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00050">
            <a:lnSpc>
              <a:spcPct val="90000"/>
            </a:lnSpc>
            <a:spcBef>
              <a:spcPct val="0"/>
            </a:spcBef>
            <a:spcAft>
              <a:spcPct val="35000"/>
            </a:spcAft>
            <a:buNone/>
          </a:pPr>
          <a:endParaRPr lang="da-DK" sz="900" kern="1200"/>
        </a:p>
      </dsp:txBody>
      <dsp:txXfrm>
        <a:off x="4322333" y="3249888"/>
        <a:ext cx="146516" cy="146516"/>
      </dsp:txXfrm>
    </dsp:sp>
    <dsp:sp modelId="{93E7A941-6327-42C3-AF20-853642EA2D71}">
      <dsp:nvSpPr>
        <dsp:cNvPr id="0" name=""/>
        <dsp:cNvSpPr/>
      </dsp:nvSpPr>
      <dsp:spPr>
        <a:xfrm>
          <a:off x="5517538" y="3924638"/>
          <a:ext cx="1363232" cy="6816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Der </a:t>
          </a:r>
          <a:r>
            <a:rPr lang="en-US" sz="1100" kern="1200" dirty="0" err="1"/>
            <a:t>foregår</a:t>
          </a:r>
          <a:r>
            <a:rPr lang="en-US" sz="1100" kern="1200" dirty="0"/>
            <a:t> </a:t>
          </a:r>
          <a:r>
            <a:rPr lang="en-US" sz="1100" kern="1200" dirty="0" err="1"/>
            <a:t>i</a:t>
          </a:r>
          <a:r>
            <a:rPr lang="en-US" sz="1100" kern="1200" dirty="0"/>
            <a:t> </a:t>
          </a:r>
          <a:r>
            <a:rPr lang="en-US" sz="1100" kern="1200" dirty="0" err="1"/>
            <a:t>realtime</a:t>
          </a:r>
          <a:endParaRPr lang="en-US" sz="1100" kern="1200" dirty="0"/>
        </a:p>
      </dsp:txBody>
      <dsp:txXfrm>
        <a:off x="5537502" y="3944602"/>
        <a:ext cx="1323304" cy="641688"/>
      </dsp:txXfrm>
    </dsp:sp>
    <dsp:sp modelId="{36225F9A-D67A-4B7A-894F-4F094C8D0212}">
      <dsp:nvSpPr>
        <dsp:cNvPr id="0" name=""/>
        <dsp:cNvSpPr/>
      </dsp:nvSpPr>
      <dsp:spPr>
        <a:xfrm>
          <a:off x="6880771" y="4252144"/>
          <a:ext cx="545293" cy="26604"/>
        </a:xfrm>
        <a:custGeom>
          <a:avLst/>
          <a:gdLst/>
          <a:ahLst/>
          <a:cxnLst/>
          <a:rect l="0" t="0" r="0" b="0"/>
          <a:pathLst>
            <a:path>
              <a:moveTo>
                <a:pt x="0" y="13302"/>
              </a:moveTo>
              <a:lnTo>
                <a:pt x="545293" y="13302"/>
              </a:lnTo>
            </a:path>
          </a:pathLst>
        </a:custGeom>
        <a:no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da-DK" sz="500" kern="1200"/>
        </a:p>
      </dsp:txBody>
      <dsp:txXfrm>
        <a:off x="7139785" y="4251814"/>
        <a:ext cx="27264" cy="27264"/>
      </dsp:txXfrm>
    </dsp:sp>
    <dsp:sp modelId="{59DE0ECF-55D4-4608-89D0-819BFC156A18}">
      <dsp:nvSpPr>
        <dsp:cNvPr id="0" name=""/>
        <dsp:cNvSpPr/>
      </dsp:nvSpPr>
      <dsp:spPr>
        <a:xfrm>
          <a:off x="7426064" y="3924638"/>
          <a:ext cx="1363232" cy="681616"/>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err="1"/>
            <a:t>Hurtig</a:t>
          </a:r>
          <a:r>
            <a:rPr lang="en-US" sz="1100" kern="1200" dirty="0"/>
            <a:t> inspection </a:t>
          </a:r>
          <a:r>
            <a:rPr lang="en-US" sz="1100" kern="1200" dirty="0" err="1"/>
            <a:t>af</a:t>
          </a:r>
          <a:r>
            <a:rPr lang="en-US" sz="1100" kern="1200" dirty="0"/>
            <a:t> </a:t>
          </a:r>
          <a:r>
            <a:rPr lang="en-US" sz="1100" kern="1200" dirty="0" err="1"/>
            <a:t>stillestående</a:t>
          </a:r>
          <a:r>
            <a:rPr lang="en-US" sz="1100" kern="1200" dirty="0"/>
            <a:t> </a:t>
          </a:r>
          <a:r>
            <a:rPr lang="en-US" sz="1100" kern="1200" dirty="0" err="1"/>
            <a:t>objekter</a:t>
          </a:r>
          <a:endParaRPr lang="en-US" sz="1100" kern="1200" dirty="0"/>
        </a:p>
      </dsp:txBody>
      <dsp:txXfrm>
        <a:off x="7446028" y="3944602"/>
        <a:ext cx="1323304" cy="64168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1B5217-3D11-4166-AFED-C521D149ECCD}" type="datetimeFigureOut">
              <a:rPr lang="da-DK" smtClean="0"/>
              <a:t>27-08-2024</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C95604-3284-4BF2-8C95-3422C0B6D959}" type="slidenum">
              <a:rPr lang="da-DK" smtClean="0"/>
              <a:t>‹nr.›</a:t>
            </a:fld>
            <a:endParaRPr lang="da-DK"/>
          </a:p>
        </p:txBody>
      </p:sp>
    </p:spTree>
    <p:extLst>
      <p:ext uri="{BB962C8B-B14F-4D97-AF65-F5344CB8AC3E}">
        <p14:creationId xmlns:p14="http://schemas.microsoft.com/office/powerpoint/2010/main" val="352755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viser det ved at skyde ind på en tavle og vi vil så se </a:t>
            </a:r>
            <a:r>
              <a:rPr lang="da-DK" dirty="0" err="1"/>
              <a:t>siluetter</a:t>
            </a:r>
            <a:r>
              <a:rPr lang="da-DK" dirty="0"/>
              <a:t> af os selv.</a:t>
            </a:r>
          </a:p>
        </p:txBody>
      </p:sp>
      <p:sp>
        <p:nvSpPr>
          <p:cNvPr id="4" name="Pladsholder til slidenummer 3"/>
          <p:cNvSpPr>
            <a:spLocks noGrp="1"/>
          </p:cNvSpPr>
          <p:nvPr>
            <p:ph type="sldNum" sz="quarter" idx="5"/>
          </p:nvPr>
        </p:nvSpPr>
        <p:spPr/>
        <p:txBody>
          <a:bodyPr/>
          <a:lstStyle/>
          <a:p>
            <a:fld id="{A4615AFF-1099-4E43-BA81-6D13BB501BF6}" type="slidenum">
              <a:rPr lang="da-DK" smtClean="0"/>
              <a:t>24</a:t>
            </a:fld>
            <a:endParaRPr lang="da-DK"/>
          </a:p>
        </p:txBody>
      </p:sp>
    </p:spTree>
    <p:extLst>
      <p:ext uri="{BB962C8B-B14F-4D97-AF65-F5344CB8AC3E}">
        <p14:creationId xmlns:p14="http://schemas.microsoft.com/office/powerpoint/2010/main" val="1168754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vil jo gerne have så nøjagtig en måling som muligt fra vores omgivelses temperatur og da sølvpapiret har så mange vinkler får den, den rigtige temperatur. Fra omgivelserne.</a:t>
            </a:r>
          </a:p>
        </p:txBody>
      </p:sp>
      <p:sp>
        <p:nvSpPr>
          <p:cNvPr id="4" name="Pladsholder til slidenummer 3"/>
          <p:cNvSpPr>
            <a:spLocks noGrp="1"/>
          </p:cNvSpPr>
          <p:nvPr>
            <p:ph type="sldNum" sz="quarter" idx="5"/>
          </p:nvPr>
        </p:nvSpPr>
        <p:spPr/>
        <p:txBody>
          <a:bodyPr/>
          <a:lstStyle/>
          <a:p>
            <a:fld id="{A4615AFF-1099-4E43-BA81-6D13BB501BF6}" type="slidenum">
              <a:rPr lang="da-DK" smtClean="0"/>
              <a:t>25</a:t>
            </a:fld>
            <a:endParaRPr lang="da-DK"/>
          </a:p>
        </p:txBody>
      </p:sp>
    </p:spTree>
    <p:extLst>
      <p:ext uri="{BB962C8B-B14F-4D97-AF65-F5344CB8AC3E}">
        <p14:creationId xmlns:p14="http://schemas.microsoft.com/office/powerpoint/2010/main" val="244601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26</a:t>
            </a:fld>
            <a:endParaRPr lang="da-DK"/>
          </a:p>
        </p:txBody>
      </p:sp>
    </p:spTree>
    <p:extLst>
      <p:ext uri="{BB962C8B-B14F-4D97-AF65-F5344CB8AC3E}">
        <p14:creationId xmlns:p14="http://schemas.microsoft.com/office/powerpoint/2010/main" val="13023288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2977217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28623305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57" r:id="rId1"/>
    <p:sldLayoutId id="2147483680" r:id="rId2"/>
    <p:sldLayoutId id="2147483652" r:id="rId3"/>
    <p:sldLayoutId id="2147483649" r:id="rId4"/>
    <p:sldLayoutId id="2147483681" r:id="rId5"/>
    <p:sldLayoutId id="2147483682" r:id="rId6"/>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hyperlink" Target="https://pxhere.com/en/photo/283962" TargetMode="External"/><Relationship Id="rId7" Type="http://schemas.openxmlformats.org/officeDocument/2006/relationships/hyperlink" Target="https://www.publicdomainpictures.net/en/view-image.php?image=164892&amp;picture=ice-cubes" TargetMode="External"/><Relationship Id="rId2" Type="http://schemas.openxmlformats.org/officeDocument/2006/relationships/image" Target="../media/image5.jpg"/><Relationship Id="rId1" Type="http://schemas.openxmlformats.org/officeDocument/2006/relationships/slideLayout" Target="../slideLayouts/slideLayout3.xml"/><Relationship Id="rId6" Type="http://schemas.openxmlformats.org/officeDocument/2006/relationships/image" Target="../media/image7.jpg"/><Relationship Id="rId5" Type="http://schemas.openxmlformats.org/officeDocument/2006/relationships/hyperlink" Target="https://bawaransel.blogspot.com/2017/03/perbedaan-mendasar-antara-lava-dengan.html" TargetMode="Externa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hyperlink" Target="https://csengineermag.com/electron-behaving-nanoparticles-rock-current-understanding-of-matter/atomic-structure-futuristic-concept-on-the-topic-of-nanotechnology-in-science-the-nucleus-of-an-atom-surrounded-by-electrons-on-a-technological-background/" TargetMode="External"/><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da/pool-billard-billard-kugle-snooker-1295786/" TargetMode="External"/><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gemini.no/2010/09/partikler-pa-kollisjonskurs/" TargetMode="External"/><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da.clipartsfree.de/clipart-billeder-galleri/Alle-hellige-billeder/bede-h%C3%A6nder,-b%C3%B8n-clipart-14238.html" TargetMode="External"/><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pxhere.com/ko/photo/1533039" TargetMode="External"/><Relationship Id="rId2" Type="http://schemas.openxmlformats.org/officeDocument/2006/relationships/image" Target="../media/image13.jpg"/><Relationship Id="rId1" Type="http://schemas.openxmlformats.org/officeDocument/2006/relationships/slideLayout" Target="../slideLayouts/slideLayout3.xml"/><Relationship Id="rId5" Type="http://schemas.openxmlformats.org/officeDocument/2006/relationships/hyperlink" Target="https://www.publicdomainpictures.net/view-image.php?image=282341&amp;picture=kettle-on-gas-vintage" TargetMode="Externa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scandihills.dk/produkter/84-koekkenelektronik/15413-el-kogeplade-enkelt-1-x-1000-watt-230-volt/" TargetMode="External"/><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publicdomainpictures.net/en/view-image.php?image=11702&amp;picture=patio-heater" TargetMode="External"/><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3.xml"/><Relationship Id="rId1" Type="http://schemas.openxmlformats.org/officeDocument/2006/relationships/video" Target="https://www.youtube.com/embed/VETcIXL1p24?feature=oembed"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 2024</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Varme- og strålingslære</a:t>
            </a:r>
            <a:br>
              <a:rPr lang="da-DK" dirty="0"/>
            </a:br>
            <a:r>
              <a:rPr lang="da-DK" dirty="0"/>
              <a:t>Termografering</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endParaRPr lang="da-DK" dirty="0"/>
          </a:p>
        </p:txBody>
      </p:sp>
      <p:sp>
        <p:nvSpPr>
          <p:cNvPr id="7" name="Tekstfelt 6">
            <a:extLst>
              <a:ext uri="{FF2B5EF4-FFF2-40B4-BE49-F238E27FC236}">
                <a16:creationId xmlns:a16="http://schemas.microsoft.com/office/drawing/2014/main" id="{44662687-EDAE-8717-7DBF-DD1374407887}"/>
              </a:ext>
            </a:extLst>
          </p:cNvPr>
          <p:cNvSpPr txBox="1"/>
          <p:nvPr/>
        </p:nvSpPr>
        <p:spPr>
          <a:xfrm>
            <a:off x="847607" y="852564"/>
            <a:ext cx="3980393" cy="430887"/>
          </a:xfrm>
          <a:prstGeom prst="rect">
            <a:avLst/>
          </a:prstGeom>
          <a:noFill/>
        </p:spPr>
        <p:txBody>
          <a:bodyPr wrap="square">
            <a:spAutoFit/>
          </a:bodyPr>
          <a:lstStyle/>
          <a:p>
            <a:pPr algn="l">
              <a:spcBef>
                <a:spcPts val="200"/>
              </a:spcBef>
            </a:pPr>
            <a:r>
              <a:rPr lang="da-DK" sz="2200" b="1" kern="1200" dirty="0">
                <a:solidFill>
                  <a:srgbClr val="2B7776"/>
                </a:solidFill>
                <a:effectLst/>
                <a:latin typeface="Liberation Sans" panose="020B0604020202020204" pitchFamily="34" charset="0"/>
                <a:ea typeface="Times New Roman" panose="02020603050405020304" pitchFamily="18" charset="0"/>
                <a:cs typeface="Times New Roman" panose="02020603050405020304" pitchFamily="18" charset="0"/>
              </a:rPr>
              <a:t>Definition på temperatur.</a:t>
            </a:r>
          </a:p>
        </p:txBody>
      </p:sp>
      <p:sp>
        <p:nvSpPr>
          <p:cNvPr id="9" name="Tekstfelt 8">
            <a:extLst>
              <a:ext uri="{FF2B5EF4-FFF2-40B4-BE49-F238E27FC236}">
                <a16:creationId xmlns:a16="http://schemas.microsoft.com/office/drawing/2014/main" id="{197F7375-5EEE-F7AD-5B2C-73B4930CE511}"/>
              </a:ext>
            </a:extLst>
          </p:cNvPr>
          <p:cNvSpPr txBox="1"/>
          <p:nvPr/>
        </p:nvSpPr>
        <p:spPr>
          <a:xfrm>
            <a:off x="636060" y="1653876"/>
            <a:ext cx="6629099" cy="4524315"/>
          </a:xfrm>
          <a:prstGeom prst="rect">
            <a:avLst/>
          </a:prstGeom>
          <a:noFill/>
        </p:spPr>
        <p:txBody>
          <a:bodyPr wrap="square">
            <a:spAutoFit/>
          </a:bodyPr>
          <a:lstStyle/>
          <a:p>
            <a:r>
              <a:rPr lang="da-DK" dirty="0"/>
              <a:t>Temperatur er det fysiske udtryk for hvor kolde eller varme ting er, eller mere præcist; hvor meget termisk energi de indeholder. </a:t>
            </a:r>
          </a:p>
          <a:p>
            <a:endParaRPr lang="da-DK" dirty="0"/>
          </a:p>
          <a:p>
            <a:r>
              <a:rPr lang="da-DK" dirty="0"/>
              <a:t>Temperatur kan måles på forskellige måder, men generelt kaldes et instrument til måling af temperatur for et termometer.</a:t>
            </a:r>
          </a:p>
          <a:p>
            <a:endParaRPr lang="da-DK" dirty="0"/>
          </a:p>
          <a:p>
            <a:r>
              <a:rPr lang="da-DK" dirty="0"/>
              <a:t>Temperatur måles </a:t>
            </a:r>
            <a:r>
              <a:rPr lang="da-DK" dirty="0" err="1"/>
              <a:t>oftes</a:t>
            </a:r>
            <a:r>
              <a:rPr lang="da-DK" dirty="0"/>
              <a:t> i enten </a:t>
            </a:r>
            <a:r>
              <a:rPr lang="da-DK" dirty="0" err="1"/>
              <a:t>Celcius</a:t>
            </a:r>
            <a:r>
              <a:rPr lang="da-DK" dirty="0"/>
              <a:t> eller Fahrenheit.</a:t>
            </a:r>
          </a:p>
          <a:p>
            <a:endParaRPr lang="da-DK" dirty="0"/>
          </a:p>
          <a:p>
            <a:r>
              <a:rPr lang="da-DK" dirty="0"/>
              <a:t>I naturvidenskabelige og tekniske sammenhænge anvendes primært kelvin-skalaen, som i modsætning til de andre skalaer ikke er en grad-skala. </a:t>
            </a:r>
          </a:p>
          <a:p>
            <a:r>
              <a:rPr lang="da-DK" dirty="0">
                <a:solidFill>
                  <a:srgbClr val="000000"/>
                </a:solidFill>
                <a:cs typeface="Times New Roman" panose="02020603050405020304" pitchFamily="18" charset="0"/>
              </a:rPr>
              <a:t>D</a:t>
            </a:r>
            <a:r>
              <a:rPr lang="da-DK" sz="1800" kern="1200" dirty="0">
                <a:solidFill>
                  <a:srgbClr val="000000"/>
                </a:solidFill>
                <a:effectLst/>
                <a:ea typeface="Times New Roman" panose="02020603050405020304" pitchFamily="18" charset="0"/>
                <a:cs typeface="Times New Roman" panose="02020603050405020304" pitchFamily="18" charset="0"/>
              </a:rPr>
              <a:t>vs. der angives ikke noget </a:t>
            </a:r>
            <a:r>
              <a:rPr lang="da-DK" sz="1800" kern="1200" dirty="0" err="1">
                <a:solidFill>
                  <a:srgbClr val="000000"/>
                </a:solidFill>
                <a:effectLst/>
                <a:ea typeface="Times New Roman" panose="02020603050405020304" pitchFamily="18" charset="0"/>
                <a:cs typeface="Times New Roman" panose="02020603050405020304" pitchFamily="18" charset="0"/>
              </a:rPr>
              <a:t>gradtegn</a:t>
            </a:r>
            <a:r>
              <a:rPr lang="da-DK" sz="1800" kern="1200" dirty="0">
                <a:solidFill>
                  <a:srgbClr val="000000"/>
                </a:solidFill>
                <a:effectLst/>
                <a:ea typeface="Times New Roman" panose="02020603050405020304" pitchFamily="18" charset="0"/>
                <a:cs typeface="Times New Roman" panose="02020603050405020304" pitchFamily="18" charset="0"/>
              </a:rPr>
              <a:t> foran enhedsbetegnelsen. En temperatur udtrykt i kelvin omtales også som </a:t>
            </a:r>
            <a:r>
              <a:rPr lang="da-DK" sz="1800" i="1" kern="1200" dirty="0">
                <a:solidFill>
                  <a:srgbClr val="000000"/>
                </a:solidFill>
                <a:effectLst/>
                <a:ea typeface="Times New Roman" panose="02020603050405020304" pitchFamily="18" charset="0"/>
                <a:cs typeface="Times New Roman" panose="02020603050405020304" pitchFamily="18" charset="0"/>
              </a:rPr>
              <a:t>absolut temperatur</a:t>
            </a:r>
            <a:r>
              <a:rPr lang="da-DK" sz="1800" kern="1200" dirty="0">
                <a:solidFill>
                  <a:srgbClr val="000000"/>
                </a:solidFill>
                <a:effectLst/>
                <a:ea typeface="Times New Roman" panose="02020603050405020304" pitchFamily="18" charset="0"/>
                <a:cs typeface="Times New Roman" panose="02020603050405020304" pitchFamily="18" charset="0"/>
              </a:rPr>
              <a:t>.</a:t>
            </a:r>
            <a:endParaRPr lang="da-DK" dirty="0"/>
          </a:p>
        </p:txBody>
      </p:sp>
      <p:pic>
        <p:nvPicPr>
          <p:cNvPr id="13" name="Billede 12" descr="Et billede, der indeholder apparat/anordning, termometer, Måleinstrument, udendørs&#10;&#10;Automatisk genereret beskrivelse">
            <a:extLst>
              <a:ext uri="{FF2B5EF4-FFF2-40B4-BE49-F238E27FC236}">
                <a16:creationId xmlns:a16="http://schemas.microsoft.com/office/drawing/2014/main" id="{CDE01B71-826C-24D5-72D4-C0786BB1848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1192330">
            <a:off x="8612749" y="4425118"/>
            <a:ext cx="2205279" cy="1470186"/>
          </a:xfrm>
          <a:prstGeom prst="rect">
            <a:avLst/>
          </a:prstGeom>
        </p:spPr>
      </p:pic>
      <p:pic>
        <p:nvPicPr>
          <p:cNvPr id="15" name="Billede 14" descr="Et billede, der indeholder natur, udendørs, brand/ild, træ&#10;&#10;Automatisk genereret beskrivelse">
            <a:extLst>
              <a:ext uri="{FF2B5EF4-FFF2-40B4-BE49-F238E27FC236}">
                <a16:creationId xmlns:a16="http://schemas.microsoft.com/office/drawing/2014/main" id="{2D0B56D1-80E2-D5EF-B152-BEA412A229F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9856549">
            <a:off x="9525263" y="2597768"/>
            <a:ext cx="2010588" cy="1298905"/>
          </a:xfrm>
          <a:prstGeom prst="rect">
            <a:avLst/>
          </a:prstGeom>
        </p:spPr>
      </p:pic>
      <p:pic>
        <p:nvPicPr>
          <p:cNvPr id="18" name="Billede 17" descr="Et billede, der indeholder sky, vand, natur, væske&#10;&#10;Automatisk genereret beskrivelse">
            <a:extLst>
              <a:ext uri="{FF2B5EF4-FFF2-40B4-BE49-F238E27FC236}">
                <a16:creationId xmlns:a16="http://schemas.microsoft.com/office/drawing/2014/main" id="{B32607D8-98A7-C324-15F9-9C205890B4E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1337922">
            <a:off x="8251337" y="1391163"/>
            <a:ext cx="1868010" cy="1245340"/>
          </a:xfrm>
          <a:prstGeom prst="rect">
            <a:avLst/>
          </a:prstGeom>
        </p:spPr>
      </p:pic>
    </p:spTree>
    <p:extLst>
      <p:ext uri="{BB962C8B-B14F-4D97-AF65-F5344CB8AC3E}">
        <p14:creationId xmlns:p14="http://schemas.microsoft.com/office/powerpoint/2010/main" val="2692643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endParaRPr lang="da-DK" dirty="0"/>
          </a:p>
        </p:txBody>
      </p:sp>
      <p:sp>
        <p:nvSpPr>
          <p:cNvPr id="5" name="Tekstfelt 4">
            <a:extLst>
              <a:ext uri="{FF2B5EF4-FFF2-40B4-BE49-F238E27FC236}">
                <a16:creationId xmlns:a16="http://schemas.microsoft.com/office/drawing/2014/main" id="{73D29591-BB72-1DD0-6C09-D5127BB29CE8}"/>
              </a:ext>
            </a:extLst>
          </p:cNvPr>
          <p:cNvSpPr txBox="1"/>
          <p:nvPr/>
        </p:nvSpPr>
        <p:spPr>
          <a:xfrm>
            <a:off x="847607" y="846080"/>
            <a:ext cx="6096000" cy="430887"/>
          </a:xfrm>
          <a:prstGeom prst="rect">
            <a:avLst/>
          </a:prstGeom>
          <a:noFill/>
        </p:spPr>
        <p:txBody>
          <a:bodyPr wrap="square">
            <a:spAutoFit/>
          </a:bodyPr>
          <a:lstStyle/>
          <a:p>
            <a:pPr algn="l"/>
            <a:r>
              <a:rPr lang="da-DK" sz="2200" b="1" kern="1200" dirty="0">
                <a:solidFill>
                  <a:srgbClr val="2B7776"/>
                </a:solidFill>
                <a:effectLst/>
                <a:latin typeface="Liberation Sans" panose="020B0604020202020204" pitchFamily="34" charset="0"/>
                <a:ea typeface="Times New Roman" panose="02020603050405020304" pitchFamily="18" charset="0"/>
                <a:cs typeface="Times New Roman" panose="02020603050405020304" pitchFamily="18" charset="0"/>
              </a:rPr>
              <a:t>Termisk energi i stoffet</a:t>
            </a:r>
            <a:endParaRPr lang="da-DK" sz="2200" kern="1200" dirty="0">
              <a:solidFill>
                <a:srgbClr val="2B7776"/>
              </a:solidFill>
              <a:effectLst/>
              <a:latin typeface="Liberation Sans" panose="020B0604020202020204" pitchFamily="34" charset="0"/>
              <a:ea typeface="Times New Roman" panose="02020603050405020304" pitchFamily="18" charset="0"/>
            </a:endParaRPr>
          </a:p>
        </p:txBody>
      </p:sp>
      <p:sp>
        <p:nvSpPr>
          <p:cNvPr id="9" name="Tekstfelt 8">
            <a:extLst>
              <a:ext uri="{FF2B5EF4-FFF2-40B4-BE49-F238E27FC236}">
                <a16:creationId xmlns:a16="http://schemas.microsoft.com/office/drawing/2014/main" id="{F4700475-B193-F038-5D70-35B034473081}"/>
              </a:ext>
            </a:extLst>
          </p:cNvPr>
          <p:cNvSpPr txBox="1"/>
          <p:nvPr/>
        </p:nvSpPr>
        <p:spPr>
          <a:xfrm>
            <a:off x="847607" y="1760480"/>
            <a:ext cx="6096000" cy="4191276"/>
          </a:xfrm>
          <a:prstGeom prst="rect">
            <a:avLst/>
          </a:prstGeom>
          <a:noFill/>
        </p:spPr>
        <p:txBody>
          <a:bodyPr wrap="square">
            <a:spAutoFit/>
          </a:bodyPr>
          <a:lstStyle/>
          <a:p>
            <a:pPr>
              <a:lnSpc>
                <a:spcPct val="150000"/>
              </a:lnSpc>
            </a:pPr>
            <a:r>
              <a:rPr lang="da-DK" dirty="0"/>
              <a:t>Hvis en stofansamling rummer en vis mængde termisk energi, vil stoffets atomer eller molekyler bevæge sig – jo højere temperatur, desto mere bevægelse. </a:t>
            </a:r>
          </a:p>
          <a:p>
            <a:pPr>
              <a:lnSpc>
                <a:spcPct val="150000"/>
              </a:lnSpc>
            </a:pPr>
            <a:r>
              <a:rPr lang="da-DK" dirty="0"/>
              <a:t>Da atomerne/molekylerne ikke kan "sidde mere stille" end det at være helt ubevægelige, findes der en nedre grænse for temperatur. </a:t>
            </a:r>
          </a:p>
          <a:p>
            <a:pPr>
              <a:lnSpc>
                <a:spcPct val="150000"/>
              </a:lnSpc>
            </a:pPr>
            <a:r>
              <a:rPr lang="da-DK" dirty="0"/>
              <a:t>Denne grænse kaldes for det absolutte </a:t>
            </a:r>
            <a:r>
              <a:rPr lang="da-DK" dirty="0" err="1"/>
              <a:t>nul-punkt</a:t>
            </a:r>
            <a:r>
              <a:rPr lang="da-DK" dirty="0"/>
              <a:t>, og udtrykt på </a:t>
            </a:r>
            <a:r>
              <a:rPr lang="da-DK" dirty="0" err="1"/>
              <a:t>celsiusskalaen</a:t>
            </a:r>
            <a:r>
              <a:rPr lang="da-DK" dirty="0"/>
              <a:t> ligger dette punkt ved -273,15 °C. Dette er også 0 på Kelvinskalaen.</a:t>
            </a:r>
          </a:p>
        </p:txBody>
      </p:sp>
      <p:pic>
        <p:nvPicPr>
          <p:cNvPr id="14" name="Billede 13" descr="Et billede, der indeholder Farverigt, lys/lygte, nat">
            <a:extLst>
              <a:ext uri="{FF2B5EF4-FFF2-40B4-BE49-F238E27FC236}">
                <a16:creationId xmlns:a16="http://schemas.microsoft.com/office/drawing/2014/main" id="{873C8B27-8802-A396-0825-82147F46CD4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90997" y="2108577"/>
            <a:ext cx="3637130" cy="2424753"/>
          </a:xfrm>
          <a:prstGeom prst="rect">
            <a:avLst/>
          </a:prstGeom>
        </p:spPr>
      </p:pic>
    </p:spTree>
    <p:extLst>
      <p:ext uri="{BB962C8B-B14F-4D97-AF65-F5344CB8AC3E}">
        <p14:creationId xmlns:p14="http://schemas.microsoft.com/office/powerpoint/2010/main" val="3499846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5E8B02D7-AB31-7517-8DC0-D06DCFD2077E}"/>
              </a:ext>
            </a:extLst>
          </p:cNvPr>
          <p:cNvPicPr>
            <a:picLocks noGrp="1" noChangeAspect="1"/>
          </p:cNvPicPr>
          <p:nvPr>
            <p:ph sz="half" idx="1"/>
          </p:nvPr>
        </p:nvPicPr>
        <p:blipFill>
          <a:blip r:embed="rId2"/>
          <a:stretch>
            <a:fillRect/>
          </a:stretch>
        </p:blipFill>
        <p:spPr>
          <a:xfrm>
            <a:off x="4463030" y="1563688"/>
            <a:ext cx="3445327" cy="4611687"/>
          </a:xfrm>
        </p:spPr>
      </p:pic>
      <p:sp>
        <p:nvSpPr>
          <p:cNvPr id="3" name="Titel 2">
            <a:extLst>
              <a:ext uri="{FF2B5EF4-FFF2-40B4-BE49-F238E27FC236}">
                <a16:creationId xmlns:a16="http://schemas.microsoft.com/office/drawing/2014/main" id="{5C17AC7E-C96F-7EC1-32C4-12581C93CE9D}"/>
              </a:ext>
            </a:extLst>
          </p:cNvPr>
          <p:cNvSpPr>
            <a:spLocks noGrp="1"/>
          </p:cNvSpPr>
          <p:nvPr>
            <p:ph type="title"/>
          </p:nvPr>
        </p:nvSpPr>
        <p:spPr/>
        <p:txBody>
          <a:bodyPr/>
          <a:lstStyle/>
          <a:p>
            <a:r>
              <a:rPr lang="da-DK" dirty="0"/>
              <a:t>Celsius kontra Fahrenheit.</a:t>
            </a:r>
          </a:p>
        </p:txBody>
      </p:sp>
    </p:spTree>
    <p:extLst>
      <p:ext uri="{BB962C8B-B14F-4D97-AF65-F5344CB8AC3E}">
        <p14:creationId xmlns:p14="http://schemas.microsoft.com/office/powerpoint/2010/main" val="1670497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r>
              <a:rPr lang="da-DK" dirty="0">
                <a:latin typeface="Liberation Sans" panose="020B0604020202020204" pitchFamily="34" charset="0"/>
                <a:ea typeface="Liberation Sans" panose="020B0604020202020204" pitchFamily="34" charset="0"/>
                <a:cs typeface="Liberation Sans" panose="020B0604020202020204" pitchFamily="34" charset="0"/>
              </a:rPr>
              <a:t>Strålingstemperatur</a:t>
            </a:r>
            <a:br>
              <a:rPr lang="da-DK" dirty="0"/>
            </a:br>
            <a:br>
              <a:rPr lang="da-DK" dirty="0"/>
            </a:br>
            <a:endParaRPr lang="da-DK" dirty="0"/>
          </a:p>
        </p:txBody>
      </p:sp>
      <p:sp>
        <p:nvSpPr>
          <p:cNvPr id="5" name="Tekstfelt 4">
            <a:extLst>
              <a:ext uri="{FF2B5EF4-FFF2-40B4-BE49-F238E27FC236}">
                <a16:creationId xmlns:a16="http://schemas.microsoft.com/office/drawing/2014/main" id="{19263C56-E860-58C0-766F-C6EA6999AB08}"/>
              </a:ext>
            </a:extLst>
          </p:cNvPr>
          <p:cNvSpPr txBox="1"/>
          <p:nvPr/>
        </p:nvSpPr>
        <p:spPr>
          <a:xfrm>
            <a:off x="847607" y="1703780"/>
            <a:ext cx="6885288" cy="4606774"/>
          </a:xfrm>
          <a:prstGeom prst="rect">
            <a:avLst/>
          </a:prstGeom>
          <a:noFill/>
        </p:spPr>
        <p:txBody>
          <a:bodyPr wrap="square">
            <a:spAutoFit/>
          </a:bodyPr>
          <a:lstStyle/>
          <a:p>
            <a:pPr>
              <a:lnSpc>
                <a:spcPct val="150000"/>
              </a:lnSpc>
            </a:pPr>
            <a:r>
              <a:rPr lang="da-DK" dirty="0"/>
              <a:t>Legemer, ved alt andet end det absolutte nulpunkt, udsender elektromagnetisk stråling i et spektrum, som er karakteristisk for legemets temperatur. </a:t>
            </a:r>
          </a:p>
          <a:p>
            <a:pPr>
              <a:lnSpc>
                <a:spcPct val="150000"/>
              </a:lnSpc>
            </a:pPr>
            <a:r>
              <a:rPr lang="da-DK" dirty="0"/>
              <a:t>Hvis legemet absorberer al udefra kommende stråling, og dermed heller ikke transmitterer stråling, kaldes legemet for et sortlegeme, og det vil udsende elektromagnetisk stråling i forskellige bølgelængder, på en måde der kun afhænger af legemets temperatur (Plancks Lov). </a:t>
            </a:r>
          </a:p>
          <a:p>
            <a:pPr>
              <a:lnSpc>
                <a:spcPct val="150000"/>
              </a:lnSpc>
            </a:pPr>
            <a:r>
              <a:rPr lang="da-DK" dirty="0"/>
              <a:t>Dette giver mulighed for at bestemme et legemes overfladetemperatur fra afstand, uden at berøre legemet med et termometer.</a:t>
            </a:r>
          </a:p>
        </p:txBody>
      </p:sp>
      <p:pic>
        <p:nvPicPr>
          <p:cNvPr id="7" name="Billede 6" descr="Et billede, der indeholder sport, poolkugle, cirkel&#10;&#10;Automatisk genereret beskrivelse">
            <a:extLst>
              <a:ext uri="{FF2B5EF4-FFF2-40B4-BE49-F238E27FC236}">
                <a16:creationId xmlns:a16="http://schemas.microsoft.com/office/drawing/2014/main" id="{70094009-D325-BF8C-9C2B-C3F76101790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273191" y="3079845"/>
            <a:ext cx="1767385" cy="1767385"/>
          </a:xfrm>
          <a:prstGeom prst="rect">
            <a:avLst/>
          </a:prstGeom>
        </p:spPr>
      </p:pic>
      <p:sp>
        <p:nvSpPr>
          <p:cNvPr id="8" name="Pil: stribet til højre 7">
            <a:extLst>
              <a:ext uri="{FF2B5EF4-FFF2-40B4-BE49-F238E27FC236}">
                <a16:creationId xmlns:a16="http://schemas.microsoft.com/office/drawing/2014/main" id="{71BDB102-8310-0210-C026-3F961FF45692}"/>
              </a:ext>
            </a:extLst>
          </p:cNvPr>
          <p:cNvSpPr/>
          <p:nvPr/>
        </p:nvSpPr>
        <p:spPr>
          <a:xfrm rot="6685671" flipV="1">
            <a:off x="8964976" y="2091841"/>
            <a:ext cx="1854325" cy="528694"/>
          </a:xfrm>
          <a:prstGeom prst="striped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il: stribet til højre 8">
            <a:extLst>
              <a:ext uri="{FF2B5EF4-FFF2-40B4-BE49-F238E27FC236}">
                <a16:creationId xmlns:a16="http://schemas.microsoft.com/office/drawing/2014/main" id="{BC976216-4854-B3F9-D674-235F61A01D28}"/>
              </a:ext>
            </a:extLst>
          </p:cNvPr>
          <p:cNvSpPr/>
          <p:nvPr/>
        </p:nvSpPr>
        <p:spPr>
          <a:xfrm rot="20350298" flipV="1">
            <a:off x="9863561" y="3188832"/>
            <a:ext cx="888601" cy="252873"/>
          </a:xfrm>
          <a:prstGeom prst="stripedRight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Pil: stribet til højre 9">
            <a:extLst>
              <a:ext uri="{FF2B5EF4-FFF2-40B4-BE49-F238E27FC236}">
                <a16:creationId xmlns:a16="http://schemas.microsoft.com/office/drawing/2014/main" id="{7DE7820F-9665-586C-EB83-13CB2A65F9C7}"/>
              </a:ext>
            </a:extLst>
          </p:cNvPr>
          <p:cNvSpPr/>
          <p:nvPr/>
        </p:nvSpPr>
        <p:spPr>
          <a:xfrm flipV="1">
            <a:off x="10032633" y="3810056"/>
            <a:ext cx="888601" cy="252873"/>
          </a:xfrm>
          <a:prstGeom prst="striped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272994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CC2B85A8-51CF-962F-9C70-69A6C2E9AA09}"/>
              </a:ext>
            </a:extLst>
          </p:cNvPr>
          <p:cNvSpPr txBox="1"/>
          <p:nvPr/>
        </p:nvSpPr>
        <p:spPr>
          <a:xfrm>
            <a:off x="4554380" y="1937985"/>
            <a:ext cx="5204347" cy="646331"/>
          </a:xfrm>
          <a:prstGeom prst="rect">
            <a:avLst/>
          </a:prstGeom>
          <a:noFill/>
          <a:ln w="12700" cmpd="sng">
            <a:solidFill>
              <a:srgbClr val="2B7776"/>
            </a:solidFill>
            <a:extLst>
              <a:ext uri="{C807C97D-BFC1-408E-A445-0C87EB9F89A2}">
                <ask:lineSketchStyleProps xmlns:ask="http://schemas.microsoft.com/office/drawing/2018/sketchyshapes" sd="559668610">
                  <a:custGeom>
                    <a:avLst/>
                    <a:gdLst>
                      <a:gd name="connsiteX0" fmla="*/ 0 w 4684895"/>
                      <a:gd name="connsiteY0" fmla="*/ 0 h 646331"/>
                      <a:gd name="connsiteX1" fmla="*/ 622422 w 4684895"/>
                      <a:gd name="connsiteY1" fmla="*/ 0 h 646331"/>
                      <a:gd name="connsiteX2" fmla="*/ 1197995 w 4684895"/>
                      <a:gd name="connsiteY2" fmla="*/ 0 h 646331"/>
                      <a:gd name="connsiteX3" fmla="*/ 1867265 w 4684895"/>
                      <a:gd name="connsiteY3" fmla="*/ 0 h 646331"/>
                      <a:gd name="connsiteX4" fmla="*/ 2395989 w 4684895"/>
                      <a:gd name="connsiteY4" fmla="*/ 0 h 646331"/>
                      <a:gd name="connsiteX5" fmla="*/ 3065260 w 4684895"/>
                      <a:gd name="connsiteY5" fmla="*/ 0 h 646331"/>
                      <a:gd name="connsiteX6" fmla="*/ 3687682 w 4684895"/>
                      <a:gd name="connsiteY6" fmla="*/ 0 h 646331"/>
                      <a:gd name="connsiteX7" fmla="*/ 4684895 w 4684895"/>
                      <a:gd name="connsiteY7" fmla="*/ 0 h 646331"/>
                      <a:gd name="connsiteX8" fmla="*/ 4684895 w 4684895"/>
                      <a:gd name="connsiteY8" fmla="*/ 646331 h 646331"/>
                      <a:gd name="connsiteX9" fmla="*/ 4109322 w 4684895"/>
                      <a:gd name="connsiteY9" fmla="*/ 646331 h 646331"/>
                      <a:gd name="connsiteX10" fmla="*/ 3346354 w 4684895"/>
                      <a:gd name="connsiteY10" fmla="*/ 646331 h 646331"/>
                      <a:gd name="connsiteX11" fmla="*/ 2677083 w 4684895"/>
                      <a:gd name="connsiteY11" fmla="*/ 646331 h 646331"/>
                      <a:gd name="connsiteX12" fmla="*/ 2007812 w 4684895"/>
                      <a:gd name="connsiteY12" fmla="*/ 646331 h 646331"/>
                      <a:gd name="connsiteX13" fmla="*/ 1385390 w 4684895"/>
                      <a:gd name="connsiteY13" fmla="*/ 646331 h 646331"/>
                      <a:gd name="connsiteX14" fmla="*/ 622422 w 4684895"/>
                      <a:gd name="connsiteY14" fmla="*/ 646331 h 646331"/>
                      <a:gd name="connsiteX15" fmla="*/ 0 w 4684895"/>
                      <a:gd name="connsiteY15" fmla="*/ 646331 h 646331"/>
                      <a:gd name="connsiteX16" fmla="*/ 0 w 4684895"/>
                      <a:gd name="connsiteY16"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895" h="646331" extrusionOk="0">
                        <a:moveTo>
                          <a:pt x="0" y="0"/>
                        </a:moveTo>
                        <a:cubicBezTo>
                          <a:pt x="195126" y="-19921"/>
                          <a:pt x="494480" y="8001"/>
                          <a:pt x="622422" y="0"/>
                        </a:cubicBezTo>
                        <a:cubicBezTo>
                          <a:pt x="750364" y="-8001"/>
                          <a:pt x="1002215" y="8630"/>
                          <a:pt x="1197995" y="0"/>
                        </a:cubicBezTo>
                        <a:cubicBezTo>
                          <a:pt x="1393775" y="-8630"/>
                          <a:pt x="1609692" y="-20854"/>
                          <a:pt x="1867265" y="0"/>
                        </a:cubicBezTo>
                        <a:cubicBezTo>
                          <a:pt x="2124838" y="20854"/>
                          <a:pt x="2219694" y="12183"/>
                          <a:pt x="2395989" y="0"/>
                        </a:cubicBezTo>
                        <a:cubicBezTo>
                          <a:pt x="2572284" y="-12183"/>
                          <a:pt x="2911376" y="-6280"/>
                          <a:pt x="3065260" y="0"/>
                        </a:cubicBezTo>
                        <a:cubicBezTo>
                          <a:pt x="3219144" y="6280"/>
                          <a:pt x="3499216" y="-246"/>
                          <a:pt x="3687682" y="0"/>
                        </a:cubicBezTo>
                        <a:cubicBezTo>
                          <a:pt x="3876148" y="246"/>
                          <a:pt x="4338465" y="37547"/>
                          <a:pt x="4684895" y="0"/>
                        </a:cubicBezTo>
                        <a:cubicBezTo>
                          <a:pt x="4712817" y="227353"/>
                          <a:pt x="4657244" y="511415"/>
                          <a:pt x="4684895" y="646331"/>
                        </a:cubicBezTo>
                        <a:cubicBezTo>
                          <a:pt x="4455282" y="659213"/>
                          <a:pt x="4265599" y="650445"/>
                          <a:pt x="4109322" y="646331"/>
                        </a:cubicBezTo>
                        <a:cubicBezTo>
                          <a:pt x="3953045" y="642217"/>
                          <a:pt x="3632205" y="637693"/>
                          <a:pt x="3346354" y="646331"/>
                        </a:cubicBezTo>
                        <a:cubicBezTo>
                          <a:pt x="3060503" y="654969"/>
                          <a:pt x="2837990" y="632347"/>
                          <a:pt x="2677083" y="646331"/>
                        </a:cubicBezTo>
                        <a:cubicBezTo>
                          <a:pt x="2516176" y="660315"/>
                          <a:pt x="2209787" y="669245"/>
                          <a:pt x="2007812" y="646331"/>
                        </a:cubicBezTo>
                        <a:cubicBezTo>
                          <a:pt x="1805837" y="623417"/>
                          <a:pt x="1592384" y="625359"/>
                          <a:pt x="1385390" y="646331"/>
                        </a:cubicBezTo>
                        <a:cubicBezTo>
                          <a:pt x="1178396" y="667303"/>
                          <a:pt x="960308" y="678739"/>
                          <a:pt x="622422" y="646331"/>
                        </a:cubicBezTo>
                        <a:cubicBezTo>
                          <a:pt x="284536" y="613923"/>
                          <a:pt x="130794" y="636064"/>
                          <a:pt x="0" y="646331"/>
                        </a:cubicBezTo>
                        <a:cubicBezTo>
                          <a:pt x="-27932" y="404340"/>
                          <a:pt x="-22991" y="296588"/>
                          <a:pt x="0" y="0"/>
                        </a:cubicBezTo>
                        <a:close/>
                      </a:path>
                    </a:pathLst>
                  </a:custGeom>
                  <ask:type>
                    <ask:lineSketchNone/>
                  </ask:type>
                </ask:lineSketchStyleProps>
              </a:ext>
            </a:extLst>
          </a:ln>
          <a:effectLst/>
        </p:spPr>
        <p:txBody>
          <a:bodyPr wrap="square">
            <a:spAutoFit/>
          </a:bodyPr>
          <a:lstStyle/>
          <a:p>
            <a:pPr algn="l"/>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Definitionen på varme betyder altså, at varme ikke er et stof, man kan flytte. </a:t>
            </a:r>
            <a:endParaRPr lang="da-DK" sz="1800" kern="1200" dirty="0">
              <a:solidFill>
                <a:srgbClr val="000000"/>
              </a:solidFill>
              <a:effectLst/>
              <a:latin typeface="Liberation Sans" panose="020B0604020202020204" pitchFamily="34" charset="0"/>
              <a:ea typeface="Times New Roman" panose="02020603050405020304" pitchFamily="18" charset="0"/>
            </a:endParaRP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r>
              <a:rPr lang="da-DK" dirty="0">
                <a:latin typeface="Liberation Sans" panose="020B0604020202020204" pitchFamily="34" charset="0"/>
                <a:ea typeface="Liberation Sans" panose="020B0604020202020204" pitchFamily="34" charset="0"/>
                <a:cs typeface="Liberation Sans" panose="020B0604020202020204" pitchFamily="34" charset="0"/>
              </a:rPr>
              <a:t>Definition af varme</a:t>
            </a:r>
            <a:br>
              <a:rPr lang="da-DK" dirty="0"/>
            </a:br>
            <a:br>
              <a:rPr lang="da-DK" dirty="0"/>
            </a:br>
            <a:endParaRPr lang="da-DK" dirty="0"/>
          </a:p>
        </p:txBody>
      </p:sp>
      <p:sp>
        <p:nvSpPr>
          <p:cNvPr id="4" name="Tekstfelt 3">
            <a:extLst>
              <a:ext uri="{FF2B5EF4-FFF2-40B4-BE49-F238E27FC236}">
                <a16:creationId xmlns:a16="http://schemas.microsoft.com/office/drawing/2014/main" id="{6A8D2009-EC8E-311D-2277-55A36C067636}"/>
              </a:ext>
            </a:extLst>
          </p:cNvPr>
          <p:cNvSpPr txBox="1"/>
          <p:nvPr/>
        </p:nvSpPr>
        <p:spPr>
          <a:xfrm>
            <a:off x="847607" y="1680527"/>
            <a:ext cx="3150392" cy="1015663"/>
          </a:xfrm>
          <a:prstGeom prst="rect">
            <a:avLst/>
          </a:prstGeom>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da-DK" sz="20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Varme er tilførsel eller afgivelse af termisk energi.</a:t>
            </a:r>
            <a:endParaRPr lang="da-DK" sz="2000" b="1" dirty="0"/>
          </a:p>
        </p:txBody>
      </p:sp>
      <p:sp>
        <p:nvSpPr>
          <p:cNvPr id="8" name="Tekstfelt 7">
            <a:extLst>
              <a:ext uri="{FF2B5EF4-FFF2-40B4-BE49-F238E27FC236}">
                <a16:creationId xmlns:a16="http://schemas.microsoft.com/office/drawing/2014/main" id="{D8815E32-83CF-CADB-115B-9E99BCD2811E}"/>
              </a:ext>
            </a:extLst>
          </p:cNvPr>
          <p:cNvSpPr txBox="1"/>
          <p:nvPr/>
        </p:nvSpPr>
        <p:spPr>
          <a:xfrm>
            <a:off x="645199" y="3229452"/>
            <a:ext cx="6096000" cy="2949525"/>
          </a:xfrm>
          <a:custGeom>
            <a:avLst/>
            <a:gdLst>
              <a:gd name="connsiteX0" fmla="*/ 0 w 6096000"/>
              <a:gd name="connsiteY0" fmla="*/ 0 h 2949525"/>
              <a:gd name="connsiteX1" fmla="*/ 738293 w 6096000"/>
              <a:gd name="connsiteY1" fmla="*/ 0 h 2949525"/>
              <a:gd name="connsiteX2" fmla="*/ 1293707 w 6096000"/>
              <a:gd name="connsiteY2" fmla="*/ 0 h 2949525"/>
              <a:gd name="connsiteX3" fmla="*/ 1788160 w 6096000"/>
              <a:gd name="connsiteY3" fmla="*/ 0 h 2949525"/>
              <a:gd name="connsiteX4" fmla="*/ 2526453 w 6096000"/>
              <a:gd name="connsiteY4" fmla="*/ 0 h 2949525"/>
              <a:gd name="connsiteX5" fmla="*/ 3264747 w 6096000"/>
              <a:gd name="connsiteY5" fmla="*/ 0 h 2949525"/>
              <a:gd name="connsiteX6" fmla="*/ 3942080 w 6096000"/>
              <a:gd name="connsiteY6" fmla="*/ 0 h 2949525"/>
              <a:gd name="connsiteX7" fmla="*/ 4619413 w 6096000"/>
              <a:gd name="connsiteY7" fmla="*/ 0 h 2949525"/>
              <a:gd name="connsiteX8" fmla="*/ 5357707 w 6096000"/>
              <a:gd name="connsiteY8" fmla="*/ 0 h 2949525"/>
              <a:gd name="connsiteX9" fmla="*/ 6096000 w 6096000"/>
              <a:gd name="connsiteY9" fmla="*/ 0 h 2949525"/>
              <a:gd name="connsiteX10" fmla="*/ 6096000 w 6096000"/>
              <a:gd name="connsiteY10" fmla="*/ 589905 h 2949525"/>
              <a:gd name="connsiteX11" fmla="*/ 6096000 w 6096000"/>
              <a:gd name="connsiteY11" fmla="*/ 1120820 h 2949525"/>
              <a:gd name="connsiteX12" fmla="*/ 6096000 w 6096000"/>
              <a:gd name="connsiteY12" fmla="*/ 1710725 h 2949525"/>
              <a:gd name="connsiteX13" fmla="*/ 6096000 w 6096000"/>
              <a:gd name="connsiteY13" fmla="*/ 2241639 h 2949525"/>
              <a:gd name="connsiteX14" fmla="*/ 6096000 w 6096000"/>
              <a:gd name="connsiteY14" fmla="*/ 2949525 h 2949525"/>
              <a:gd name="connsiteX15" fmla="*/ 5540587 w 6096000"/>
              <a:gd name="connsiteY15" fmla="*/ 2949525 h 2949525"/>
              <a:gd name="connsiteX16" fmla="*/ 4863253 w 6096000"/>
              <a:gd name="connsiteY16" fmla="*/ 2949525 h 2949525"/>
              <a:gd name="connsiteX17" fmla="*/ 4307840 w 6096000"/>
              <a:gd name="connsiteY17" fmla="*/ 2949525 h 2949525"/>
              <a:gd name="connsiteX18" fmla="*/ 3813387 w 6096000"/>
              <a:gd name="connsiteY18" fmla="*/ 2949525 h 2949525"/>
              <a:gd name="connsiteX19" fmla="*/ 3257973 w 6096000"/>
              <a:gd name="connsiteY19" fmla="*/ 2949525 h 2949525"/>
              <a:gd name="connsiteX20" fmla="*/ 2458720 w 6096000"/>
              <a:gd name="connsiteY20" fmla="*/ 2949525 h 2949525"/>
              <a:gd name="connsiteX21" fmla="*/ 1903307 w 6096000"/>
              <a:gd name="connsiteY21" fmla="*/ 2949525 h 2949525"/>
              <a:gd name="connsiteX22" fmla="*/ 1165013 w 6096000"/>
              <a:gd name="connsiteY22" fmla="*/ 2949525 h 2949525"/>
              <a:gd name="connsiteX23" fmla="*/ 670560 w 6096000"/>
              <a:gd name="connsiteY23" fmla="*/ 2949525 h 2949525"/>
              <a:gd name="connsiteX24" fmla="*/ 0 w 6096000"/>
              <a:gd name="connsiteY24" fmla="*/ 2949525 h 2949525"/>
              <a:gd name="connsiteX25" fmla="*/ 0 w 6096000"/>
              <a:gd name="connsiteY25" fmla="*/ 2448106 h 2949525"/>
              <a:gd name="connsiteX26" fmla="*/ 0 w 6096000"/>
              <a:gd name="connsiteY26" fmla="*/ 1828706 h 2949525"/>
              <a:gd name="connsiteX27" fmla="*/ 0 w 6096000"/>
              <a:gd name="connsiteY27" fmla="*/ 1238800 h 2949525"/>
              <a:gd name="connsiteX28" fmla="*/ 0 w 6096000"/>
              <a:gd name="connsiteY28" fmla="*/ 707886 h 2949525"/>
              <a:gd name="connsiteX29" fmla="*/ 0 w 6096000"/>
              <a:gd name="connsiteY29" fmla="*/ 0 h 294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96000" h="2949525" extrusionOk="0">
                <a:moveTo>
                  <a:pt x="0" y="0"/>
                </a:moveTo>
                <a:cubicBezTo>
                  <a:pt x="193797" y="15232"/>
                  <a:pt x="579983" y="12665"/>
                  <a:pt x="738293" y="0"/>
                </a:cubicBezTo>
                <a:cubicBezTo>
                  <a:pt x="896603" y="-12665"/>
                  <a:pt x="1034379" y="9236"/>
                  <a:pt x="1293707" y="0"/>
                </a:cubicBezTo>
                <a:cubicBezTo>
                  <a:pt x="1553035" y="-9236"/>
                  <a:pt x="1588141" y="-18067"/>
                  <a:pt x="1788160" y="0"/>
                </a:cubicBezTo>
                <a:cubicBezTo>
                  <a:pt x="1988179" y="18067"/>
                  <a:pt x="2157746" y="-20020"/>
                  <a:pt x="2526453" y="0"/>
                </a:cubicBezTo>
                <a:cubicBezTo>
                  <a:pt x="2895160" y="20020"/>
                  <a:pt x="2954220" y="14600"/>
                  <a:pt x="3264747" y="0"/>
                </a:cubicBezTo>
                <a:cubicBezTo>
                  <a:pt x="3575274" y="-14600"/>
                  <a:pt x="3662647" y="-21226"/>
                  <a:pt x="3942080" y="0"/>
                </a:cubicBezTo>
                <a:cubicBezTo>
                  <a:pt x="4221513" y="21226"/>
                  <a:pt x="4436016" y="-17773"/>
                  <a:pt x="4619413" y="0"/>
                </a:cubicBezTo>
                <a:cubicBezTo>
                  <a:pt x="4802810" y="17773"/>
                  <a:pt x="5184290" y="-13454"/>
                  <a:pt x="5357707" y="0"/>
                </a:cubicBezTo>
                <a:cubicBezTo>
                  <a:pt x="5531124" y="13454"/>
                  <a:pt x="5835507" y="6159"/>
                  <a:pt x="6096000" y="0"/>
                </a:cubicBezTo>
                <a:cubicBezTo>
                  <a:pt x="6118136" y="141777"/>
                  <a:pt x="6098541" y="467089"/>
                  <a:pt x="6096000" y="589905"/>
                </a:cubicBezTo>
                <a:cubicBezTo>
                  <a:pt x="6093459" y="712721"/>
                  <a:pt x="6079380" y="862424"/>
                  <a:pt x="6096000" y="1120820"/>
                </a:cubicBezTo>
                <a:cubicBezTo>
                  <a:pt x="6112620" y="1379216"/>
                  <a:pt x="6068586" y="1474462"/>
                  <a:pt x="6096000" y="1710725"/>
                </a:cubicBezTo>
                <a:cubicBezTo>
                  <a:pt x="6123414" y="1946989"/>
                  <a:pt x="6100558" y="2092909"/>
                  <a:pt x="6096000" y="2241639"/>
                </a:cubicBezTo>
                <a:cubicBezTo>
                  <a:pt x="6091442" y="2390369"/>
                  <a:pt x="6114237" y="2735085"/>
                  <a:pt x="6096000" y="2949525"/>
                </a:cubicBezTo>
                <a:cubicBezTo>
                  <a:pt x="5904473" y="2970465"/>
                  <a:pt x="5817239" y="2943760"/>
                  <a:pt x="5540587" y="2949525"/>
                </a:cubicBezTo>
                <a:cubicBezTo>
                  <a:pt x="5263935" y="2955290"/>
                  <a:pt x="5129998" y="2931684"/>
                  <a:pt x="4863253" y="2949525"/>
                </a:cubicBezTo>
                <a:cubicBezTo>
                  <a:pt x="4596508" y="2967366"/>
                  <a:pt x="4517681" y="2948336"/>
                  <a:pt x="4307840" y="2949525"/>
                </a:cubicBezTo>
                <a:cubicBezTo>
                  <a:pt x="4097999" y="2950714"/>
                  <a:pt x="3952488" y="2973618"/>
                  <a:pt x="3813387" y="2949525"/>
                </a:cubicBezTo>
                <a:cubicBezTo>
                  <a:pt x="3674286" y="2925432"/>
                  <a:pt x="3388309" y="2938533"/>
                  <a:pt x="3257973" y="2949525"/>
                </a:cubicBezTo>
                <a:cubicBezTo>
                  <a:pt x="3127637" y="2960517"/>
                  <a:pt x="2764248" y="2964438"/>
                  <a:pt x="2458720" y="2949525"/>
                </a:cubicBezTo>
                <a:cubicBezTo>
                  <a:pt x="2153192" y="2934612"/>
                  <a:pt x="2074853" y="2967968"/>
                  <a:pt x="1903307" y="2949525"/>
                </a:cubicBezTo>
                <a:cubicBezTo>
                  <a:pt x="1731761" y="2931082"/>
                  <a:pt x="1473059" y="2956195"/>
                  <a:pt x="1165013" y="2949525"/>
                </a:cubicBezTo>
                <a:cubicBezTo>
                  <a:pt x="856967" y="2942855"/>
                  <a:pt x="807590" y="2943084"/>
                  <a:pt x="670560" y="2949525"/>
                </a:cubicBezTo>
                <a:cubicBezTo>
                  <a:pt x="533530" y="2955966"/>
                  <a:pt x="313070" y="2973841"/>
                  <a:pt x="0" y="2949525"/>
                </a:cubicBezTo>
                <a:cubicBezTo>
                  <a:pt x="18324" y="2760891"/>
                  <a:pt x="-20918" y="2571609"/>
                  <a:pt x="0" y="2448106"/>
                </a:cubicBezTo>
                <a:cubicBezTo>
                  <a:pt x="20918" y="2324603"/>
                  <a:pt x="22311" y="2029051"/>
                  <a:pt x="0" y="1828706"/>
                </a:cubicBezTo>
                <a:cubicBezTo>
                  <a:pt x="-22311" y="1628361"/>
                  <a:pt x="-9814" y="1403003"/>
                  <a:pt x="0" y="1238800"/>
                </a:cubicBezTo>
                <a:cubicBezTo>
                  <a:pt x="9814" y="1074597"/>
                  <a:pt x="7011" y="850157"/>
                  <a:pt x="0" y="707886"/>
                </a:cubicBezTo>
                <a:cubicBezTo>
                  <a:pt x="-7011" y="565615"/>
                  <a:pt x="-1101" y="268147"/>
                  <a:pt x="0" y="0"/>
                </a:cubicBezTo>
                <a:close/>
              </a:path>
            </a:pathLst>
          </a:custGeom>
          <a:noFill/>
          <a:ln>
            <a:solidFill>
              <a:srgbClr val="2B7776"/>
            </a:solidFill>
            <a:extLst>
              <a:ext uri="{C807C97D-BFC1-408E-A445-0C87EB9F89A2}">
                <ask:lineSketchStyleProps xmlns:ask="http://schemas.microsoft.com/office/drawing/2018/sketchyshapes" sd="1332552692">
                  <a:prstGeom prst="rect">
                    <a:avLst/>
                  </a:prstGeom>
                  <ask:type>
                    <ask:lineSketchFreehand/>
                  </ask:type>
                </ask:lineSketchStyleProps>
              </a:ext>
            </a:extLst>
          </a:ln>
          <a:effectLst/>
        </p:spPr>
        <p:txBody>
          <a:bodyPr wrap="square">
            <a:spAutoFit/>
          </a:bodyPr>
          <a:lstStyle/>
          <a:p>
            <a:pPr algn="l">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Det, der bevæger sig, er partikler der støder ind i hinanden, og det udsender en energi. </a:t>
            </a:r>
          </a:p>
          <a:p>
            <a:pPr algn="l">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Det betyder, at jo hurtigere partiklerne støder ind i hinanden, jo mere bevægelsesenergi får de, og jo højere bliver deres termiske energi. </a:t>
            </a:r>
          </a:p>
          <a:p>
            <a:pPr algn="l">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Den termiske energi er derfor den samlede bevægelsesenergi af partiklernes stød ind i hinanden. </a:t>
            </a:r>
            <a:endParaRPr lang="da-DK" sz="1800" kern="1200" dirty="0">
              <a:solidFill>
                <a:srgbClr val="000000"/>
              </a:solidFill>
              <a:effectLst/>
              <a:latin typeface="Liberation Sans" panose="020B0604020202020204" pitchFamily="34" charset="0"/>
              <a:ea typeface="Times New Roman" panose="02020603050405020304" pitchFamily="18" charset="0"/>
            </a:endParaRPr>
          </a:p>
        </p:txBody>
      </p:sp>
      <p:pic>
        <p:nvPicPr>
          <p:cNvPr id="16" name="Billede 15" descr="Et billede, der indeholder fyrværkeri, lys/lygte, Farverigt, laser&#10;&#10;Automatisk genereret beskrivelse">
            <a:extLst>
              <a:ext uri="{FF2B5EF4-FFF2-40B4-BE49-F238E27FC236}">
                <a16:creationId xmlns:a16="http://schemas.microsoft.com/office/drawing/2014/main" id="{825A27F0-159F-6C25-2270-56DA5FEE9C3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99995" y="3305875"/>
            <a:ext cx="4381229" cy="2228905"/>
          </a:xfrm>
          <a:prstGeom prst="rect">
            <a:avLst/>
          </a:prstGeom>
        </p:spPr>
      </p:pic>
    </p:spTree>
    <p:extLst>
      <p:ext uri="{BB962C8B-B14F-4D97-AF65-F5344CB8AC3E}">
        <p14:creationId xmlns:p14="http://schemas.microsoft.com/office/powerpoint/2010/main" val="239607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CC2B85A8-51CF-962F-9C70-69A6C2E9AA09}"/>
              </a:ext>
            </a:extLst>
          </p:cNvPr>
          <p:cNvSpPr txBox="1"/>
          <p:nvPr/>
        </p:nvSpPr>
        <p:spPr>
          <a:xfrm>
            <a:off x="4554380" y="1937985"/>
            <a:ext cx="5204347" cy="923330"/>
          </a:xfrm>
          <a:prstGeom prst="rect">
            <a:avLst/>
          </a:prstGeom>
          <a:noFill/>
          <a:ln w="12700" cmpd="sng">
            <a:solidFill>
              <a:srgbClr val="2B7776"/>
            </a:solidFill>
            <a:extLst>
              <a:ext uri="{C807C97D-BFC1-408E-A445-0C87EB9F89A2}">
                <ask:lineSketchStyleProps xmlns:ask="http://schemas.microsoft.com/office/drawing/2018/sketchyshapes" sd="559668610">
                  <a:custGeom>
                    <a:avLst/>
                    <a:gdLst>
                      <a:gd name="connsiteX0" fmla="*/ 0 w 4684895"/>
                      <a:gd name="connsiteY0" fmla="*/ 0 h 646331"/>
                      <a:gd name="connsiteX1" fmla="*/ 622422 w 4684895"/>
                      <a:gd name="connsiteY1" fmla="*/ 0 h 646331"/>
                      <a:gd name="connsiteX2" fmla="*/ 1197995 w 4684895"/>
                      <a:gd name="connsiteY2" fmla="*/ 0 h 646331"/>
                      <a:gd name="connsiteX3" fmla="*/ 1867265 w 4684895"/>
                      <a:gd name="connsiteY3" fmla="*/ 0 h 646331"/>
                      <a:gd name="connsiteX4" fmla="*/ 2395989 w 4684895"/>
                      <a:gd name="connsiteY4" fmla="*/ 0 h 646331"/>
                      <a:gd name="connsiteX5" fmla="*/ 3065260 w 4684895"/>
                      <a:gd name="connsiteY5" fmla="*/ 0 h 646331"/>
                      <a:gd name="connsiteX6" fmla="*/ 3687682 w 4684895"/>
                      <a:gd name="connsiteY6" fmla="*/ 0 h 646331"/>
                      <a:gd name="connsiteX7" fmla="*/ 4684895 w 4684895"/>
                      <a:gd name="connsiteY7" fmla="*/ 0 h 646331"/>
                      <a:gd name="connsiteX8" fmla="*/ 4684895 w 4684895"/>
                      <a:gd name="connsiteY8" fmla="*/ 646331 h 646331"/>
                      <a:gd name="connsiteX9" fmla="*/ 4109322 w 4684895"/>
                      <a:gd name="connsiteY9" fmla="*/ 646331 h 646331"/>
                      <a:gd name="connsiteX10" fmla="*/ 3346354 w 4684895"/>
                      <a:gd name="connsiteY10" fmla="*/ 646331 h 646331"/>
                      <a:gd name="connsiteX11" fmla="*/ 2677083 w 4684895"/>
                      <a:gd name="connsiteY11" fmla="*/ 646331 h 646331"/>
                      <a:gd name="connsiteX12" fmla="*/ 2007812 w 4684895"/>
                      <a:gd name="connsiteY12" fmla="*/ 646331 h 646331"/>
                      <a:gd name="connsiteX13" fmla="*/ 1385390 w 4684895"/>
                      <a:gd name="connsiteY13" fmla="*/ 646331 h 646331"/>
                      <a:gd name="connsiteX14" fmla="*/ 622422 w 4684895"/>
                      <a:gd name="connsiteY14" fmla="*/ 646331 h 646331"/>
                      <a:gd name="connsiteX15" fmla="*/ 0 w 4684895"/>
                      <a:gd name="connsiteY15" fmla="*/ 646331 h 646331"/>
                      <a:gd name="connsiteX16" fmla="*/ 0 w 4684895"/>
                      <a:gd name="connsiteY16" fmla="*/ 0 h 64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84895" h="646331" extrusionOk="0">
                        <a:moveTo>
                          <a:pt x="0" y="0"/>
                        </a:moveTo>
                        <a:cubicBezTo>
                          <a:pt x="195126" y="-19921"/>
                          <a:pt x="494480" y="8001"/>
                          <a:pt x="622422" y="0"/>
                        </a:cubicBezTo>
                        <a:cubicBezTo>
                          <a:pt x="750364" y="-8001"/>
                          <a:pt x="1002215" y="8630"/>
                          <a:pt x="1197995" y="0"/>
                        </a:cubicBezTo>
                        <a:cubicBezTo>
                          <a:pt x="1393775" y="-8630"/>
                          <a:pt x="1609692" y="-20854"/>
                          <a:pt x="1867265" y="0"/>
                        </a:cubicBezTo>
                        <a:cubicBezTo>
                          <a:pt x="2124838" y="20854"/>
                          <a:pt x="2219694" y="12183"/>
                          <a:pt x="2395989" y="0"/>
                        </a:cubicBezTo>
                        <a:cubicBezTo>
                          <a:pt x="2572284" y="-12183"/>
                          <a:pt x="2911376" y="-6280"/>
                          <a:pt x="3065260" y="0"/>
                        </a:cubicBezTo>
                        <a:cubicBezTo>
                          <a:pt x="3219144" y="6280"/>
                          <a:pt x="3499216" y="-246"/>
                          <a:pt x="3687682" y="0"/>
                        </a:cubicBezTo>
                        <a:cubicBezTo>
                          <a:pt x="3876148" y="246"/>
                          <a:pt x="4338465" y="37547"/>
                          <a:pt x="4684895" y="0"/>
                        </a:cubicBezTo>
                        <a:cubicBezTo>
                          <a:pt x="4712817" y="227353"/>
                          <a:pt x="4657244" y="511415"/>
                          <a:pt x="4684895" y="646331"/>
                        </a:cubicBezTo>
                        <a:cubicBezTo>
                          <a:pt x="4455282" y="659213"/>
                          <a:pt x="4265599" y="650445"/>
                          <a:pt x="4109322" y="646331"/>
                        </a:cubicBezTo>
                        <a:cubicBezTo>
                          <a:pt x="3953045" y="642217"/>
                          <a:pt x="3632205" y="637693"/>
                          <a:pt x="3346354" y="646331"/>
                        </a:cubicBezTo>
                        <a:cubicBezTo>
                          <a:pt x="3060503" y="654969"/>
                          <a:pt x="2837990" y="632347"/>
                          <a:pt x="2677083" y="646331"/>
                        </a:cubicBezTo>
                        <a:cubicBezTo>
                          <a:pt x="2516176" y="660315"/>
                          <a:pt x="2209787" y="669245"/>
                          <a:pt x="2007812" y="646331"/>
                        </a:cubicBezTo>
                        <a:cubicBezTo>
                          <a:pt x="1805837" y="623417"/>
                          <a:pt x="1592384" y="625359"/>
                          <a:pt x="1385390" y="646331"/>
                        </a:cubicBezTo>
                        <a:cubicBezTo>
                          <a:pt x="1178396" y="667303"/>
                          <a:pt x="960308" y="678739"/>
                          <a:pt x="622422" y="646331"/>
                        </a:cubicBezTo>
                        <a:cubicBezTo>
                          <a:pt x="284536" y="613923"/>
                          <a:pt x="130794" y="636064"/>
                          <a:pt x="0" y="646331"/>
                        </a:cubicBezTo>
                        <a:cubicBezTo>
                          <a:pt x="-27932" y="404340"/>
                          <a:pt x="-22991" y="296588"/>
                          <a:pt x="0" y="0"/>
                        </a:cubicBezTo>
                        <a:close/>
                      </a:path>
                    </a:pathLst>
                  </a:custGeom>
                  <ask:type>
                    <ask:lineSketchNone/>
                  </ask:type>
                </ask:lineSketchStyleProps>
              </a:ext>
            </a:extLst>
          </a:ln>
          <a:effectLst/>
        </p:spPr>
        <p:txBody>
          <a:bodyPr wrap="square">
            <a:spAutoFit/>
          </a:bodyPr>
          <a:lstStyle/>
          <a:p>
            <a:pPr algn="l"/>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Den termiske energi kan man ændre ved at udføre et </a:t>
            </a:r>
            <a:r>
              <a:rPr lang="da-DK" sz="18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arbejde</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på stoffet eller ved at </a:t>
            </a:r>
            <a:r>
              <a:rPr lang="da-DK" sz="18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tilføre</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varme.</a:t>
            </a:r>
            <a:endParaRPr lang="da-DK" sz="1800" kern="1200" dirty="0">
              <a:solidFill>
                <a:srgbClr val="000000"/>
              </a:solidFill>
              <a:effectLst/>
              <a:latin typeface="Liberation Sans" panose="020B0604020202020204" pitchFamily="34" charset="0"/>
              <a:ea typeface="Times New Roman" panose="02020603050405020304" pitchFamily="18" charset="0"/>
            </a:endParaRPr>
          </a:p>
        </p:txBody>
      </p:sp>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r>
              <a:rPr lang="da-DK" dirty="0">
                <a:latin typeface="Liberation Sans" panose="020B0604020202020204" pitchFamily="34" charset="0"/>
                <a:ea typeface="Liberation Sans" panose="020B0604020202020204" pitchFamily="34" charset="0"/>
                <a:cs typeface="Liberation Sans" panose="020B0604020202020204" pitchFamily="34" charset="0"/>
              </a:rPr>
              <a:t>Definition af varme</a:t>
            </a:r>
            <a:br>
              <a:rPr lang="da-DK" dirty="0"/>
            </a:br>
            <a:br>
              <a:rPr lang="da-DK" dirty="0"/>
            </a:br>
            <a:endParaRPr lang="da-DK" dirty="0"/>
          </a:p>
        </p:txBody>
      </p:sp>
      <p:sp>
        <p:nvSpPr>
          <p:cNvPr id="4" name="Tekstfelt 3">
            <a:extLst>
              <a:ext uri="{FF2B5EF4-FFF2-40B4-BE49-F238E27FC236}">
                <a16:creationId xmlns:a16="http://schemas.microsoft.com/office/drawing/2014/main" id="{6A8D2009-EC8E-311D-2277-55A36C067636}"/>
              </a:ext>
            </a:extLst>
          </p:cNvPr>
          <p:cNvSpPr txBox="1"/>
          <p:nvPr/>
        </p:nvSpPr>
        <p:spPr>
          <a:xfrm>
            <a:off x="847607" y="1680527"/>
            <a:ext cx="3150392" cy="1015663"/>
          </a:xfrm>
          <a:prstGeom prst="rect">
            <a:avLst/>
          </a:prstGeom>
          <a:effectLst>
            <a:outerShdw blurRad="50800" dist="38100" dir="5400000" algn="t"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a:spAutoFit/>
          </a:bodyPr>
          <a:lstStyle/>
          <a:p>
            <a:r>
              <a:rPr lang="da-DK" sz="20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Den termiske energi er et udtryk for, hvor varmt et bestemt stof er.</a:t>
            </a:r>
            <a:endParaRPr lang="da-DK" sz="2000" b="1" dirty="0"/>
          </a:p>
        </p:txBody>
      </p:sp>
      <p:sp>
        <p:nvSpPr>
          <p:cNvPr id="8" name="Tekstfelt 7">
            <a:extLst>
              <a:ext uri="{FF2B5EF4-FFF2-40B4-BE49-F238E27FC236}">
                <a16:creationId xmlns:a16="http://schemas.microsoft.com/office/drawing/2014/main" id="{D8815E32-83CF-CADB-115B-9E99BCD2811E}"/>
              </a:ext>
            </a:extLst>
          </p:cNvPr>
          <p:cNvSpPr txBox="1"/>
          <p:nvPr/>
        </p:nvSpPr>
        <p:spPr>
          <a:xfrm>
            <a:off x="847607" y="3330219"/>
            <a:ext cx="6096000" cy="2949525"/>
          </a:xfrm>
          <a:custGeom>
            <a:avLst/>
            <a:gdLst>
              <a:gd name="connsiteX0" fmla="*/ 0 w 6096000"/>
              <a:gd name="connsiteY0" fmla="*/ 0 h 2949525"/>
              <a:gd name="connsiteX1" fmla="*/ 738293 w 6096000"/>
              <a:gd name="connsiteY1" fmla="*/ 0 h 2949525"/>
              <a:gd name="connsiteX2" fmla="*/ 1293707 w 6096000"/>
              <a:gd name="connsiteY2" fmla="*/ 0 h 2949525"/>
              <a:gd name="connsiteX3" fmla="*/ 1788160 w 6096000"/>
              <a:gd name="connsiteY3" fmla="*/ 0 h 2949525"/>
              <a:gd name="connsiteX4" fmla="*/ 2526453 w 6096000"/>
              <a:gd name="connsiteY4" fmla="*/ 0 h 2949525"/>
              <a:gd name="connsiteX5" fmla="*/ 3264747 w 6096000"/>
              <a:gd name="connsiteY5" fmla="*/ 0 h 2949525"/>
              <a:gd name="connsiteX6" fmla="*/ 3942080 w 6096000"/>
              <a:gd name="connsiteY6" fmla="*/ 0 h 2949525"/>
              <a:gd name="connsiteX7" fmla="*/ 4619413 w 6096000"/>
              <a:gd name="connsiteY7" fmla="*/ 0 h 2949525"/>
              <a:gd name="connsiteX8" fmla="*/ 5357707 w 6096000"/>
              <a:gd name="connsiteY8" fmla="*/ 0 h 2949525"/>
              <a:gd name="connsiteX9" fmla="*/ 6096000 w 6096000"/>
              <a:gd name="connsiteY9" fmla="*/ 0 h 2949525"/>
              <a:gd name="connsiteX10" fmla="*/ 6096000 w 6096000"/>
              <a:gd name="connsiteY10" fmla="*/ 589905 h 2949525"/>
              <a:gd name="connsiteX11" fmla="*/ 6096000 w 6096000"/>
              <a:gd name="connsiteY11" fmla="*/ 1120820 h 2949525"/>
              <a:gd name="connsiteX12" fmla="*/ 6096000 w 6096000"/>
              <a:gd name="connsiteY12" fmla="*/ 1710725 h 2949525"/>
              <a:gd name="connsiteX13" fmla="*/ 6096000 w 6096000"/>
              <a:gd name="connsiteY13" fmla="*/ 2241639 h 2949525"/>
              <a:gd name="connsiteX14" fmla="*/ 6096000 w 6096000"/>
              <a:gd name="connsiteY14" fmla="*/ 2949525 h 2949525"/>
              <a:gd name="connsiteX15" fmla="*/ 5540587 w 6096000"/>
              <a:gd name="connsiteY15" fmla="*/ 2949525 h 2949525"/>
              <a:gd name="connsiteX16" fmla="*/ 4863253 w 6096000"/>
              <a:gd name="connsiteY16" fmla="*/ 2949525 h 2949525"/>
              <a:gd name="connsiteX17" fmla="*/ 4307840 w 6096000"/>
              <a:gd name="connsiteY17" fmla="*/ 2949525 h 2949525"/>
              <a:gd name="connsiteX18" fmla="*/ 3813387 w 6096000"/>
              <a:gd name="connsiteY18" fmla="*/ 2949525 h 2949525"/>
              <a:gd name="connsiteX19" fmla="*/ 3257973 w 6096000"/>
              <a:gd name="connsiteY19" fmla="*/ 2949525 h 2949525"/>
              <a:gd name="connsiteX20" fmla="*/ 2458720 w 6096000"/>
              <a:gd name="connsiteY20" fmla="*/ 2949525 h 2949525"/>
              <a:gd name="connsiteX21" fmla="*/ 1903307 w 6096000"/>
              <a:gd name="connsiteY21" fmla="*/ 2949525 h 2949525"/>
              <a:gd name="connsiteX22" fmla="*/ 1165013 w 6096000"/>
              <a:gd name="connsiteY22" fmla="*/ 2949525 h 2949525"/>
              <a:gd name="connsiteX23" fmla="*/ 670560 w 6096000"/>
              <a:gd name="connsiteY23" fmla="*/ 2949525 h 2949525"/>
              <a:gd name="connsiteX24" fmla="*/ 0 w 6096000"/>
              <a:gd name="connsiteY24" fmla="*/ 2949525 h 2949525"/>
              <a:gd name="connsiteX25" fmla="*/ 0 w 6096000"/>
              <a:gd name="connsiteY25" fmla="*/ 2448106 h 2949525"/>
              <a:gd name="connsiteX26" fmla="*/ 0 w 6096000"/>
              <a:gd name="connsiteY26" fmla="*/ 1828706 h 2949525"/>
              <a:gd name="connsiteX27" fmla="*/ 0 w 6096000"/>
              <a:gd name="connsiteY27" fmla="*/ 1238800 h 2949525"/>
              <a:gd name="connsiteX28" fmla="*/ 0 w 6096000"/>
              <a:gd name="connsiteY28" fmla="*/ 707886 h 2949525"/>
              <a:gd name="connsiteX29" fmla="*/ 0 w 6096000"/>
              <a:gd name="connsiteY29" fmla="*/ 0 h 294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96000" h="2949525" extrusionOk="0">
                <a:moveTo>
                  <a:pt x="0" y="0"/>
                </a:moveTo>
                <a:cubicBezTo>
                  <a:pt x="193797" y="15232"/>
                  <a:pt x="579983" y="12665"/>
                  <a:pt x="738293" y="0"/>
                </a:cubicBezTo>
                <a:cubicBezTo>
                  <a:pt x="896603" y="-12665"/>
                  <a:pt x="1034379" y="9236"/>
                  <a:pt x="1293707" y="0"/>
                </a:cubicBezTo>
                <a:cubicBezTo>
                  <a:pt x="1553035" y="-9236"/>
                  <a:pt x="1588141" y="-18067"/>
                  <a:pt x="1788160" y="0"/>
                </a:cubicBezTo>
                <a:cubicBezTo>
                  <a:pt x="1988179" y="18067"/>
                  <a:pt x="2157746" y="-20020"/>
                  <a:pt x="2526453" y="0"/>
                </a:cubicBezTo>
                <a:cubicBezTo>
                  <a:pt x="2895160" y="20020"/>
                  <a:pt x="2954220" y="14600"/>
                  <a:pt x="3264747" y="0"/>
                </a:cubicBezTo>
                <a:cubicBezTo>
                  <a:pt x="3575274" y="-14600"/>
                  <a:pt x="3662647" y="-21226"/>
                  <a:pt x="3942080" y="0"/>
                </a:cubicBezTo>
                <a:cubicBezTo>
                  <a:pt x="4221513" y="21226"/>
                  <a:pt x="4436016" y="-17773"/>
                  <a:pt x="4619413" y="0"/>
                </a:cubicBezTo>
                <a:cubicBezTo>
                  <a:pt x="4802810" y="17773"/>
                  <a:pt x="5184290" y="-13454"/>
                  <a:pt x="5357707" y="0"/>
                </a:cubicBezTo>
                <a:cubicBezTo>
                  <a:pt x="5531124" y="13454"/>
                  <a:pt x="5835507" y="6159"/>
                  <a:pt x="6096000" y="0"/>
                </a:cubicBezTo>
                <a:cubicBezTo>
                  <a:pt x="6118136" y="141777"/>
                  <a:pt x="6098541" y="467089"/>
                  <a:pt x="6096000" y="589905"/>
                </a:cubicBezTo>
                <a:cubicBezTo>
                  <a:pt x="6093459" y="712721"/>
                  <a:pt x="6079380" y="862424"/>
                  <a:pt x="6096000" y="1120820"/>
                </a:cubicBezTo>
                <a:cubicBezTo>
                  <a:pt x="6112620" y="1379216"/>
                  <a:pt x="6068586" y="1474462"/>
                  <a:pt x="6096000" y="1710725"/>
                </a:cubicBezTo>
                <a:cubicBezTo>
                  <a:pt x="6123414" y="1946989"/>
                  <a:pt x="6100558" y="2092909"/>
                  <a:pt x="6096000" y="2241639"/>
                </a:cubicBezTo>
                <a:cubicBezTo>
                  <a:pt x="6091442" y="2390369"/>
                  <a:pt x="6114237" y="2735085"/>
                  <a:pt x="6096000" y="2949525"/>
                </a:cubicBezTo>
                <a:cubicBezTo>
                  <a:pt x="5904473" y="2970465"/>
                  <a:pt x="5817239" y="2943760"/>
                  <a:pt x="5540587" y="2949525"/>
                </a:cubicBezTo>
                <a:cubicBezTo>
                  <a:pt x="5263935" y="2955290"/>
                  <a:pt x="5129998" y="2931684"/>
                  <a:pt x="4863253" y="2949525"/>
                </a:cubicBezTo>
                <a:cubicBezTo>
                  <a:pt x="4596508" y="2967366"/>
                  <a:pt x="4517681" y="2948336"/>
                  <a:pt x="4307840" y="2949525"/>
                </a:cubicBezTo>
                <a:cubicBezTo>
                  <a:pt x="4097999" y="2950714"/>
                  <a:pt x="3952488" y="2973618"/>
                  <a:pt x="3813387" y="2949525"/>
                </a:cubicBezTo>
                <a:cubicBezTo>
                  <a:pt x="3674286" y="2925432"/>
                  <a:pt x="3388309" y="2938533"/>
                  <a:pt x="3257973" y="2949525"/>
                </a:cubicBezTo>
                <a:cubicBezTo>
                  <a:pt x="3127637" y="2960517"/>
                  <a:pt x="2764248" y="2964438"/>
                  <a:pt x="2458720" y="2949525"/>
                </a:cubicBezTo>
                <a:cubicBezTo>
                  <a:pt x="2153192" y="2934612"/>
                  <a:pt x="2074853" y="2967968"/>
                  <a:pt x="1903307" y="2949525"/>
                </a:cubicBezTo>
                <a:cubicBezTo>
                  <a:pt x="1731761" y="2931082"/>
                  <a:pt x="1473059" y="2956195"/>
                  <a:pt x="1165013" y="2949525"/>
                </a:cubicBezTo>
                <a:cubicBezTo>
                  <a:pt x="856967" y="2942855"/>
                  <a:pt x="807590" y="2943084"/>
                  <a:pt x="670560" y="2949525"/>
                </a:cubicBezTo>
                <a:cubicBezTo>
                  <a:pt x="533530" y="2955966"/>
                  <a:pt x="313070" y="2973841"/>
                  <a:pt x="0" y="2949525"/>
                </a:cubicBezTo>
                <a:cubicBezTo>
                  <a:pt x="18324" y="2760891"/>
                  <a:pt x="-20918" y="2571609"/>
                  <a:pt x="0" y="2448106"/>
                </a:cubicBezTo>
                <a:cubicBezTo>
                  <a:pt x="20918" y="2324603"/>
                  <a:pt x="22311" y="2029051"/>
                  <a:pt x="0" y="1828706"/>
                </a:cubicBezTo>
                <a:cubicBezTo>
                  <a:pt x="-22311" y="1628361"/>
                  <a:pt x="-9814" y="1403003"/>
                  <a:pt x="0" y="1238800"/>
                </a:cubicBezTo>
                <a:cubicBezTo>
                  <a:pt x="9814" y="1074597"/>
                  <a:pt x="7011" y="850157"/>
                  <a:pt x="0" y="707886"/>
                </a:cubicBezTo>
                <a:cubicBezTo>
                  <a:pt x="-7011" y="565615"/>
                  <a:pt x="-1101" y="268147"/>
                  <a:pt x="0" y="0"/>
                </a:cubicBezTo>
                <a:close/>
              </a:path>
            </a:pathLst>
          </a:custGeom>
          <a:noFill/>
          <a:ln>
            <a:solidFill>
              <a:srgbClr val="2B7776"/>
            </a:solidFill>
            <a:extLst>
              <a:ext uri="{C807C97D-BFC1-408E-A445-0C87EB9F89A2}">
                <ask:lineSketchStyleProps xmlns:ask="http://schemas.microsoft.com/office/drawing/2018/sketchyshapes" sd="1332552692">
                  <a:prstGeom prst="rect">
                    <a:avLst/>
                  </a:prstGeom>
                  <ask:type>
                    <ask:lineSketchFreehand/>
                  </ask:type>
                </ask:lineSketchStyleProps>
              </a:ext>
            </a:extLst>
          </a:ln>
          <a:effectLst/>
        </p:spPr>
        <p:txBody>
          <a:bodyPr wrap="square">
            <a:spAutoFit/>
          </a:bodyPr>
          <a:lstStyle/>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Hvis man vil udføre et arbejde på et system, skal der en strækning og en kraft til. </a:t>
            </a:r>
          </a:p>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Fx kan man gnide hænderne mod hinanden, og man vil kunne mærke at hænderne blive varmere. Der udfører man et arbejde, hvor </a:t>
            </a:r>
            <a:r>
              <a:rPr lang="da-DK" sz="18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kraften</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er hænderne man presser ind mod hinanden, og </a:t>
            </a:r>
            <a:r>
              <a:rPr lang="da-DK" sz="18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strækningen</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er at man kører hænderne frem og tilbage. </a:t>
            </a:r>
            <a:endParaRPr lang="da-DK" dirty="0">
              <a:solidFill>
                <a:srgbClr val="000000"/>
              </a:solidFill>
              <a:latin typeface="Liberation Sans" panose="020B0604020202020204" pitchFamily="34" charset="0"/>
              <a:ea typeface="Times New Roman" panose="02020603050405020304" pitchFamily="18" charset="0"/>
              <a:cs typeface="Times New Roman" panose="02020603050405020304" pitchFamily="18" charset="0"/>
            </a:endParaRPr>
          </a:p>
        </p:txBody>
      </p:sp>
      <p:pic>
        <p:nvPicPr>
          <p:cNvPr id="11" name="Billede 10" descr="Et billede, der indeholder tekst, clipart, tegneserie&#10;&#10;Automatisk genereret beskrivelse">
            <a:extLst>
              <a:ext uri="{FF2B5EF4-FFF2-40B4-BE49-F238E27FC236}">
                <a16:creationId xmlns:a16="http://schemas.microsoft.com/office/drawing/2014/main" id="{D428F5BE-F373-9063-9D4B-D67C91BD2A0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6013" b="6013"/>
          <a:stretch/>
        </p:blipFill>
        <p:spPr>
          <a:xfrm rot="20461324">
            <a:off x="7186698" y="3103627"/>
            <a:ext cx="4077589" cy="3040399"/>
          </a:xfrm>
          <a:prstGeom prst="rect">
            <a:avLst/>
          </a:prstGeom>
        </p:spPr>
      </p:pic>
    </p:spTree>
    <p:extLst>
      <p:ext uri="{BB962C8B-B14F-4D97-AF65-F5344CB8AC3E}">
        <p14:creationId xmlns:p14="http://schemas.microsoft.com/office/powerpoint/2010/main" val="1830261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r>
              <a:rPr lang="da-DK" dirty="0">
                <a:latin typeface="Liberation Sans" panose="020B0604020202020204" pitchFamily="34" charset="0"/>
                <a:ea typeface="Liberation Sans" panose="020B0604020202020204" pitchFamily="34" charset="0"/>
                <a:cs typeface="Liberation Sans" panose="020B0604020202020204" pitchFamily="34" charset="0"/>
              </a:rPr>
              <a:t>Definition af varme</a:t>
            </a:r>
            <a:br>
              <a:rPr lang="da-DK" dirty="0"/>
            </a:br>
            <a:br>
              <a:rPr lang="da-DK" dirty="0"/>
            </a:br>
            <a:endParaRPr lang="da-DK" dirty="0"/>
          </a:p>
        </p:txBody>
      </p:sp>
      <p:sp>
        <p:nvSpPr>
          <p:cNvPr id="8" name="Tekstfelt 7">
            <a:extLst>
              <a:ext uri="{FF2B5EF4-FFF2-40B4-BE49-F238E27FC236}">
                <a16:creationId xmlns:a16="http://schemas.microsoft.com/office/drawing/2014/main" id="{D8815E32-83CF-CADB-115B-9E99BCD2811E}"/>
              </a:ext>
            </a:extLst>
          </p:cNvPr>
          <p:cNvSpPr txBox="1"/>
          <p:nvPr/>
        </p:nvSpPr>
        <p:spPr>
          <a:xfrm>
            <a:off x="847607" y="1712592"/>
            <a:ext cx="6096000" cy="2118529"/>
          </a:xfrm>
          <a:custGeom>
            <a:avLst/>
            <a:gdLst>
              <a:gd name="connsiteX0" fmla="*/ 0 w 6096000"/>
              <a:gd name="connsiteY0" fmla="*/ 0 h 2118529"/>
              <a:gd name="connsiteX1" fmla="*/ 738293 w 6096000"/>
              <a:gd name="connsiteY1" fmla="*/ 0 h 2118529"/>
              <a:gd name="connsiteX2" fmla="*/ 1293707 w 6096000"/>
              <a:gd name="connsiteY2" fmla="*/ 0 h 2118529"/>
              <a:gd name="connsiteX3" fmla="*/ 1788160 w 6096000"/>
              <a:gd name="connsiteY3" fmla="*/ 0 h 2118529"/>
              <a:gd name="connsiteX4" fmla="*/ 2526453 w 6096000"/>
              <a:gd name="connsiteY4" fmla="*/ 0 h 2118529"/>
              <a:gd name="connsiteX5" fmla="*/ 3264747 w 6096000"/>
              <a:gd name="connsiteY5" fmla="*/ 0 h 2118529"/>
              <a:gd name="connsiteX6" fmla="*/ 3942080 w 6096000"/>
              <a:gd name="connsiteY6" fmla="*/ 0 h 2118529"/>
              <a:gd name="connsiteX7" fmla="*/ 4619413 w 6096000"/>
              <a:gd name="connsiteY7" fmla="*/ 0 h 2118529"/>
              <a:gd name="connsiteX8" fmla="*/ 5357707 w 6096000"/>
              <a:gd name="connsiteY8" fmla="*/ 0 h 2118529"/>
              <a:gd name="connsiteX9" fmla="*/ 6096000 w 6096000"/>
              <a:gd name="connsiteY9" fmla="*/ 0 h 2118529"/>
              <a:gd name="connsiteX10" fmla="*/ 6096000 w 6096000"/>
              <a:gd name="connsiteY10" fmla="*/ 529632 h 2118529"/>
              <a:gd name="connsiteX11" fmla="*/ 6096000 w 6096000"/>
              <a:gd name="connsiteY11" fmla="*/ 1016894 h 2118529"/>
              <a:gd name="connsiteX12" fmla="*/ 6096000 w 6096000"/>
              <a:gd name="connsiteY12" fmla="*/ 1546526 h 2118529"/>
              <a:gd name="connsiteX13" fmla="*/ 6096000 w 6096000"/>
              <a:gd name="connsiteY13" fmla="*/ 2118529 h 2118529"/>
              <a:gd name="connsiteX14" fmla="*/ 5296747 w 6096000"/>
              <a:gd name="connsiteY14" fmla="*/ 2118529 h 2118529"/>
              <a:gd name="connsiteX15" fmla="*/ 4802293 w 6096000"/>
              <a:gd name="connsiteY15" fmla="*/ 2118529 h 2118529"/>
              <a:gd name="connsiteX16" fmla="*/ 4124960 w 6096000"/>
              <a:gd name="connsiteY16" fmla="*/ 2118529 h 2118529"/>
              <a:gd name="connsiteX17" fmla="*/ 3569547 w 6096000"/>
              <a:gd name="connsiteY17" fmla="*/ 2118529 h 2118529"/>
              <a:gd name="connsiteX18" fmla="*/ 3075093 w 6096000"/>
              <a:gd name="connsiteY18" fmla="*/ 2118529 h 2118529"/>
              <a:gd name="connsiteX19" fmla="*/ 2519680 w 6096000"/>
              <a:gd name="connsiteY19" fmla="*/ 2118529 h 2118529"/>
              <a:gd name="connsiteX20" fmla="*/ 1720427 w 6096000"/>
              <a:gd name="connsiteY20" fmla="*/ 2118529 h 2118529"/>
              <a:gd name="connsiteX21" fmla="*/ 1165013 w 6096000"/>
              <a:gd name="connsiteY21" fmla="*/ 2118529 h 2118529"/>
              <a:gd name="connsiteX22" fmla="*/ 0 w 6096000"/>
              <a:gd name="connsiteY22" fmla="*/ 2118529 h 2118529"/>
              <a:gd name="connsiteX23" fmla="*/ 0 w 6096000"/>
              <a:gd name="connsiteY23" fmla="*/ 1652453 h 2118529"/>
              <a:gd name="connsiteX24" fmla="*/ 0 w 6096000"/>
              <a:gd name="connsiteY24" fmla="*/ 1144006 h 2118529"/>
              <a:gd name="connsiteX25" fmla="*/ 0 w 6096000"/>
              <a:gd name="connsiteY25" fmla="*/ 677929 h 2118529"/>
              <a:gd name="connsiteX26" fmla="*/ 0 w 6096000"/>
              <a:gd name="connsiteY26" fmla="*/ 0 h 211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96000" h="2118529" extrusionOk="0">
                <a:moveTo>
                  <a:pt x="0" y="0"/>
                </a:moveTo>
                <a:cubicBezTo>
                  <a:pt x="193797" y="15232"/>
                  <a:pt x="579983" y="12665"/>
                  <a:pt x="738293" y="0"/>
                </a:cubicBezTo>
                <a:cubicBezTo>
                  <a:pt x="896603" y="-12665"/>
                  <a:pt x="1034379" y="9236"/>
                  <a:pt x="1293707" y="0"/>
                </a:cubicBezTo>
                <a:cubicBezTo>
                  <a:pt x="1553035" y="-9236"/>
                  <a:pt x="1588141" y="-18067"/>
                  <a:pt x="1788160" y="0"/>
                </a:cubicBezTo>
                <a:cubicBezTo>
                  <a:pt x="1988179" y="18067"/>
                  <a:pt x="2157746" y="-20020"/>
                  <a:pt x="2526453" y="0"/>
                </a:cubicBezTo>
                <a:cubicBezTo>
                  <a:pt x="2895160" y="20020"/>
                  <a:pt x="2954220" y="14600"/>
                  <a:pt x="3264747" y="0"/>
                </a:cubicBezTo>
                <a:cubicBezTo>
                  <a:pt x="3575274" y="-14600"/>
                  <a:pt x="3662647" y="-21226"/>
                  <a:pt x="3942080" y="0"/>
                </a:cubicBezTo>
                <a:cubicBezTo>
                  <a:pt x="4221513" y="21226"/>
                  <a:pt x="4436016" y="-17773"/>
                  <a:pt x="4619413" y="0"/>
                </a:cubicBezTo>
                <a:cubicBezTo>
                  <a:pt x="4802810" y="17773"/>
                  <a:pt x="5184290" y="-13454"/>
                  <a:pt x="5357707" y="0"/>
                </a:cubicBezTo>
                <a:cubicBezTo>
                  <a:pt x="5531124" y="13454"/>
                  <a:pt x="5835507" y="6159"/>
                  <a:pt x="6096000" y="0"/>
                </a:cubicBezTo>
                <a:cubicBezTo>
                  <a:pt x="6106706" y="149376"/>
                  <a:pt x="6092541" y="306924"/>
                  <a:pt x="6096000" y="529632"/>
                </a:cubicBezTo>
                <a:cubicBezTo>
                  <a:pt x="6099459" y="752340"/>
                  <a:pt x="6118261" y="879652"/>
                  <a:pt x="6096000" y="1016894"/>
                </a:cubicBezTo>
                <a:cubicBezTo>
                  <a:pt x="6073739" y="1154136"/>
                  <a:pt x="6103612" y="1382930"/>
                  <a:pt x="6096000" y="1546526"/>
                </a:cubicBezTo>
                <a:cubicBezTo>
                  <a:pt x="6088388" y="1710122"/>
                  <a:pt x="6100602" y="1998602"/>
                  <a:pt x="6096000" y="2118529"/>
                </a:cubicBezTo>
                <a:cubicBezTo>
                  <a:pt x="5931327" y="2126945"/>
                  <a:pt x="5522846" y="2118813"/>
                  <a:pt x="5296747" y="2118529"/>
                </a:cubicBezTo>
                <a:cubicBezTo>
                  <a:pt x="5070648" y="2118245"/>
                  <a:pt x="4958335" y="2107535"/>
                  <a:pt x="4802293" y="2118529"/>
                </a:cubicBezTo>
                <a:cubicBezTo>
                  <a:pt x="4646251" y="2129523"/>
                  <a:pt x="4387968" y="2099026"/>
                  <a:pt x="4124960" y="2118529"/>
                </a:cubicBezTo>
                <a:cubicBezTo>
                  <a:pt x="3861952" y="2138032"/>
                  <a:pt x="3779388" y="2117340"/>
                  <a:pt x="3569547" y="2118529"/>
                </a:cubicBezTo>
                <a:cubicBezTo>
                  <a:pt x="3359706" y="2119718"/>
                  <a:pt x="3215177" y="2095637"/>
                  <a:pt x="3075093" y="2118529"/>
                </a:cubicBezTo>
                <a:cubicBezTo>
                  <a:pt x="2935009" y="2141421"/>
                  <a:pt x="2644389" y="2107415"/>
                  <a:pt x="2519680" y="2118529"/>
                </a:cubicBezTo>
                <a:cubicBezTo>
                  <a:pt x="2394971" y="2129643"/>
                  <a:pt x="2025955" y="2133442"/>
                  <a:pt x="1720427" y="2118529"/>
                </a:cubicBezTo>
                <a:cubicBezTo>
                  <a:pt x="1414899" y="2103616"/>
                  <a:pt x="1337501" y="2138612"/>
                  <a:pt x="1165013" y="2118529"/>
                </a:cubicBezTo>
                <a:cubicBezTo>
                  <a:pt x="992525" y="2098446"/>
                  <a:pt x="414855" y="2086800"/>
                  <a:pt x="0" y="2118529"/>
                </a:cubicBezTo>
                <a:cubicBezTo>
                  <a:pt x="-22958" y="1890625"/>
                  <a:pt x="21901" y="1871366"/>
                  <a:pt x="0" y="1652453"/>
                </a:cubicBezTo>
                <a:cubicBezTo>
                  <a:pt x="-21901" y="1433540"/>
                  <a:pt x="-22912" y="1326407"/>
                  <a:pt x="0" y="1144006"/>
                </a:cubicBezTo>
                <a:cubicBezTo>
                  <a:pt x="22912" y="961605"/>
                  <a:pt x="5463" y="825550"/>
                  <a:pt x="0" y="677929"/>
                </a:cubicBezTo>
                <a:cubicBezTo>
                  <a:pt x="-5463" y="530308"/>
                  <a:pt x="10514" y="154454"/>
                  <a:pt x="0" y="0"/>
                </a:cubicBezTo>
                <a:close/>
              </a:path>
            </a:pathLst>
          </a:custGeom>
          <a:noFill/>
          <a:ln>
            <a:solidFill>
              <a:srgbClr val="2B7776"/>
            </a:solidFill>
            <a:extLst>
              <a:ext uri="{C807C97D-BFC1-408E-A445-0C87EB9F89A2}">
                <ask:lineSketchStyleProps xmlns:ask="http://schemas.microsoft.com/office/drawing/2018/sketchyshapes" sd="1332552692">
                  <a:prstGeom prst="rect">
                    <a:avLst/>
                  </a:prstGeom>
                  <ask:type>
                    <ask:lineSketchFreehand/>
                  </ask:type>
                </ask:lineSketchStyleProps>
              </a:ext>
            </a:extLst>
          </a:ln>
          <a:effectLst/>
        </p:spPr>
        <p:txBody>
          <a:bodyPr wrap="square">
            <a:spAutoFit/>
          </a:bodyPr>
          <a:lstStyle/>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Hvis man derimod vil </a:t>
            </a:r>
            <a:r>
              <a:rPr lang="da-DK" sz="18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tilføre</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varme til et system, skal man have en varmekilde af en art. Det kan være en dyppekoger, elkedel mm. </a:t>
            </a:r>
          </a:p>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Når en varmekilde overfører varme til systemet, behøver der ikke være en strækning eller kraft, men bare en kilde. </a:t>
            </a:r>
            <a:endParaRPr lang="da-DK" sz="1800" kern="1200" dirty="0">
              <a:solidFill>
                <a:srgbClr val="000000"/>
              </a:solidFill>
              <a:effectLst/>
              <a:latin typeface="Liberation Sans" panose="020B0604020202020204" pitchFamily="34" charset="0"/>
              <a:ea typeface="Times New Roman" panose="02020603050405020304" pitchFamily="18" charset="0"/>
            </a:endParaRPr>
          </a:p>
        </p:txBody>
      </p:sp>
      <p:sp>
        <p:nvSpPr>
          <p:cNvPr id="5" name="Tekstfelt 4">
            <a:extLst>
              <a:ext uri="{FF2B5EF4-FFF2-40B4-BE49-F238E27FC236}">
                <a16:creationId xmlns:a16="http://schemas.microsoft.com/office/drawing/2014/main" id="{1DE0E875-2D37-489E-0AFD-C47386E61668}"/>
              </a:ext>
            </a:extLst>
          </p:cNvPr>
          <p:cNvSpPr txBox="1"/>
          <p:nvPr/>
        </p:nvSpPr>
        <p:spPr>
          <a:xfrm>
            <a:off x="5153549" y="4498868"/>
            <a:ext cx="6096836" cy="1703030"/>
          </a:xfrm>
          <a:custGeom>
            <a:avLst/>
            <a:gdLst>
              <a:gd name="connsiteX0" fmla="*/ 0 w 6096836"/>
              <a:gd name="connsiteY0" fmla="*/ 0 h 1703030"/>
              <a:gd name="connsiteX1" fmla="*/ 555490 w 6096836"/>
              <a:gd name="connsiteY1" fmla="*/ 0 h 1703030"/>
              <a:gd name="connsiteX2" fmla="*/ 1110979 w 6096836"/>
              <a:gd name="connsiteY2" fmla="*/ 0 h 1703030"/>
              <a:gd name="connsiteX3" fmla="*/ 1788405 w 6096836"/>
              <a:gd name="connsiteY3" fmla="*/ 0 h 1703030"/>
              <a:gd name="connsiteX4" fmla="*/ 2404863 w 6096836"/>
              <a:gd name="connsiteY4" fmla="*/ 0 h 1703030"/>
              <a:gd name="connsiteX5" fmla="*/ 3082289 w 6096836"/>
              <a:gd name="connsiteY5" fmla="*/ 0 h 1703030"/>
              <a:gd name="connsiteX6" fmla="*/ 3820684 w 6096836"/>
              <a:gd name="connsiteY6" fmla="*/ 0 h 1703030"/>
              <a:gd name="connsiteX7" fmla="*/ 4498110 w 6096836"/>
              <a:gd name="connsiteY7" fmla="*/ 0 h 1703030"/>
              <a:gd name="connsiteX8" fmla="*/ 5114568 w 6096836"/>
              <a:gd name="connsiteY8" fmla="*/ 0 h 1703030"/>
              <a:gd name="connsiteX9" fmla="*/ 6096836 w 6096836"/>
              <a:gd name="connsiteY9" fmla="*/ 0 h 1703030"/>
              <a:gd name="connsiteX10" fmla="*/ 6096836 w 6096836"/>
              <a:gd name="connsiteY10" fmla="*/ 550646 h 1703030"/>
              <a:gd name="connsiteX11" fmla="*/ 6096836 w 6096836"/>
              <a:gd name="connsiteY11" fmla="*/ 1135353 h 1703030"/>
              <a:gd name="connsiteX12" fmla="*/ 6096836 w 6096836"/>
              <a:gd name="connsiteY12" fmla="*/ 1703030 h 1703030"/>
              <a:gd name="connsiteX13" fmla="*/ 5419410 w 6096836"/>
              <a:gd name="connsiteY13" fmla="*/ 1703030 h 1703030"/>
              <a:gd name="connsiteX14" fmla="*/ 4681015 w 6096836"/>
              <a:gd name="connsiteY14" fmla="*/ 1703030 h 1703030"/>
              <a:gd name="connsiteX15" fmla="*/ 4064557 w 6096836"/>
              <a:gd name="connsiteY15" fmla="*/ 1703030 h 1703030"/>
              <a:gd name="connsiteX16" fmla="*/ 3387131 w 6096836"/>
              <a:gd name="connsiteY16" fmla="*/ 1703030 h 1703030"/>
              <a:gd name="connsiteX17" fmla="*/ 2831642 w 6096836"/>
              <a:gd name="connsiteY17" fmla="*/ 1703030 h 1703030"/>
              <a:gd name="connsiteX18" fmla="*/ 2215184 w 6096836"/>
              <a:gd name="connsiteY18" fmla="*/ 1703030 h 1703030"/>
              <a:gd name="connsiteX19" fmla="*/ 1415821 w 6096836"/>
              <a:gd name="connsiteY19" fmla="*/ 1703030 h 1703030"/>
              <a:gd name="connsiteX20" fmla="*/ 921300 w 6096836"/>
              <a:gd name="connsiteY20" fmla="*/ 1703030 h 1703030"/>
              <a:gd name="connsiteX21" fmla="*/ 0 w 6096836"/>
              <a:gd name="connsiteY21" fmla="*/ 1703030 h 1703030"/>
              <a:gd name="connsiteX22" fmla="*/ 0 w 6096836"/>
              <a:gd name="connsiteY22" fmla="*/ 1186444 h 1703030"/>
              <a:gd name="connsiteX23" fmla="*/ 0 w 6096836"/>
              <a:gd name="connsiteY23" fmla="*/ 601737 h 1703030"/>
              <a:gd name="connsiteX24" fmla="*/ 0 w 6096836"/>
              <a:gd name="connsiteY24" fmla="*/ 0 h 170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96836" h="1703030" extrusionOk="0">
                <a:moveTo>
                  <a:pt x="0" y="0"/>
                </a:moveTo>
                <a:cubicBezTo>
                  <a:pt x="227309" y="-6976"/>
                  <a:pt x="338368" y="20501"/>
                  <a:pt x="555490" y="0"/>
                </a:cubicBezTo>
                <a:cubicBezTo>
                  <a:pt x="772612" y="-20501"/>
                  <a:pt x="890500" y="21145"/>
                  <a:pt x="1110979" y="0"/>
                </a:cubicBezTo>
                <a:cubicBezTo>
                  <a:pt x="1331458" y="-21145"/>
                  <a:pt x="1629771" y="-5156"/>
                  <a:pt x="1788405" y="0"/>
                </a:cubicBezTo>
                <a:cubicBezTo>
                  <a:pt x="1947039" y="5156"/>
                  <a:pt x="2228721" y="5888"/>
                  <a:pt x="2404863" y="0"/>
                </a:cubicBezTo>
                <a:cubicBezTo>
                  <a:pt x="2581005" y="-5888"/>
                  <a:pt x="2748014" y="-6497"/>
                  <a:pt x="3082289" y="0"/>
                </a:cubicBezTo>
                <a:cubicBezTo>
                  <a:pt x="3416564" y="6497"/>
                  <a:pt x="3456441" y="7453"/>
                  <a:pt x="3820684" y="0"/>
                </a:cubicBezTo>
                <a:cubicBezTo>
                  <a:pt x="4184928" y="-7453"/>
                  <a:pt x="4353960" y="1620"/>
                  <a:pt x="4498110" y="0"/>
                </a:cubicBezTo>
                <a:cubicBezTo>
                  <a:pt x="4642260" y="-1620"/>
                  <a:pt x="4840115" y="-14617"/>
                  <a:pt x="5114568" y="0"/>
                </a:cubicBezTo>
                <a:cubicBezTo>
                  <a:pt x="5389021" y="14617"/>
                  <a:pt x="5608332" y="-9368"/>
                  <a:pt x="6096836" y="0"/>
                </a:cubicBezTo>
                <a:cubicBezTo>
                  <a:pt x="6091715" y="251169"/>
                  <a:pt x="6076687" y="354232"/>
                  <a:pt x="6096836" y="550646"/>
                </a:cubicBezTo>
                <a:cubicBezTo>
                  <a:pt x="6116985" y="747060"/>
                  <a:pt x="6078814" y="904098"/>
                  <a:pt x="6096836" y="1135353"/>
                </a:cubicBezTo>
                <a:cubicBezTo>
                  <a:pt x="6114858" y="1366608"/>
                  <a:pt x="6088477" y="1514849"/>
                  <a:pt x="6096836" y="1703030"/>
                </a:cubicBezTo>
                <a:cubicBezTo>
                  <a:pt x="5919326" y="1713285"/>
                  <a:pt x="5702660" y="1710210"/>
                  <a:pt x="5419410" y="1703030"/>
                </a:cubicBezTo>
                <a:cubicBezTo>
                  <a:pt x="5136160" y="1695850"/>
                  <a:pt x="4911068" y="1672218"/>
                  <a:pt x="4681015" y="1703030"/>
                </a:cubicBezTo>
                <a:cubicBezTo>
                  <a:pt x="4450963" y="1733842"/>
                  <a:pt x="4195490" y="1727146"/>
                  <a:pt x="4064557" y="1703030"/>
                </a:cubicBezTo>
                <a:cubicBezTo>
                  <a:pt x="3933624" y="1678914"/>
                  <a:pt x="3670108" y="1687020"/>
                  <a:pt x="3387131" y="1703030"/>
                </a:cubicBezTo>
                <a:cubicBezTo>
                  <a:pt x="3104154" y="1719040"/>
                  <a:pt x="2990146" y="1715682"/>
                  <a:pt x="2831642" y="1703030"/>
                </a:cubicBezTo>
                <a:cubicBezTo>
                  <a:pt x="2673138" y="1690378"/>
                  <a:pt x="2341570" y="1700539"/>
                  <a:pt x="2215184" y="1703030"/>
                </a:cubicBezTo>
                <a:cubicBezTo>
                  <a:pt x="2088798" y="1705521"/>
                  <a:pt x="1782407" y="1693762"/>
                  <a:pt x="1415821" y="1703030"/>
                </a:cubicBezTo>
                <a:cubicBezTo>
                  <a:pt x="1049235" y="1712298"/>
                  <a:pt x="1089908" y="1682691"/>
                  <a:pt x="921300" y="1703030"/>
                </a:cubicBezTo>
                <a:cubicBezTo>
                  <a:pt x="752692" y="1723369"/>
                  <a:pt x="432852" y="1736573"/>
                  <a:pt x="0" y="1703030"/>
                </a:cubicBezTo>
                <a:cubicBezTo>
                  <a:pt x="703" y="1450832"/>
                  <a:pt x="23449" y="1399184"/>
                  <a:pt x="0" y="1186444"/>
                </a:cubicBezTo>
                <a:cubicBezTo>
                  <a:pt x="-23449" y="973704"/>
                  <a:pt x="-11521" y="893915"/>
                  <a:pt x="0" y="601737"/>
                </a:cubicBezTo>
                <a:cubicBezTo>
                  <a:pt x="11521" y="309559"/>
                  <a:pt x="26399" y="128698"/>
                  <a:pt x="0" y="0"/>
                </a:cubicBezTo>
                <a:close/>
              </a:path>
            </a:pathLst>
          </a:custGeom>
          <a:noFill/>
          <a:ln>
            <a:solidFill>
              <a:srgbClr val="2B7776"/>
            </a:solidFill>
            <a:extLst>
              <a:ext uri="{C807C97D-BFC1-408E-A445-0C87EB9F89A2}">
                <ask:lineSketchStyleProps xmlns:ask="http://schemas.microsoft.com/office/drawing/2018/sketchyshapes" sd="3256007911">
                  <a:prstGeom prst="rect">
                    <a:avLst/>
                  </a:prstGeom>
                  <ask:type>
                    <ask:lineSketchFreehand/>
                  </ask:type>
                </ask:lineSketchStyleProps>
              </a:ext>
            </a:extLst>
          </a:ln>
        </p:spPr>
        <p:txBody>
          <a:bodyPr wrap="square">
            <a:spAutoFit/>
          </a:bodyPr>
          <a:lstStyle/>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Et eksempel ville være at holde en hånd over et stearinlys, og lyset vil så tilføre varme til hånden. Det får på simpelt vis håndens temperatur til at stige, og dermed stiger håndens termiske energi også. </a:t>
            </a:r>
            <a:endParaRPr lang="da-DK" sz="1800" kern="1200" dirty="0">
              <a:solidFill>
                <a:srgbClr val="000000"/>
              </a:solidFill>
              <a:effectLst/>
              <a:latin typeface="Liberation Sans" panose="020B0604020202020204" pitchFamily="34" charset="0"/>
              <a:ea typeface="Times New Roman" panose="02020603050405020304" pitchFamily="18" charset="0"/>
            </a:endParaRPr>
          </a:p>
        </p:txBody>
      </p:sp>
      <p:pic>
        <p:nvPicPr>
          <p:cNvPr id="9" name="Billede 8" descr="Et billede, der indeholder lys, lighter, person, flamme&#10;&#10;Automatisk genereret beskrivelse">
            <a:extLst>
              <a:ext uri="{FF2B5EF4-FFF2-40B4-BE49-F238E27FC236}">
                <a16:creationId xmlns:a16="http://schemas.microsoft.com/office/drawing/2014/main" id="{15171CE3-AB27-E73A-7DDD-FCF97A636F6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324904" y="4320790"/>
            <a:ext cx="3300882" cy="2200588"/>
          </a:xfrm>
          <a:prstGeom prst="rect">
            <a:avLst/>
          </a:prstGeom>
        </p:spPr>
      </p:pic>
      <p:pic>
        <p:nvPicPr>
          <p:cNvPr id="11" name="Billede 10" descr="Et billede, der indeholder gryde/kande, køkkenudstyr, tepotte, pauke">
            <a:extLst>
              <a:ext uri="{FF2B5EF4-FFF2-40B4-BE49-F238E27FC236}">
                <a16:creationId xmlns:a16="http://schemas.microsoft.com/office/drawing/2014/main" id="{EAE1F15D-7CD7-7D28-FC20-F9FC836750C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52679" y="1541448"/>
            <a:ext cx="2413677" cy="2507716"/>
          </a:xfrm>
          <a:prstGeom prst="rect">
            <a:avLst/>
          </a:prstGeom>
        </p:spPr>
      </p:pic>
    </p:spTree>
    <p:extLst>
      <p:ext uri="{BB962C8B-B14F-4D97-AF65-F5344CB8AC3E}">
        <p14:creationId xmlns:p14="http://schemas.microsoft.com/office/powerpoint/2010/main" val="2887075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r>
              <a:rPr lang="da-DK" dirty="0">
                <a:latin typeface="Liberation Sans" panose="020B0604020202020204" pitchFamily="34" charset="0"/>
                <a:ea typeface="Liberation Sans" panose="020B0604020202020204" pitchFamily="34" charset="0"/>
                <a:cs typeface="Liberation Sans" panose="020B0604020202020204" pitchFamily="34" charset="0"/>
              </a:rPr>
              <a:t>Varmetransport</a:t>
            </a:r>
            <a:br>
              <a:rPr lang="da-DK" dirty="0"/>
            </a:br>
            <a:br>
              <a:rPr lang="da-DK" dirty="0"/>
            </a:br>
            <a:endParaRPr lang="da-DK" dirty="0"/>
          </a:p>
        </p:txBody>
      </p:sp>
      <p:sp>
        <p:nvSpPr>
          <p:cNvPr id="4" name="Tekstfelt 3">
            <a:extLst>
              <a:ext uri="{FF2B5EF4-FFF2-40B4-BE49-F238E27FC236}">
                <a16:creationId xmlns:a16="http://schemas.microsoft.com/office/drawing/2014/main" id="{24880E77-59B5-87EC-373A-F86AB7202905}"/>
              </a:ext>
            </a:extLst>
          </p:cNvPr>
          <p:cNvSpPr txBox="1"/>
          <p:nvPr/>
        </p:nvSpPr>
        <p:spPr>
          <a:xfrm>
            <a:off x="665635" y="1565627"/>
            <a:ext cx="6690507" cy="2118529"/>
          </a:xfrm>
          <a:prstGeom prst="rect">
            <a:avLst/>
          </a:prstGeom>
          <a:noFill/>
          <a:ln w="12700">
            <a:solidFill>
              <a:srgbClr val="2B7776"/>
            </a:solidFill>
          </a:ln>
        </p:spPr>
        <p:txBody>
          <a:bodyPr wrap="square">
            <a:spAutoFit/>
          </a:bodyPr>
          <a:lstStyle/>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Varmetransport sker når fx en varm kogeplade møder en kold gryde og atomerne i den øverste del af kogepladen støder ind i grydens kolde flade. Når de hurtige atomer i kogepladen støder ind i de langsomme atomer i gryden får grydens langsomme atomer større bevægelsesenergi, og bliver derved varmere. </a:t>
            </a:r>
          </a:p>
        </p:txBody>
      </p:sp>
      <p:sp>
        <p:nvSpPr>
          <p:cNvPr id="5" name="Tekstfelt 4">
            <a:extLst>
              <a:ext uri="{FF2B5EF4-FFF2-40B4-BE49-F238E27FC236}">
                <a16:creationId xmlns:a16="http://schemas.microsoft.com/office/drawing/2014/main" id="{308137BA-DAFC-8E77-7C34-99D3D3E6980C}"/>
              </a:ext>
            </a:extLst>
          </p:cNvPr>
          <p:cNvSpPr txBox="1"/>
          <p:nvPr/>
        </p:nvSpPr>
        <p:spPr>
          <a:xfrm>
            <a:off x="1605632" y="3969827"/>
            <a:ext cx="10095049" cy="2533129"/>
          </a:xfrm>
          <a:custGeom>
            <a:avLst/>
            <a:gdLst>
              <a:gd name="connsiteX0" fmla="*/ 0 w 10095049"/>
              <a:gd name="connsiteY0" fmla="*/ 0 h 2533129"/>
              <a:gd name="connsiteX1" fmla="*/ 773954 w 10095049"/>
              <a:gd name="connsiteY1" fmla="*/ 0 h 2533129"/>
              <a:gd name="connsiteX2" fmla="*/ 1446957 w 10095049"/>
              <a:gd name="connsiteY2" fmla="*/ 0 h 2533129"/>
              <a:gd name="connsiteX3" fmla="*/ 2019010 w 10095049"/>
              <a:gd name="connsiteY3" fmla="*/ 0 h 2533129"/>
              <a:gd name="connsiteX4" fmla="*/ 2591063 w 10095049"/>
              <a:gd name="connsiteY4" fmla="*/ 0 h 2533129"/>
              <a:gd name="connsiteX5" fmla="*/ 2961214 w 10095049"/>
              <a:gd name="connsiteY5" fmla="*/ 0 h 2533129"/>
              <a:gd name="connsiteX6" fmla="*/ 3432317 w 10095049"/>
              <a:gd name="connsiteY6" fmla="*/ 0 h 2533129"/>
              <a:gd name="connsiteX7" fmla="*/ 4105320 w 10095049"/>
              <a:gd name="connsiteY7" fmla="*/ 0 h 2533129"/>
              <a:gd name="connsiteX8" fmla="*/ 4576422 w 10095049"/>
              <a:gd name="connsiteY8" fmla="*/ 0 h 2533129"/>
              <a:gd name="connsiteX9" fmla="*/ 5249425 w 10095049"/>
              <a:gd name="connsiteY9" fmla="*/ 0 h 2533129"/>
              <a:gd name="connsiteX10" fmla="*/ 6023379 w 10095049"/>
              <a:gd name="connsiteY10" fmla="*/ 0 h 2533129"/>
              <a:gd name="connsiteX11" fmla="*/ 6696383 w 10095049"/>
              <a:gd name="connsiteY11" fmla="*/ 0 h 2533129"/>
              <a:gd name="connsiteX12" fmla="*/ 7167485 w 10095049"/>
              <a:gd name="connsiteY12" fmla="*/ 0 h 2533129"/>
              <a:gd name="connsiteX13" fmla="*/ 7840488 w 10095049"/>
              <a:gd name="connsiteY13" fmla="*/ 0 h 2533129"/>
              <a:gd name="connsiteX14" fmla="*/ 8311590 w 10095049"/>
              <a:gd name="connsiteY14" fmla="*/ 0 h 2533129"/>
              <a:gd name="connsiteX15" fmla="*/ 8782693 w 10095049"/>
              <a:gd name="connsiteY15" fmla="*/ 0 h 2533129"/>
              <a:gd name="connsiteX16" fmla="*/ 9354745 w 10095049"/>
              <a:gd name="connsiteY16" fmla="*/ 0 h 2533129"/>
              <a:gd name="connsiteX17" fmla="*/ 10095049 w 10095049"/>
              <a:gd name="connsiteY17" fmla="*/ 0 h 2533129"/>
              <a:gd name="connsiteX18" fmla="*/ 10095049 w 10095049"/>
              <a:gd name="connsiteY18" fmla="*/ 582620 h 2533129"/>
              <a:gd name="connsiteX19" fmla="*/ 10095049 w 10095049"/>
              <a:gd name="connsiteY19" fmla="*/ 1139908 h 2533129"/>
              <a:gd name="connsiteX20" fmla="*/ 10095049 w 10095049"/>
              <a:gd name="connsiteY20" fmla="*/ 1773190 h 2533129"/>
              <a:gd name="connsiteX21" fmla="*/ 10095049 w 10095049"/>
              <a:gd name="connsiteY21" fmla="*/ 2533129 h 2533129"/>
              <a:gd name="connsiteX22" fmla="*/ 9724897 w 10095049"/>
              <a:gd name="connsiteY22" fmla="*/ 2533129 h 2533129"/>
              <a:gd name="connsiteX23" fmla="*/ 9354745 w 10095049"/>
              <a:gd name="connsiteY23" fmla="*/ 2533129 h 2533129"/>
              <a:gd name="connsiteX24" fmla="*/ 8479841 w 10095049"/>
              <a:gd name="connsiteY24" fmla="*/ 2533129 h 2533129"/>
              <a:gd name="connsiteX25" fmla="*/ 8109689 w 10095049"/>
              <a:gd name="connsiteY25" fmla="*/ 2533129 h 2533129"/>
              <a:gd name="connsiteX26" fmla="*/ 7335736 w 10095049"/>
              <a:gd name="connsiteY26" fmla="*/ 2533129 h 2533129"/>
              <a:gd name="connsiteX27" fmla="*/ 6763683 w 10095049"/>
              <a:gd name="connsiteY27" fmla="*/ 2533129 h 2533129"/>
              <a:gd name="connsiteX28" fmla="*/ 6191630 w 10095049"/>
              <a:gd name="connsiteY28" fmla="*/ 2533129 h 2533129"/>
              <a:gd name="connsiteX29" fmla="*/ 5316726 w 10095049"/>
              <a:gd name="connsiteY29" fmla="*/ 2533129 h 2533129"/>
              <a:gd name="connsiteX30" fmla="*/ 4441822 w 10095049"/>
              <a:gd name="connsiteY30" fmla="*/ 2533129 h 2533129"/>
              <a:gd name="connsiteX31" fmla="*/ 3970719 w 10095049"/>
              <a:gd name="connsiteY31" fmla="*/ 2533129 h 2533129"/>
              <a:gd name="connsiteX32" fmla="*/ 3398666 w 10095049"/>
              <a:gd name="connsiteY32" fmla="*/ 2533129 h 2533129"/>
              <a:gd name="connsiteX33" fmla="*/ 2624713 w 10095049"/>
              <a:gd name="connsiteY33" fmla="*/ 2533129 h 2533129"/>
              <a:gd name="connsiteX34" fmla="*/ 1850759 w 10095049"/>
              <a:gd name="connsiteY34" fmla="*/ 2533129 h 2533129"/>
              <a:gd name="connsiteX35" fmla="*/ 1177756 w 10095049"/>
              <a:gd name="connsiteY35" fmla="*/ 2533129 h 2533129"/>
              <a:gd name="connsiteX36" fmla="*/ 0 w 10095049"/>
              <a:gd name="connsiteY36" fmla="*/ 2533129 h 2533129"/>
              <a:gd name="connsiteX37" fmla="*/ 0 w 10095049"/>
              <a:gd name="connsiteY37" fmla="*/ 1899847 h 2533129"/>
              <a:gd name="connsiteX38" fmla="*/ 0 w 10095049"/>
              <a:gd name="connsiteY38" fmla="*/ 1241233 h 2533129"/>
              <a:gd name="connsiteX39" fmla="*/ 0 w 10095049"/>
              <a:gd name="connsiteY39" fmla="*/ 582620 h 2533129"/>
              <a:gd name="connsiteX40" fmla="*/ 0 w 10095049"/>
              <a:gd name="connsiteY40" fmla="*/ 0 h 2533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0095049" h="2533129" extrusionOk="0">
                <a:moveTo>
                  <a:pt x="0" y="0"/>
                </a:moveTo>
                <a:cubicBezTo>
                  <a:pt x="177587" y="-31966"/>
                  <a:pt x="497719" y="-9041"/>
                  <a:pt x="773954" y="0"/>
                </a:cubicBezTo>
                <a:cubicBezTo>
                  <a:pt x="1050189" y="9041"/>
                  <a:pt x="1269667" y="33047"/>
                  <a:pt x="1446957" y="0"/>
                </a:cubicBezTo>
                <a:cubicBezTo>
                  <a:pt x="1624247" y="-33047"/>
                  <a:pt x="1735693" y="-7080"/>
                  <a:pt x="2019010" y="0"/>
                </a:cubicBezTo>
                <a:cubicBezTo>
                  <a:pt x="2302327" y="7080"/>
                  <a:pt x="2461070" y="-7253"/>
                  <a:pt x="2591063" y="0"/>
                </a:cubicBezTo>
                <a:cubicBezTo>
                  <a:pt x="2721056" y="7253"/>
                  <a:pt x="2781826" y="-10518"/>
                  <a:pt x="2961214" y="0"/>
                </a:cubicBezTo>
                <a:cubicBezTo>
                  <a:pt x="3140602" y="10518"/>
                  <a:pt x="3218493" y="-22183"/>
                  <a:pt x="3432317" y="0"/>
                </a:cubicBezTo>
                <a:cubicBezTo>
                  <a:pt x="3646141" y="22183"/>
                  <a:pt x="3969023" y="-7260"/>
                  <a:pt x="4105320" y="0"/>
                </a:cubicBezTo>
                <a:cubicBezTo>
                  <a:pt x="4241617" y="7260"/>
                  <a:pt x="4442698" y="-23033"/>
                  <a:pt x="4576422" y="0"/>
                </a:cubicBezTo>
                <a:cubicBezTo>
                  <a:pt x="4710146" y="23033"/>
                  <a:pt x="5099133" y="-4545"/>
                  <a:pt x="5249425" y="0"/>
                </a:cubicBezTo>
                <a:cubicBezTo>
                  <a:pt x="5399717" y="4545"/>
                  <a:pt x="5774918" y="9597"/>
                  <a:pt x="6023379" y="0"/>
                </a:cubicBezTo>
                <a:cubicBezTo>
                  <a:pt x="6271840" y="-9597"/>
                  <a:pt x="6559764" y="32748"/>
                  <a:pt x="6696383" y="0"/>
                </a:cubicBezTo>
                <a:cubicBezTo>
                  <a:pt x="6833002" y="-32748"/>
                  <a:pt x="6988908" y="10464"/>
                  <a:pt x="7167485" y="0"/>
                </a:cubicBezTo>
                <a:cubicBezTo>
                  <a:pt x="7346062" y="-10464"/>
                  <a:pt x="7513328" y="23239"/>
                  <a:pt x="7840488" y="0"/>
                </a:cubicBezTo>
                <a:cubicBezTo>
                  <a:pt x="8167648" y="-23239"/>
                  <a:pt x="8102047" y="13849"/>
                  <a:pt x="8311590" y="0"/>
                </a:cubicBezTo>
                <a:cubicBezTo>
                  <a:pt x="8521133" y="-13849"/>
                  <a:pt x="8665901" y="-14618"/>
                  <a:pt x="8782693" y="0"/>
                </a:cubicBezTo>
                <a:cubicBezTo>
                  <a:pt x="8899485" y="14618"/>
                  <a:pt x="9170312" y="12798"/>
                  <a:pt x="9354745" y="0"/>
                </a:cubicBezTo>
                <a:cubicBezTo>
                  <a:pt x="9539178" y="-12798"/>
                  <a:pt x="9873265" y="-7330"/>
                  <a:pt x="10095049" y="0"/>
                </a:cubicBezTo>
                <a:cubicBezTo>
                  <a:pt x="10070169" y="261257"/>
                  <a:pt x="10090705" y="367131"/>
                  <a:pt x="10095049" y="582620"/>
                </a:cubicBezTo>
                <a:cubicBezTo>
                  <a:pt x="10099393" y="798109"/>
                  <a:pt x="10117316" y="911272"/>
                  <a:pt x="10095049" y="1139908"/>
                </a:cubicBezTo>
                <a:cubicBezTo>
                  <a:pt x="10072782" y="1368544"/>
                  <a:pt x="10122751" y="1637786"/>
                  <a:pt x="10095049" y="1773190"/>
                </a:cubicBezTo>
                <a:cubicBezTo>
                  <a:pt x="10067347" y="1908594"/>
                  <a:pt x="10089941" y="2302449"/>
                  <a:pt x="10095049" y="2533129"/>
                </a:cubicBezTo>
                <a:cubicBezTo>
                  <a:pt x="9918844" y="2546912"/>
                  <a:pt x="9889996" y="2545940"/>
                  <a:pt x="9724897" y="2533129"/>
                </a:cubicBezTo>
                <a:cubicBezTo>
                  <a:pt x="9559798" y="2520318"/>
                  <a:pt x="9456386" y="2533436"/>
                  <a:pt x="9354745" y="2533129"/>
                </a:cubicBezTo>
                <a:cubicBezTo>
                  <a:pt x="9253104" y="2532822"/>
                  <a:pt x="8851969" y="2507910"/>
                  <a:pt x="8479841" y="2533129"/>
                </a:cubicBezTo>
                <a:cubicBezTo>
                  <a:pt x="8107713" y="2558348"/>
                  <a:pt x="8250482" y="2536372"/>
                  <a:pt x="8109689" y="2533129"/>
                </a:cubicBezTo>
                <a:cubicBezTo>
                  <a:pt x="7968896" y="2529886"/>
                  <a:pt x="7658290" y="2515061"/>
                  <a:pt x="7335736" y="2533129"/>
                </a:cubicBezTo>
                <a:cubicBezTo>
                  <a:pt x="7013182" y="2551197"/>
                  <a:pt x="6909469" y="2538338"/>
                  <a:pt x="6763683" y="2533129"/>
                </a:cubicBezTo>
                <a:cubicBezTo>
                  <a:pt x="6617897" y="2527920"/>
                  <a:pt x="6436140" y="2518634"/>
                  <a:pt x="6191630" y="2533129"/>
                </a:cubicBezTo>
                <a:cubicBezTo>
                  <a:pt x="5947120" y="2547624"/>
                  <a:pt x="5543638" y="2495287"/>
                  <a:pt x="5316726" y="2533129"/>
                </a:cubicBezTo>
                <a:cubicBezTo>
                  <a:pt x="5089814" y="2570971"/>
                  <a:pt x="4741896" y="2511174"/>
                  <a:pt x="4441822" y="2533129"/>
                </a:cubicBezTo>
                <a:cubicBezTo>
                  <a:pt x="4141748" y="2555084"/>
                  <a:pt x="4192571" y="2547642"/>
                  <a:pt x="3970719" y="2533129"/>
                </a:cubicBezTo>
                <a:cubicBezTo>
                  <a:pt x="3748867" y="2518616"/>
                  <a:pt x="3638208" y="2555084"/>
                  <a:pt x="3398666" y="2533129"/>
                </a:cubicBezTo>
                <a:cubicBezTo>
                  <a:pt x="3159124" y="2511174"/>
                  <a:pt x="2935535" y="2553562"/>
                  <a:pt x="2624713" y="2533129"/>
                </a:cubicBezTo>
                <a:cubicBezTo>
                  <a:pt x="2313891" y="2512696"/>
                  <a:pt x="2135275" y="2538901"/>
                  <a:pt x="1850759" y="2533129"/>
                </a:cubicBezTo>
                <a:cubicBezTo>
                  <a:pt x="1566243" y="2527357"/>
                  <a:pt x="1384386" y="2510178"/>
                  <a:pt x="1177756" y="2533129"/>
                </a:cubicBezTo>
                <a:cubicBezTo>
                  <a:pt x="971126" y="2556080"/>
                  <a:pt x="456136" y="2544597"/>
                  <a:pt x="0" y="2533129"/>
                </a:cubicBezTo>
                <a:cubicBezTo>
                  <a:pt x="21639" y="2265970"/>
                  <a:pt x="-28333" y="2120309"/>
                  <a:pt x="0" y="1899847"/>
                </a:cubicBezTo>
                <a:cubicBezTo>
                  <a:pt x="28333" y="1679385"/>
                  <a:pt x="30640" y="1476563"/>
                  <a:pt x="0" y="1241233"/>
                </a:cubicBezTo>
                <a:cubicBezTo>
                  <a:pt x="-30640" y="1005903"/>
                  <a:pt x="7085" y="802831"/>
                  <a:pt x="0" y="582620"/>
                </a:cubicBezTo>
                <a:cubicBezTo>
                  <a:pt x="-7085" y="362409"/>
                  <a:pt x="-2430" y="181398"/>
                  <a:pt x="0" y="0"/>
                </a:cubicBezTo>
                <a:close/>
              </a:path>
            </a:pathLst>
          </a:custGeom>
          <a:noFill/>
          <a:ln w="12700">
            <a:solidFill>
              <a:srgbClr val="2B7776"/>
            </a:solidFill>
            <a:extLst>
              <a:ext uri="{C807C97D-BFC1-408E-A445-0C87EB9F89A2}">
                <ask:lineSketchStyleProps xmlns:ask="http://schemas.microsoft.com/office/drawing/2018/sketchyshapes" sd="426462114">
                  <a:prstGeom prst="rect">
                    <a:avLst/>
                  </a:prstGeom>
                  <ask:type>
                    <ask:lineSketchFreehand/>
                  </ask:type>
                </ask:lineSketchStyleProps>
              </a:ext>
            </a:extLst>
          </a:ln>
        </p:spPr>
        <p:txBody>
          <a:bodyPr wrap="square" rtlCol="0">
            <a:spAutoFit/>
          </a:bodyPr>
          <a:lstStyle/>
          <a:p>
            <a:pPr>
              <a:lnSpc>
                <a:spcPct val="150000"/>
              </a:lnSpc>
            </a:pPr>
            <a:r>
              <a:rPr lang="da-DK" dirty="0">
                <a:solidFill>
                  <a:srgbClr val="000000"/>
                </a:solidFill>
                <a:latin typeface="Liberation Sans" panose="020B0604020202020204" pitchFamily="34" charset="0"/>
                <a:cs typeface="Times New Roman" panose="02020603050405020304" pitchFamily="18" charset="0"/>
              </a:rPr>
              <a:t>Med andre ord: </a:t>
            </a:r>
          </a:p>
          <a:p>
            <a:pPr>
              <a:lnSpc>
                <a:spcPct val="150000"/>
              </a:lnSpc>
            </a:pPr>
            <a:r>
              <a:rPr lang="da-DK" dirty="0">
                <a:solidFill>
                  <a:srgbClr val="000000"/>
                </a:solidFill>
                <a:latin typeface="Liberation Sans" panose="020B0604020202020204" pitchFamily="34" charset="0"/>
                <a:cs typeface="Times New Roman" panose="02020603050405020304" pitchFamily="18" charset="0"/>
              </a:rPr>
              <a:t>Hvis 2 messing klodser står tæt sammen, og den ene er kold og den anden varm, så vil de hurtige atomer i den varme klods puffe til atomerne i den kolde klods og afgive noget af deres bevægelsesenergi. </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Der sker en udveksling af varme i overfladen, som langsomt vil bevæge sig hele vejen igennem klodsen. </a:t>
            </a:r>
            <a:r>
              <a:rPr lang="da-DK" sz="1800" kern="1200" dirty="0" err="1">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Varmeudvekslingen</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stopper så snart, at alle atomerne i begge klodser har samme termiske energi, og de alle sammen bevæger sig lige hurtigt. </a:t>
            </a:r>
            <a:endParaRPr lang="da-DK" dirty="0"/>
          </a:p>
        </p:txBody>
      </p:sp>
    </p:spTree>
    <p:extLst>
      <p:ext uri="{BB962C8B-B14F-4D97-AF65-F5344CB8AC3E}">
        <p14:creationId xmlns:p14="http://schemas.microsoft.com/office/powerpoint/2010/main" val="1578877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7" y="482139"/>
            <a:ext cx="6885288" cy="914400"/>
          </a:xfrm>
        </p:spPr>
        <p:txBody>
          <a:bodyPr vert="horz" lIns="91440" tIns="45720" rIns="91440" bIns="45720" rtlCol="0" anchor="t">
            <a:normAutofit fontScale="90000"/>
          </a:bodyPr>
          <a:lstStyle/>
          <a:p>
            <a:r>
              <a:rPr lang="da-DK" sz="2400" b="1" i="0" kern="1200" dirty="0">
                <a:latin typeface="Verdana"/>
                <a:ea typeface="+mj-ea"/>
                <a:cs typeface="+mj-cs"/>
              </a:rPr>
              <a:t>Varme- og strålingslære</a:t>
            </a:r>
            <a:br>
              <a:rPr lang="da-DK" sz="2400" b="1" i="0" kern="1200" dirty="0">
                <a:latin typeface="Verdana"/>
                <a:ea typeface="+mj-ea"/>
                <a:cs typeface="+mj-cs"/>
              </a:rPr>
            </a:br>
            <a:br>
              <a:rPr lang="da-DK" sz="2400" b="1" i="0" kern="1200" dirty="0">
                <a:latin typeface="Liberation Sans" panose="020B0604020202020204" pitchFamily="34" charset="0"/>
                <a:ea typeface="Liberation Sans" panose="020B0604020202020204" pitchFamily="34" charset="0"/>
                <a:cs typeface="Liberation Sans" panose="020B0604020202020204" pitchFamily="34" charset="0"/>
              </a:rPr>
            </a:br>
            <a:r>
              <a:rPr lang="da-DK" sz="2400" b="1" i="0" kern="1200" dirty="0">
                <a:latin typeface="Liberation Sans" panose="020B0604020202020204" pitchFamily="34" charset="0"/>
                <a:ea typeface="Liberation Sans" panose="020B0604020202020204" pitchFamily="34" charset="0"/>
                <a:cs typeface="Liberation Sans" panose="020B0604020202020204" pitchFamily="34" charset="0"/>
              </a:rPr>
              <a:t>Varmetransport</a:t>
            </a:r>
            <a:br>
              <a:rPr lang="da-DK" sz="1500" b="1" i="0" kern="1200" dirty="0">
                <a:latin typeface="Liberation Sans" panose="020B0604020202020204" pitchFamily="34" charset="0"/>
                <a:ea typeface="Liberation Sans" panose="020B0604020202020204" pitchFamily="34" charset="0"/>
                <a:cs typeface="Liberation Sans" panose="020B0604020202020204" pitchFamily="34" charset="0"/>
              </a:rPr>
            </a:br>
            <a:br>
              <a:rPr lang="da-DK" sz="1500" b="1" i="0" kern="1200" dirty="0">
                <a:latin typeface="Verdana"/>
                <a:ea typeface="+mj-ea"/>
                <a:cs typeface="+mj-cs"/>
              </a:rPr>
            </a:br>
            <a:endParaRPr lang="da-DK" sz="1500" b="1" i="0" kern="1200" dirty="0">
              <a:latin typeface="Verdana"/>
              <a:ea typeface="+mj-ea"/>
              <a:cs typeface="+mj-cs"/>
            </a:endParaRPr>
          </a:p>
        </p:txBody>
      </p:sp>
      <p:graphicFrame>
        <p:nvGraphicFramePr>
          <p:cNvPr id="8" name="Tekstfelt 3">
            <a:extLst>
              <a:ext uri="{FF2B5EF4-FFF2-40B4-BE49-F238E27FC236}">
                <a16:creationId xmlns:a16="http://schemas.microsoft.com/office/drawing/2014/main" id="{03E4B8BF-4C49-9486-2758-7C52363AEE39}"/>
              </a:ext>
            </a:extLst>
          </p:cNvPr>
          <p:cNvGraphicFramePr/>
          <p:nvPr>
            <p:extLst>
              <p:ext uri="{D42A27DB-BD31-4B8C-83A1-F6EECF244321}">
                <p14:modId xmlns:p14="http://schemas.microsoft.com/office/powerpoint/2010/main" val="1525723824"/>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03710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r>
              <a:rPr lang="da-DK" dirty="0">
                <a:latin typeface="Liberation Sans" panose="020B0604020202020204" pitchFamily="34" charset="0"/>
                <a:ea typeface="Liberation Sans" panose="020B0604020202020204" pitchFamily="34" charset="0"/>
                <a:cs typeface="Liberation Sans" panose="020B0604020202020204" pitchFamily="34" charset="0"/>
              </a:rPr>
              <a:t>Konvektion</a:t>
            </a:r>
            <a:br>
              <a:rPr lang="da-DK" dirty="0"/>
            </a:br>
            <a:br>
              <a:rPr lang="da-DK" dirty="0"/>
            </a:br>
            <a:br>
              <a:rPr lang="da-DK" dirty="0"/>
            </a:br>
            <a:endParaRPr lang="da-DK" dirty="0"/>
          </a:p>
        </p:txBody>
      </p:sp>
      <p:sp>
        <p:nvSpPr>
          <p:cNvPr id="4" name="Tekstfelt 3">
            <a:extLst>
              <a:ext uri="{FF2B5EF4-FFF2-40B4-BE49-F238E27FC236}">
                <a16:creationId xmlns:a16="http://schemas.microsoft.com/office/drawing/2014/main" id="{02353AE8-13B9-140F-491A-EC476221BC5F}"/>
              </a:ext>
            </a:extLst>
          </p:cNvPr>
          <p:cNvSpPr txBox="1"/>
          <p:nvPr/>
        </p:nvSpPr>
        <p:spPr>
          <a:xfrm>
            <a:off x="1065656" y="1521506"/>
            <a:ext cx="7143847" cy="2117631"/>
          </a:xfrm>
          <a:custGeom>
            <a:avLst/>
            <a:gdLst>
              <a:gd name="connsiteX0" fmla="*/ 0 w 7143847"/>
              <a:gd name="connsiteY0" fmla="*/ 0 h 2117631"/>
              <a:gd name="connsiteX1" fmla="*/ 506564 w 7143847"/>
              <a:gd name="connsiteY1" fmla="*/ 0 h 2117631"/>
              <a:gd name="connsiteX2" fmla="*/ 1013127 w 7143847"/>
              <a:gd name="connsiteY2" fmla="*/ 0 h 2117631"/>
              <a:gd name="connsiteX3" fmla="*/ 1448253 w 7143847"/>
              <a:gd name="connsiteY3" fmla="*/ 0 h 2117631"/>
              <a:gd name="connsiteX4" fmla="*/ 1954816 w 7143847"/>
              <a:gd name="connsiteY4" fmla="*/ 0 h 2117631"/>
              <a:gd name="connsiteX5" fmla="*/ 2532818 w 7143847"/>
              <a:gd name="connsiteY5" fmla="*/ 0 h 2117631"/>
              <a:gd name="connsiteX6" fmla="*/ 3325136 w 7143847"/>
              <a:gd name="connsiteY6" fmla="*/ 0 h 2117631"/>
              <a:gd name="connsiteX7" fmla="*/ 4046015 w 7143847"/>
              <a:gd name="connsiteY7" fmla="*/ 0 h 2117631"/>
              <a:gd name="connsiteX8" fmla="*/ 4695456 w 7143847"/>
              <a:gd name="connsiteY8" fmla="*/ 0 h 2117631"/>
              <a:gd name="connsiteX9" fmla="*/ 5416335 w 7143847"/>
              <a:gd name="connsiteY9" fmla="*/ 0 h 2117631"/>
              <a:gd name="connsiteX10" fmla="*/ 6137214 w 7143847"/>
              <a:gd name="connsiteY10" fmla="*/ 0 h 2117631"/>
              <a:gd name="connsiteX11" fmla="*/ 7143847 w 7143847"/>
              <a:gd name="connsiteY11" fmla="*/ 0 h 2117631"/>
              <a:gd name="connsiteX12" fmla="*/ 7143847 w 7143847"/>
              <a:gd name="connsiteY12" fmla="*/ 550584 h 2117631"/>
              <a:gd name="connsiteX13" fmla="*/ 7143847 w 7143847"/>
              <a:gd name="connsiteY13" fmla="*/ 1079992 h 2117631"/>
              <a:gd name="connsiteX14" fmla="*/ 7143847 w 7143847"/>
              <a:gd name="connsiteY14" fmla="*/ 1651752 h 2117631"/>
              <a:gd name="connsiteX15" fmla="*/ 7143847 w 7143847"/>
              <a:gd name="connsiteY15" fmla="*/ 2117631 h 2117631"/>
              <a:gd name="connsiteX16" fmla="*/ 6351529 w 7143847"/>
              <a:gd name="connsiteY16" fmla="*/ 2117631 h 2117631"/>
              <a:gd name="connsiteX17" fmla="*/ 5559212 w 7143847"/>
              <a:gd name="connsiteY17" fmla="*/ 2117631 h 2117631"/>
              <a:gd name="connsiteX18" fmla="*/ 4838333 w 7143847"/>
              <a:gd name="connsiteY18" fmla="*/ 2117631 h 2117631"/>
              <a:gd name="connsiteX19" fmla="*/ 4403208 w 7143847"/>
              <a:gd name="connsiteY19" fmla="*/ 2117631 h 2117631"/>
              <a:gd name="connsiteX20" fmla="*/ 3825205 w 7143847"/>
              <a:gd name="connsiteY20" fmla="*/ 2117631 h 2117631"/>
              <a:gd name="connsiteX21" fmla="*/ 3175765 w 7143847"/>
              <a:gd name="connsiteY21" fmla="*/ 2117631 h 2117631"/>
              <a:gd name="connsiteX22" fmla="*/ 2740639 w 7143847"/>
              <a:gd name="connsiteY22" fmla="*/ 2117631 h 2117631"/>
              <a:gd name="connsiteX23" fmla="*/ 2234076 w 7143847"/>
              <a:gd name="connsiteY23" fmla="*/ 2117631 h 2117631"/>
              <a:gd name="connsiteX24" fmla="*/ 1656074 w 7143847"/>
              <a:gd name="connsiteY24" fmla="*/ 2117631 h 2117631"/>
              <a:gd name="connsiteX25" fmla="*/ 863756 w 7143847"/>
              <a:gd name="connsiteY25" fmla="*/ 2117631 h 2117631"/>
              <a:gd name="connsiteX26" fmla="*/ 0 w 7143847"/>
              <a:gd name="connsiteY26" fmla="*/ 2117631 h 2117631"/>
              <a:gd name="connsiteX27" fmla="*/ 0 w 7143847"/>
              <a:gd name="connsiteY27" fmla="*/ 1545871 h 2117631"/>
              <a:gd name="connsiteX28" fmla="*/ 0 w 7143847"/>
              <a:gd name="connsiteY28" fmla="*/ 1016463 h 2117631"/>
              <a:gd name="connsiteX29" fmla="*/ 0 w 7143847"/>
              <a:gd name="connsiteY29" fmla="*/ 508231 h 2117631"/>
              <a:gd name="connsiteX30" fmla="*/ 0 w 7143847"/>
              <a:gd name="connsiteY30" fmla="*/ 0 h 211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143847" h="2117631" extrusionOk="0">
                <a:moveTo>
                  <a:pt x="0" y="0"/>
                </a:moveTo>
                <a:cubicBezTo>
                  <a:pt x="126622" y="2429"/>
                  <a:pt x="352529" y="-23366"/>
                  <a:pt x="506564" y="0"/>
                </a:cubicBezTo>
                <a:cubicBezTo>
                  <a:pt x="660599" y="23366"/>
                  <a:pt x="786149" y="-13808"/>
                  <a:pt x="1013127" y="0"/>
                </a:cubicBezTo>
                <a:cubicBezTo>
                  <a:pt x="1240105" y="13808"/>
                  <a:pt x="1311599" y="4589"/>
                  <a:pt x="1448253" y="0"/>
                </a:cubicBezTo>
                <a:cubicBezTo>
                  <a:pt x="1584907" y="-4589"/>
                  <a:pt x="1789764" y="-24478"/>
                  <a:pt x="1954816" y="0"/>
                </a:cubicBezTo>
                <a:cubicBezTo>
                  <a:pt x="2119868" y="24478"/>
                  <a:pt x="2408637" y="-14446"/>
                  <a:pt x="2532818" y="0"/>
                </a:cubicBezTo>
                <a:cubicBezTo>
                  <a:pt x="2656999" y="14446"/>
                  <a:pt x="3011291" y="-20171"/>
                  <a:pt x="3325136" y="0"/>
                </a:cubicBezTo>
                <a:cubicBezTo>
                  <a:pt x="3638981" y="20171"/>
                  <a:pt x="3710720" y="-34656"/>
                  <a:pt x="4046015" y="0"/>
                </a:cubicBezTo>
                <a:cubicBezTo>
                  <a:pt x="4381310" y="34656"/>
                  <a:pt x="4465117" y="27364"/>
                  <a:pt x="4695456" y="0"/>
                </a:cubicBezTo>
                <a:cubicBezTo>
                  <a:pt x="4925795" y="-27364"/>
                  <a:pt x="5131759" y="-7636"/>
                  <a:pt x="5416335" y="0"/>
                </a:cubicBezTo>
                <a:cubicBezTo>
                  <a:pt x="5700911" y="7636"/>
                  <a:pt x="5834920" y="24851"/>
                  <a:pt x="6137214" y="0"/>
                </a:cubicBezTo>
                <a:cubicBezTo>
                  <a:pt x="6439508" y="-24851"/>
                  <a:pt x="6760715" y="-685"/>
                  <a:pt x="7143847" y="0"/>
                </a:cubicBezTo>
                <a:cubicBezTo>
                  <a:pt x="7161046" y="145095"/>
                  <a:pt x="7129414" y="290517"/>
                  <a:pt x="7143847" y="550584"/>
                </a:cubicBezTo>
                <a:cubicBezTo>
                  <a:pt x="7158280" y="810651"/>
                  <a:pt x="7145482" y="912492"/>
                  <a:pt x="7143847" y="1079992"/>
                </a:cubicBezTo>
                <a:cubicBezTo>
                  <a:pt x="7142212" y="1247492"/>
                  <a:pt x="7171962" y="1513961"/>
                  <a:pt x="7143847" y="1651752"/>
                </a:cubicBezTo>
                <a:cubicBezTo>
                  <a:pt x="7115732" y="1789543"/>
                  <a:pt x="7152112" y="2012107"/>
                  <a:pt x="7143847" y="2117631"/>
                </a:cubicBezTo>
                <a:cubicBezTo>
                  <a:pt x="6796986" y="2132999"/>
                  <a:pt x="6681243" y="2156908"/>
                  <a:pt x="6351529" y="2117631"/>
                </a:cubicBezTo>
                <a:cubicBezTo>
                  <a:pt x="6021815" y="2078354"/>
                  <a:pt x="5894290" y="2144340"/>
                  <a:pt x="5559212" y="2117631"/>
                </a:cubicBezTo>
                <a:cubicBezTo>
                  <a:pt x="5224134" y="2090922"/>
                  <a:pt x="5069771" y="2110752"/>
                  <a:pt x="4838333" y="2117631"/>
                </a:cubicBezTo>
                <a:cubicBezTo>
                  <a:pt x="4606895" y="2124510"/>
                  <a:pt x="4604052" y="2109362"/>
                  <a:pt x="4403208" y="2117631"/>
                </a:cubicBezTo>
                <a:cubicBezTo>
                  <a:pt x="4202365" y="2125900"/>
                  <a:pt x="3971375" y="2138179"/>
                  <a:pt x="3825205" y="2117631"/>
                </a:cubicBezTo>
                <a:cubicBezTo>
                  <a:pt x="3679035" y="2097083"/>
                  <a:pt x="3387633" y="2130792"/>
                  <a:pt x="3175765" y="2117631"/>
                </a:cubicBezTo>
                <a:cubicBezTo>
                  <a:pt x="2963897" y="2104470"/>
                  <a:pt x="2864692" y="2100792"/>
                  <a:pt x="2740639" y="2117631"/>
                </a:cubicBezTo>
                <a:cubicBezTo>
                  <a:pt x="2616586" y="2134470"/>
                  <a:pt x="2353600" y="2100734"/>
                  <a:pt x="2234076" y="2117631"/>
                </a:cubicBezTo>
                <a:cubicBezTo>
                  <a:pt x="2114552" y="2134528"/>
                  <a:pt x="1901157" y="2138877"/>
                  <a:pt x="1656074" y="2117631"/>
                </a:cubicBezTo>
                <a:cubicBezTo>
                  <a:pt x="1410991" y="2096385"/>
                  <a:pt x="1229295" y="2148202"/>
                  <a:pt x="863756" y="2117631"/>
                </a:cubicBezTo>
                <a:cubicBezTo>
                  <a:pt x="498217" y="2087060"/>
                  <a:pt x="283336" y="2097782"/>
                  <a:pt x="0" y="2117631"/>
                </a:cubicBezTo>
                <a:cubicBezTo>
                  <a:pt x="-26503" y="1999077"/>
                  <a:pt x="4507" y="1713583"/>
                  <a:pt x="0" y="1545871"/>
                </a:cubicBezTo>
                <a:cubicBezTo>
                  <a:pt x="-4507" y="1378159"/>
                  <a:pt x="20039" y="1175138"/>
                  <a:pt x="0" y="1016463"/>
                </a:cubicBezTo>
                <a:cubicBezTo>
                  <a:pt x="-20039" y="857788"/>
                  <a:pt x="-17890" y="645979"/>
                  <a:pt x="0" y="508231"/>
                </a:cubicBezTo>
                <a:cubicBezTo>
                  <a:pt x="17890" y="370483"/>
                  <a:pt x="2939" y="102096"/>
                  <a:pt x="0" y="0"/>
                </a:cubicBezTo>
                <a:close/>
              </a:path>
            </a:pathLst>
          </a:custGeom>
          <a:noFill/>
          <a:ln>
            <a:solidFill>
              <a:schemeClr val="tx1"/>
            </a:solidFill>
            <a:extLst>
              <a:ext uri="{C807C97D-BFC1-408E-A445-0C87EB9F89A2}">
                <ask:lineSketchStyleProps xmlns:ask="http://schemas.microsoft.com/office/drawing/2018/sketchyshapes" sd="3829936354">
                  <a:prstGeom prst="rect">
                    <a:avLst/>
                  </a:prstGeom>
                  <ask:type>
                    <ask:lineSketchFreehand/>
                  </ask:type>
                </ask:lineSketchStyleProps>
              </a:ext>
            </a:extLst>
          </a:ln>
        </p:spPr>
        <p:txBody>
          <a:bodyPr wrap="square">
            <a:spAutoFit/>
          </a:bodyPr>
          <a:lstStyle/>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Konvektion betyder at føre sammen. </a:t>
            </a:r>
          </a:p>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Konvektion optræder når varmt vand stiger op i koldere vand, se figuren underneden. Der er tale om at vandet faktisk bevæger sig, det vil sige en stoftransport. </a:t>
            </a:r>
          </a:p>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Det kan også være varme, der strømmer fra et hus til omgivelserne.</a:t>
            </a:r>
            <a:endParaRPr lang="da-DK" dirty="0"/>
          </a:p>
        </p:txBody>
      </p:sp>
      <p:pic>
        <p:nvPicPr>
          <p:cNvPr id="5" name="Billede 4">
            <a:extLst>
              <a:ext uri="{FF2B5EF4-FFF2-40B4-BE49-F238E27FC236}">
                <a16:creationId xmlns:a16="http://schemas.microsoft.com/office/drawing/2014/main" id="{9817489B-65FC-67E3-FC4E-5EB4A09AF862}"/>
              </a:ext>
            </a:extLst>
          </p:cNvPr>
          <p:cNvPicPr>
            <a:picLocks noChangeAspect="1"/>
          </p:cNvPicPr>
          <p:nvPr/>
        </p:nvPicPr>
        <p:blipFill rotWithShape="1">
          <a:blip r:embed="rId2">
            <a:extLst>
              <a:ext uri="{28A0092B-C50C-407E-A947-70E740481C1C}">
                <a14:useLocalDpi xmlns:a14="http://schemas.microsoft.com/office/drawing/2010/main" val="0"/>
              </a:ext>
            </a:extLst>
          </a:blip>
          <a:srcRect t="10838" b="-1252"/>
          <a:stretch/>
        </p:blipFill>
        <p:spPr bwMode="auto">
          <a:xfrm>
            <a:off x="1115897" y="3958695"/>
            <a:ext cx="3728271" cy="2628000"/>
          </a:xfrm>
          <a:prstGeom prst="rect">
            <a:avLst/>
          </a:prstGeom>
          <a:noFill/>
          <a:ln w="12700">
            <a:noFill/>
          </a:ln>
        </p:spPr>
      </p:pic>
      <p:sp>
        <p:nvSpPr>
          <p:cNvPr id="7" name="Tekstfelt 6">
            <a:extLst>
              <a:ext uri="{FF2B5EF4-FFF2-40B4-BE49-F238E27FC236}">
                <a16:creationId xmlns:a16="http://schemas.microsoft.com/office/drawing/2014/main" id="{AD1E98D5-A85B-5A3E-516F-A683627A0C2B}"/>
              </a:ext>
            </a:extLst>
          </p:cNvPr>
          <p:cNvSpPr txBox="1"/>
          <p:nvPr/>
        </p:nvSpPr>
        <p:spPr>
          <a:xfrm>
            <a:off x="5522930" y="4122323"/>
            <a:ext cx="6193448" cy="2533129"/>
          </a:xfrm>
          <a:prstGeom prst="rect">
            <a:avLst/>
          </a:prstGeom>
          <a:noFill/>
          <a:ln w="12700">
            <a:solidFill>
              <a:schemeClr val="tx1"/>
            </a:solidFill>
          </a:ln>
        </p:spPr>
        <p:txBody>
          <a:bodyPr wrap="square">
            <a:spAutoFit/>
          </a:bodyPr>
          <a:lstStyle/>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I karret til venstre har vi to forskellige væsker med den samme temperatur. </a:t>
            </a:r>
          </a:p>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Hvis vi begynder at opvarme karret med væskerne, vil den nederste væske bevæge sig op i den overliggende væske ved konvektion. </a:t>
            </a:r>
          </a:p>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Det er skitseret på det højre kar. </a:t>
            </a:r>
            <a:endParaRPr lang="da-DK" dirty="0"/>
          </a:p>
        </p:txBody>
      </p:sp>
    </p:spTree>
    <p:extLst>
      <p:ext uri="{BB962C8B-B14F-4D97-AF65-F5344CB8AC3E}">
        <p14:creationId xmlns:p14="http://schemas.microsoft.com/office/powerpoint/2010/main" val="1529083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r>
              <a:rPr lang="da-DK" dirty="0">
                <a:latin typeface="Liberation Sans" panose="020B0604020202020204" pitchFamily="34" charset="0"/>
                <a:ea typeface="Liberation Sans" panose="020B0604020202020204" pitchFamily="34" charset="0"/>
                <a:cs typeface="Liberation Sans" panose="020B0604020202020204" pitchFamily="34" charset="0"/>
              </a:rPr>
              <a:t>Varmeledning</a:t>
            </a:r>
            <a:br>
              <a:rPr lang="da-DK" dirty="0"/>
            </a:br>
            <a:br>
              <a:rPr lang="da-DK" dirty="0"/>
            </a:br>
            <a:endParaRPr lang="da-DK" dirty="0"/>
          </a:p>
        </p:txBody>
      </p:sp>
      <p:sp>
        <p:nvSpPr>
          <p:cNvPr id="5" name="Tekstfelt 4">
            <a:extLst>
              <a:ext uri="{FF2B5EF4-FFF2-40B4-BE49-F238E27FC236}">
                <a16:creationId xmlns:a16="http://schemas.microsoft.com/office/drawing/2014/main" id="{F0B42DA5-FA4C-AFEA-D1BF-D683F396EEEB}"/>
              </a:ext>
            </a:extLst>
          </p:cNvPr>
          <p:cNvSpPr txBox="1"/>
          <p:nvPr/>
        </p:nvSpPr>
        <p:spPr>
          <a:xfrm>
            <a:off x="932596" y="1820545"/>
            <a:ext cx="6498159" cy="3779624"/>
          </a:xfrm>
          <a:custGeom>
            <a:avLst/>
            <a:gdLst>
              <a:gd name="connsiteX0" fmla="*/ 0 w 6498159"/>
              <a:gd name="connsiteY0" fmla="*/ 0 h 3779624"/>
              <a:gd name="connsiteX1" fmla="*/ 519853 w 6498159"/>
              <a:gd name="connsiteY1" fmla="*/ 0 h 3779624"/>
              <a:gd name="connsiteX2" fmla="*/ 1104687 w 6498159"/>
              <a:gd name="connsiteY2" fmla="*/ 0 h 3779624"/>
              <a:gd name="connsiteX3" fmla="*/ 1689521 w 6498159"/>
              <a:gd name="connsiteY3" fmla="*/ 0 h 3779624"/>
              <a:gd name="connsiteX4" fmla="*/ 2274356 w 6498159"/>
              <a:gd name="connsiteY4" fmla="*/ 0 h 3779624"/>
              <a:gd name="connsiteX5" fmla="*/ 2859190 w 6498159"/>
              <a:gd name="connsiteY5" fmla="*/ 0 h 3779624"/>
              <a:gd name="connsiteX6" fmla="*/ 3509006 w 6498159"/>
              <a:gd name="connsiteY6" fmla="*/ 0 h 3779624"/>
              <a:gd name="connsiteX7" fmla="*/ 4158822 w 6498159"/>
              <a:gd name="connsiteY7" fmla="*/ 0 h 3779624"/>
              <a:gd name="connsiteX8" fmla="*/ 4678674 w 6498159"/>
              <a:gd name="connsiteY8" fmla="*/ 0 h 3779624"/>
              <a:gd name="connsiteX9" fmla="*/ 5198527 w 6498159"/>
              <a:gd name="connsiteY9" fmla="*/ 0 h 3779624"/>
              <a:gd name="connsiteX10" fmla="*/ 5913325 w 6498159"/>
              <a:gd name="connsiteY10" fmla="*/ 0 h 3779624"/>
              <a:gd name="connsiteX11" fmla="*/ 6498159 w 6498159"/>
              <a:gd name="connsiteY11" fmla="*/ 0 h 3779624"/>
              <a:gd name="connsiteX12" fmla="*/ 6498159 w 6498159"/>
              <a:gd name="connsiteY12" fmla="*/ 705530 h 3779624"/>
              <a:gd name="connsiteX13" fmla="*/ 6498159 w 6498159"/>
              <a:gd name="connsiteY13" fmla="*/ 1335467 h 3779624"/>
              <a:gd name="connsiteX14" fmla="*/ 6498159 w 6498159"/>
              <a:gd name="connsiteY14" fmla="*/ 1965404 h 3779624"/>
              <a:gd name="connsiteX15" fmla="*/ 6498159 w 6498159"/>
              <a:gd name="connsiteY15" fmla="*/ 2519749 h 3779624"/>
              <a:gd name="connsiteX16" fmla="*/ 6498159 w 6498159"/>
              <a:gd name="connsiteY16" fmla="*/ 3187483 h 3779624"/>
              <a:gd name="connsiteX17" fmla="*/ 6498159 w 6498159"/>
              <a:gd name="connsiteY17" fmla="*/ 3779624 h 3779624"/>
              <a:gd name="connsiteX18" fmla="*/ 5848343 w 6498159"/>
              <a:gd name="connsiteY18" fmla="*/ 3779624 h 3779624"/>
              <a:gd name="connsiteX19" fmla="*/ 5198527 w 6498159"/>
              <a:gd name="connsiteY19" fmla="*/ 3779624 h 3779624"/>
              <a:gd name="connsiteX20" fmla="*/ 4483730 w 6498159"/>
              <a:gd name="connsiteY20" fmla="*/ 3779624 h 3779624"/>
              <a:gd name="connsiteX21" fmla="*/ 3703951 w 6498159"/>
              <a:gd name="connsiteY21" fmla="*/ 3779624 h 3779624"/>
              <a:gd name="connsiteX22" fmla="*/ 3054135 w 6498159"/>
              <a:gd name="connsiteY22" fmla="*/ 3779624 h 3779624"/>
              <a:gd name="connsiteX23" fmla="*/ 2339337 w 6498159"/>
              <a:gd name="connsiteY23" fmla="*/ 3779624 h 3779624"/>
              <a:gd name="connsiteX24" fmla="*/ 1754503 w 6498159"/>
              <a:gd name="connsiteY24" fmla="*/ 3779624 h 3779624"/>
              <a:gd name="connsiteX25" fmla="*/ 1299632 w 6498159"/>
              <a:gd name="connsiteY25" fmla="*/ 3779624 h 3779624"/>
              <a:gd name="connsiteX26" fmla="*/ 584834 w 6498159"/>
              <a:gd name="connsiteY26" fmla="*/ 3779624 h 3779624"/>
              <a:gd name="connsiteX27" fmla="*/ 0 w 6498159"/>
              <a:gd name="connsiteY27" fmla="*/ 3779624 h 3779624"/>
              <a:gd name="connsiteX28" fmla="*/ 0 w 6498159"/>
              <a:gd name="connsiteY28" fmla="*/ 3149687 h 3779624"/>
              <a:gd name="connsiteX29" fmla="*/ 0 w 6498159"/>
              <a:gd name="connsiteY29" fmla="*/ 2444157 h 3779624"/>
              <a:gd name="connsiteX30" fmla="*/ 0 w 6498159"/>
              <a:gd name="connsiteY30" fmla="*/ 1776423 h 3779624"/>
              <a:gd name="connsiteX31" fmla="*/ 0 w 6498159"/>
              <a:gd name="connsiteY31" fmla="*/ 1146486 h 3779624"/>
              <a:gd name="connsiteX32" fmla="*/ 0 w 6498159"/>
              <a:gd name="connsiteY32" fmla="*/ 554345 h 3779624"/>
              <a:gd name="connsiteX33" fmla="*/ 0 w 6498159"/>
              <a:gd name="connsiteY33" fmla="*/ 0 h 377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498159" h="3779624" extrusionOk="0">
                <a:moveTo>
                  <a:pt x="0" y="0"/>
                </a:moveTo>
                <a:cubicBezTo>
                  <a:pt x="163033" y="17312"/>
                  <a:pt x="276807" y="12529"/>
                  <a:pt x="519853" y="0"/>
                </a:cubicBezTo>
                <a:cubicBezTo>
                  <a:pt x="762899" y="-12529"/>
                  <a:pt x="895083" y="1781"/>
                  <a:pt x="1104687" y="0"/>
                </a:cubicBezTo>
                <a:cubicBezTo>
                  <a:pt x="1314291" y="-1781"/>
                  <a:pt x="1442261" y="-11230"/>
                  <a:pt x="1689521" y="0"/>
                </a:cubicBezTo>
                <a:cubicBezTo>
                  <a:pt x="1936781" y="11230"/>
                  <a:pt x="2154729" y="-2185"/>
                  <a:pt x="2274356" y="0"/>
                </a:cubicBezTo>
                <a:cubicBezTo>
                  <a:pt x="2393984" y="2185"/>
                  <a:pt x="2658375" y="28943"/>
                  <a:pt x="2859190" y="0"/>
                </a:cubicBezTo>
                <a:cubicBezTo>
                  <a:pt x="3060005" y="-28943"/>
                  <a:pt x="3315900" y="-17184"/>
                  <a:pt x="3509006" y="0"/>
                </a:cubicBezTo>
                <a:cubicBezTo>
                  <a:pt x="3702112" y="17184"/>
                  <a:pt x="4028271" y="2495"/>
                  <a:pt x="4158822" y="0"/>
                </a:cubicBezTo>
                <a:cubicBezTo>
                  <a:pt x="4289373" y="-2495"/>
                  <a:pt x="4493453" y="5836"/>
                  <a:pt x="4678674" y="0"/>
                </a:cubicBezTo>
                <a:cubicBezTo>
                  <a:pt x="4863895" y="-5836"/>
                  <a:pt x="5022506" y="10126"/>
                  <a:pt x="5198527" y="0"/>
                </a:cubicBezTo>
                <a:cubicBezTo>
                  <a:pt x="5374548" y="-10126"/>
                  <a:pt x="5672724" y="-31196"/>
                  <a:pt x="5913325" y="0"/>
                </a:cubicBezTo>
                <a:cubicBezTo>
                  <a:pt x="6153926" y="31196"/>
                  <a:pt x="6278239" y="13794"/>
                  <a:pt x="6498159" y="0"/>
                </a:cubicBezTo>
                <a:cubicBezTo>
                  <a:pt x="6477544" y="174459"/>
                  <a:pt x="6487377" y="460005"/>
                  <a:pt x="6498159" y="705530"/>
                </a:cubicBezTo>
                <a:cubicBezTo>
                  <a:pt x="6508942" y="951055"/>
                  <a:pt x="6507864" y="1144081"/>
                  <a:pt x="6498159" y="1335467"/>
                </a:cubicBezTo>
                <a:cubicBezTo>
                  <a:pt x="6488454" y="1526853"/>
                  <a:pt x="6475059" y="1658773"/>
                  <a:pt x="6498159" y="1965404"/>
                </a:cubicBezTo>
                <a:cubicBezTo>
                  <a:pt x="6521259" y="2272035"/>
                  <a:pt x="6486303" y="2346242"/>
                  <a:pt x="6498159" y="2519749"/>
                </a:cubicBezTo>
                <a:cubicBezTo>
                  <a:pt x="6510015" y="2693257"/>
                  <a:pt x="6502535" y="3007172"/>
                  <a:pt x="6498159" y="3187483"/>
                </a:cubicBezTo>
                <a:cubicBezTo>
                  <a:pt x="6493783" y="3367794"/>
                  <a:pt x="6513708" y="3604947"/>
                  <a:pt x="6498159" y="3779624"/>
                </a:cubicBezTo>
                <a:cubicBezTo>
                  <a:pt x="6179744" y="3808986"/>
                  <a:pt x="6047925" y="3780464"/>
                  <a:pt x="5848343" y="3779624"/>
                </a:cubicBezTo>
                <a:cubicBezTo>
                  <a:pt x="5648761" y="3778784"/>
                  <a:pt x="5345274" y="3759586"/>
                  <a:pt x="5198527" y="3779624"/>
                </a:cubicBezTo>
                <a:cubicBezTo>
                  <a:pt x="5051780" y="3799662"/>
                  <a:pt x="4646237" y="3752707"/>
                  <a:pt x="4483730" y="3779624"/>
                </a:cubicBezTo>
                <a:cubicBezTo>
                  <a:pt x="4321223" y="3806541"/>
                  <a:pt x="3902875" y="3796300"/>
                  <a:pt x="3703951" y="3779624"/>
                </a:cubicBezTo>
                <a:cubicBezTo>
                  <a:pt x="3505027" y="3762948"/>
                  <a:pt x="3262522" y="3767986"/>
                  <a:pt x="3054135" y="3779624"/>
                </a:cubicBezTo>
                <a:cubicBezTo>
                  <a:pt x="2845748" y="3791262"/>
                  <a:pt x="2691186" y="3792022"/>
                  <a:pt x="2339337" y="3779624"/>
                </a:cubicBezTo>
                <a:cubicBezTo>
                  <a:pt x="1987488" y="3767226"/>
                  <a:pt x="1999323" y="3789246"/>
                  <a:pt x="1754503" y="3779624"/>
                </a:cubicBezTo>
                <a:cubicBezTo>
                  <a:pt x="1509683" y="3770002"/>
                  <a:pt x="1487256" y="3768903"/>
                  <a:pt x="1299632" y="3779624"/>
                </a:cubicBezTo>
                <a:cubicBezTo>
                  <a:pt x="1112008" y="3790345"/>
                  <a:pt x="730572" y="3745560"/>
                  <a:pt x="584834" y="3779624"/>
                </a:cubicBezTo>
                <a:cubicBezTo>
                  <a:pt x="439096" y="3813688"/>
                  <a:pt x="175999" y="3782727"/>
                  <a:pt x="0" y="3779624"/>
                </a:cubicBezTo>
                <a:cubicBezTo>
                  <a:pt x="18885" y="3470647"/>
                  <a:pt x="-2250" y="3364926"/>
                  <a:pt x="0" y="3149687"/>
                </a:cubicBezTo>
                <a:cubicBezTo>
                  <a:pt x="2250" y="2934448"/>
                  <a:pt x="-14306" y="2733229"/>
                  <a:pt x="0" y="2444157"/>
                </a:cubicBezTo>
                <a:cubicBezTo>
                  <a:pt x="14306" y="2155085"/>
                  <a:pt x="25517" y="1931649"/>
                  <a:pt x="0" y="1776423"/>
                </a:cubicBezTo>
                <a:cubicBezTo>
                  <a:pt x="-25517" y="1621197"/>
                  <a:pt x="5652" y="1336639"/>
                  <a:pt x="0" y="1146486"/>
                </a:cubicBezTo>
                <a:cubicBezTo>
                  <a:pt x="-5652" y="956333"/>
                  <a:pt x="-19249" y="767605"/>
                  <a:pt x="0" y="554345"/>
                </a:cubicBezTo>
                <a:cubicBezTo>
                  <a:pt x="19249" y="341085"/>
                  <a:pt x="21347" y="216309"/>
                  <a:pt x="0" y="0"/>
                </a:cubicBezTo>
                <a:close/>
              </a:path>
            </a:pathLst>
          </a:custGeom>
          <a:noFill/>
          <a:ln>
            <a:solidFill>
              <a:schemeClr val="tx1"/>
            </a:solidFill>
            <a:extLst>
              <a:ext uri="{C807C97D-BFC1-408E-A445-0C87EB9F89A2}">
                <ask:lineSketchStyleProps xmlns:ask="http://schemas.microsoft.com/office/drawing/2018/sketchyshapes" sd="277965789">
                  <a:prstGeom prst="rect">
                    <a:avLst/>
                  </a:prstGeom>
                  <ask:type>
                    <ask:lineSketchFreehand/>
                  </ask:type>
                </ask:lineSketchStyleProps>
              </a:ext>
            </a:extLst>
          </a:ln>
        </p:spPr>
        <p:txBody>
          <a:bodyPr wrap="square">
            <a:spAutoFit/>
          </a:bodyPr>
          <a:lstStyle/>
          <a:p>
            <a:pPr>
              <a:lnSpc>
                <a:spcPct val="150000"/>
              </a:lnSpc>
            </a:pPr>
            <a:r>
              <a:rPr lang="da-DK" sz="18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Varmeledning</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er, når der er direkte kontakt mellem de hurtige atomer fra en varmekilde, fx kogeplade, til langsomme atomer, fx i en grydes bund. Atomerne støder direkte ind i noget koldere og sætter grydens langsomme atomer i gang, så bevægelsesenergien blandt de langsomme atomer bliver højere. </a:t>
            </a:r>
          </a:p>
          <a:p>
            <a:pPr>
              <a:lnSpc>
                <a:spcPct val="150000"/>
              </a:lnSpc>
            </a:pPr>
            <a:r>
              <a:rPr lang="da-DK">
                <a:solidFill>
                  <a:srgbClr val="000000"/>
                </a:solidFill>
                <a:latin typeface="Liberation Sans" panose="020B0604020202020204" pitchFamily="34" charset="0"/>
                <a:cs typeface="Times New Roman" panose="02020603050405020304" pitchFamily="18" charset="0"/>
              </a:rPr>
              <a:t>Varmeledning </a:t>
            </a:r>
            <a:r>
              <a:rPr lang="da-DK" dirty="0">
                <a:solidFill>
                  <a:srgbClr val="000000"/>
                </a:solidFill>
                <a:latin typeface="Liberation Sans" panose="020B0604020202020204" pitchFamily="34" charset="0"/>
                <a:cs typeface="Times New Roman" panose="02020603050405020304" pitchFamily="18" charset="0"/>
              </a:rPr>
              <a:t>foregår typisk i faste stoffer.</a:t>
            </a:r>
          </a:p>
          <a:p>
            <a:pPr>
              <a:lnSpc>
                <a:spcPct val="150000"/>
              </a:lnSpc>
            </a:pP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Der forgår derfor ingen transport af materiale, i modsætning til konvektion.</a:t>
            </a:r>
            <a:endParaRPr lang="da-DK" dirty="0"/>
          </a:p>
        </p:txBody>
      </p:sp>
      <p:pic>
        <p:nvPicPr>
          <p:cNvPr id="11" name="Billede 10" descr="Et billede, der indeholder husholdningsapparater, Koge- og bagegrej, Husholdningsapparater, stegepande">
            <a:extLst>
              <a:ext uri="{FF2B5EF4-FFF2-40B4-BE49-F238E27FC236}">
                <a16:creationId xmlns:a16="http://schemas.microsoft.com/office/drawing/2014/main" id="{D3FDD6E3-390F-83B0-9305-F0FC4B1768D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265259" y="2677030"/>
            <a:ext cx="2623782" cy="2623782"/>
          </a:xfrm>
          <a:prstGeom prst="rect">
            <a:avLst/>
          </a:prstGeom>
        </p:spPr>
      </p:pic>
    </p:spTree>
    <p:extLst>
      <p:ext uri="{BB962C8B-B14F-4D97-AF65-F5344CB8AC3E}">
        <p14:creationId xmlns:p14="http://schemas.microsoft.com/office/powerpoint/2010/main" val="525917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p:txBody>
          <a:bodyPr/>
          <a:lstStyle/>
          <a:p>
            <a:r>
              <a:rPr lang="da-DK" dirty="0"/>
              <a:t>Varme- og strålingslære</a:t>
            </a:r>
            <a:br>
              <a:rPr lang="da-DK" dirty="0"/>
            </a:br>
            <a:br>
              <a:rPr lang="da-DK" dirty="0"/>
            </a:br>
            <a:r>
              <a:rPr lang="da-DK" dirty="0">
                <a:latin typeface="Liberation Sans" panose="020B0604020202020204" pitchFamily="34" charset="0"/>
                <a:ea typeface="Liberation Sans" panose="020B0604020202020204" pitchFamily="34" charset="0"/>
                <a:cs typeface="Liberation Sans" panose="020B0604020202020204" pitchFamily="34" charset="0"/>
              </a:rPr>
              <a:t>Varmestråling</a:t>
            </a:r>
            <a:br>
              <a:rPr lang="da-DK" dirty="0"/>
            </a:br>
            <a:br>
              <a:rPr lang="da-DK" dirty="0"/>
            </a:br>
            <a:endParaRPr lang="da-DK" dirty="0"/>
          </a:p>
        </p:txBody>
      </p:sp>
      <p:sp>
        <p:nvSpPr>
          <p:cNvPr id="2" name="Tekstfelt 1">
            <a:extLst>
              <a:ext uri="{FF2B5EF4-FFF2-40B4-BE49-F238E27FC236}">
                <a16:creationId xmlns:a16="http://schemas.microsoft.com/office/drawing/2014/main" id="{1027C1F6-EA56-2621-E3E7-E7C5812D4C4A}"/>
              </a:ext>
            </a:extLst>
          </p:cNvPr>
          <p:cNvSpPr txBox="1"/>
          <p:nvPr/>
        </p:nvSpPr>
        <p:spPr>
          <a:xfrm>
            <a:off x="4382638" y="4416351"/>
            <a:ext cx="6700513" cy="2118529"/>
          </a:xfrm>
          <a:custGeom>
            <a:avLst/>
            <a:gdLst>
              <a:gd name="connsiteX0" fmla="*/ 0 w 6700513"/>
              <a:gd name="connsiteY0" fmla="*/ 0 h 2118529"/>
              <a:gd name="connsiteX1" fmla="*/ 6700513 w 6700513"/>
              <a:gd name="connsiteY1" fmla="*/ 0 h 2118529"/>
              <a:gd name="connsiteX2" fmla="*/ 6700513 w 6700513"/>
              <a:gd name="connsiteY2" fmla="*/ 2118529 h 2118529"/>
              <a:gd name="connsiteX3" fmla="*/ 0 w 6700513"/>
              <a:gd name="connsiteY3" fmla="*/ 2118529 h 2118529"/>
              <a:gd name="connsiteX4" fmla="*/ 0 w 6700513"/>
              <a:gd name="connsiteY4" fmla="*/ 0 h 2118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0513" h="2118529" extrusionOk="0">
                <a:moveTo>
                  <a:pt x="0" y="0"/>
                </a:moveTo>
                <a:cubicBezTo>
                  <a:pt x="1383983" y="-157913"/>
                  <a:pt x="4442093" y="-123226"/>
                  <a:pt x="6700513" y="0"/>
                </a:cubicBezTo>
                <a:cubicBezTo>
                  <a:pt x="6552246" y="999992"/>
                  <a:pt x="6863125" y="1417402"/>
                  <a:pt x="6700513" y="2118529"/>
                </a:cubicBezTo>
                <a:cubicBezTo>
                  <a:pt x="3566170" y="2094456"/>
                  <a:pt x="1986473" y="2180736"/>
                  <a:pt x="0" y="2118529"/>
                </a:cubicBezTo>
                <a:cubicBezTo>
                  <a:pt x="-87504" y="1250013"/>
                  <a:pt x="-26414" y="605136"/>
                  <a:pt x="0" y="0"/>
                </a:cubicBezTo>
                <a:close/>
              </a:path>
            </a:pathLst>
          </a:custGeom>
          <a:noFill/>
          <a:ln>
            <a:solidFill>
              <a:schemeClr val="tx1"/>
            </a:solidFill>
            <a:extLst>
              <a:ext uri="{C807C97D-BFC1-408E-A445-0C87EB9F89A2}">
                <ask:lineSketchStyleProps xmlns:ask="http://schemas.microsoft.com/office/drawing/2018/sketchyshapes" sd="1128231891">
                  <a:prstGeom prst="rect">
                    <a:avLst/>
                  </a:prstGeom>
                  <ask:type>
                    <ask:lineSketchCurved/>
                  </ask:type>
                </ask:lineSketchStyleProps>
              </a:ext>
            </a:extLst>
          </a:ln>
        </p:spPr>
        <p:txBody>
          <a:bodyPr wrap="square">
            <a:spAutoFit/>
          </a:bodyPr>
          <a:lstStyle/>
          <a:p>
            <a:pPr algn="l">
              <a:lnSpc>
                <a:spcPct val="150000"/>
              </a:lnSpc>
            </a:pPr>
            <a:r>
              <a:rPr lang="da-DK" sz="18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Varmestråling</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sker hele tiden af ting, der er varmere end det absolutte nulpunkt, altså -273,15 </a:t>
            </a:r>
            <a:r>
              <a:rPr lang="da-DK" dirty="0">
                <a:solidFill>
                  <a:srgbClr val="000000"/>
                </a:solidFill>
                <a:latin typeface="Liberation Sans" panose="020B0604020202020204" pitchFamily="34" charset="0"/>
                <a:ea typeface="Times New Roman" panose="02020603050405020304" pitchFamily="18" charset="0"/>
                <a:cs typeface="Times New Roman" panose="02020603050405020304" pitchFamily="18" charset="0"/>
              </a:rPr>
              <a:t>°C</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Alle legemer over nulpunktet udsender elektromagnetiske bølger, men det afhænger af, hvor varmt legemet er. Jo varmere, jo mere effekt kommer der fra den udsendte stråling. </a:t>
            </a:r>
            <a:endParaRPr lang="da-DK" sz="1800" kern="1200" dirty="0">
              <a:solidFill>
                <a:srgbClr val="000000"/>
              </a:solidFill>
              <a:effectLst/>
              <a:latin typeface="Liberation Sans" panose="020B0604020202020204" pitchFamily="34" charset="0"/>
              <a:ea typeface="Times New Roman" panose="02020603050405020304" pitchFamily="18" charset="0"/>
            </a:endParaRPr>
          </a:p>
        </p:txBody>
      </p:sp>
      <p:pic>
        <p:nvPicPr>
          <p:cNvPr id="4" name="Billede 3" descr="Et billede, der indeholder sky, nat, udendørs, lys/lygte&#10;&#10;Automatisk genereret beskrivelse">
            <a:extLst>
              <a:ext uri="{FF2B5EF4-FFF2-40B4-BE49-F238E27FC236}">
                <a16:creationId xmlns:a16="http://schemas.microsoft.com/office/drawing/2014/main" id="{ED3147DE-269C-A23E-C28D-D0E4E2DB7C3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210663" y="4416351"/>
            <a:ext cx="2755483" cy="1841164"/>
          </a:xfrm>
          <a:prstGeom prst="rect">
            <a:avLst/>
          </a:prstGeom>
        </p:spPr>
      </p:pic>
      <p:sp>
        <p:nvSpPr>
          <p:cNvPr id="6" name="Tekstfelt 5">
            <a:extLst>
              <a:ext uri="{FF2B5EF4-FFF2-40B4-BE49-F238E27FC236}">
                <a16:creationId xmlns:a16="http://schemas.microsoft.com/office/drawing/2014/main" id="{027472DC-60E6-7DC4-726C-2A4F8EBAE3F4}"/>
              </a:ext>
            </a:extLst>
          </p:cNvPr>
          <p:cNvSpPr txBox="1"/>
          <p:nvPr/>
        </p:nvSpPr>
        <p:spPr>
          <a:xfrm>
            <a:off x="998556" y="1722138"/>
            <a:ext cx="8934240" cy="2118529"/>
          </a:xfrm>
          <a:prstGeom prst="rect">
            <a:avLst/>
          </a:prstGeom>
          <a:noFill/>
          <a:ln w="12700">
            <a:solidFill>
              <a:srgbClr val="2B7776"/>
            </a:solidFill>
          </a:ln>
        </p:spPr>
        <p:txBody>
          <a:bodyPr wrap="square">
            <a:spAutoFit/>
          </a:bodyPr>
          <a:lstStyle/>
          <a:p>
            <a:pPr algn="l">
              <a:lnSpc>
                <a:spcPct val="150000"/>
              </a:lnSpc>
            </a:pPr>
            <a:r>
              <a:rPr lang="da-DK" sz="1800" b="1"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Varmestråling</a:t>
            </a:r>
            <a:r>
              <a:rPr lang="da-DK" sz="1800" kern="1200" dirty="0">
                <a:solidFill>
                  <a:srgbClr val="000000"/>
                </a:solidFill>
                <a:effectLst/>
                <a:latin typeface="Liberation Sans" panose="020B0604020202020204" pitchFamily="34" charset="0"/>
                <a:ea typeface="Times New Roman" panose="02020603050405020304" pitchFamily="18" charset="0"/>
                <a:cs typeface="Times New Roman" panose="02020603050405020304" pitchFamily="18" charset="0"/>
              </a:rPr>
              <a:t> er faktisk en speciel form for elektromagnetisk stråling, normalt IR-stråling (infrarød). Uden den ville solens energi ikke kunne udbrede sig til os. Varmestråling er specielt kendt fra brændeovne af stråletype. I en brændeovn sker der en kemisk omdannelse af kulstof, nemlig en forbrænding af træ. Ved denne forbrænding frigøres der kemisk energi i form af strålevarme. </a:t>
            </a:r>
            <a:endParaRPr lang="da-DK" sz="1800" kern="1200" dirty="0">
              <a:solidFill>
                <a:srgbClr val="000000"/>
              </a:solidFill>
              <a:effectLst/>
              <a:latin typeface="Liberation Sans"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248986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390B41F3-6770-1A36-1CD3-6D22AEEB002A}"/>
              </a:ext>
            </a:extLst>
          </p:cNvPr>
          <p:cNvSpPr>
            <a:spLocks noGrp="1"/>
          </p:cNvSpPr>
          <p:nvPr>
            <p:ph type="subTitle" idx="1"/>
          </p:nvPr>
        </p:nvSpPr>
        <p:spPr>
          <a:xfrm>
            <a:off x="1446663" y="3506446"/>
            <a:ext cx="9416955" cy="554326"/>
          </a:xfrm>
        </p:spPr>
        <p:txBody>
          <a:bodyPr>
            <a:normAutofit fontScale="92500"/>
          </a:bodyPr>
          <a:lstStyle/>
          <a:p>
            <a:r>
              <a:rPr lang="da-DK" dirty="0"/>
              <a:t>Græsk : Metode til bestemmelse af et legemes udstråling af varmestråler</a:t>
            </a:r>
          </a:p>
        </p:txBody>
      </p:sp>
      <p:sp>
        <p:nvSpPr>
          <p:cNvPr id="3" name="Titel 2">
            <a:extLst>
              <a:ext uri="{FF2B5EF4-FFF2-40B4-BE49-F238E27FC236}">
                <a16:creationId xmlns:a16="http://schemas.microsoft.com/office/drawing/2014/main" id="{0ACE27BB-CC9C-2B93-C3F4-497E462FD594}"/>
              </a:ext>
            </a:extLst>
          </p:cNvPr>
          <p:cNvSpPr>
            <a:spLocks noGrp="1"/>
          </p:cNvSpPr>
          <p:nvPr>
            <p:ph type="title"/>
          </p:nvPr>
        </p:nvSpPr>
        <p:spPr/>
        <p:txBody>
          <a:bodyPr/>
          <a:lstStyle/>
          <a:p>
            <a:r>
              <a:rPr lang="da-DK" dirty="0"/>
              <a:t>Termografi</a:t>
            </a:r>
          </a:p>
        </p:txBody>
      </p:sp>
      <p:pic>
        <p:nvPicPr>
          <p:cNvPr id="4" name="Billede 3">
            <a:extLst>
              <a:ext uri="{FF2B5EF4-FFF2-40B4-BE49-F238E27FC236}">
                <a16:creationId xmlns:a16="http://schemas.microsoft.com/office/drawing/2014/main" id="{B92333CC-D417-A8CE-7935-B1E04CBAF400}"/>
              </a:ext>
            </a:extLst>
          </p:cNvPr>
          <p:cNvPicPr>
            <a:picLocks noChangeAspect="1"/>
          </p:cNvPicPr>
          <p:nvPr/>
        </p:nvPicPr>
        <p:blipFill>
          <a:blip r:embed="rId2"/>
          <a:stretch>
            <a:fillRect/>
          </a:stretch>
        </p:blipFill>
        <p:spPr>
          <a:xfrm>
            <a:off x="4744904" y="4460193"/>
            <a:ext cx="2383743" cy="1786283"/>
          </a:xfrm>
          <a:prstGeom prst="rect">
            <a:avLst/>
          </a:prstGeom>
        </p:spPr>
      </p:pic>
    </p:spTree>
    <p:extLst>
      <p:ext uri="{BB962C8B-B14F-4D97-AF65-F5344CB8AC3E}">
        <p14:creationId xmlns:p14="http://schemas.microsoft.com/office/powerpoint/2010/main" val="2098138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id="{263B769D-6F7B-446A-9719-AD3860DF2744}"/>
              </a:ext>
            </a:extLst>
          </p:cNvPr>
          <p:cNvSpPr>
            <a:spLocks noGrp="1" noChangeArrowheads="1"/>
          </p:cNvSpPr>
          <p:nvPr>
            <p:ph sz="half" idx="1"/>
          </p:nvPr>
        </p:nvSpPr>
        <p:spPr bwMode="auto">
          <a:xfrm>
            <a:off x="687184" y="1793838"/>
            <a:ext cx="5256416" cy="2270026"/>
          </a:xfrm>
          <a:ln w="9525">
            <a:solidFill>
              <a:srgbClr val="2B7776"/>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anchorCtr="0" compatLnSpc="1">
            <a:prstTxWarp prst="textNoShape">
              <a:avLst/>
            </a:prstTxWarp>
            <a:noAutofit/>
          </a:bodyPr>
          <a:lstStyle/>
          <a:p>
            <a:pPr marL="0" marR="0" lvl="0" indent="0" defTabSz="914400" rtl="0" eaLnBrk="0" fontAlgn="base" latinLnBrk="0" hangingPunct="0">
              <a:lnSpc>
                <a:spcPct val="150000"/>
              </a:lnSpc>
              <a:spcBef>
                <a:spcPct val="0"/>
              </a:spcBef>
              <a:spcAft>
                <a:spcPct val="0"/>
              </a:spcAft>
              <a:buClrTx/>
              <a:buSzTx/>
              <a:buFontTx/>
              <a:buNone/>
              <a:tabLst/>
            </a:pPr>
            <a:r>
              <a:rPr lang="da-DK" sz="1600" b="0" i="0" dirty="0">
                <a:effectLst/>
              </a:rPr>
              <a:t>Historien om termografi strækker sig tilbage til begyndelsen af det 20. århundrede. Den første form for termografiske enheder blev udviklet til militære formål under Første Verdenskrig. Disse enheder blev brugt til at opdage fjender om natten ved at registrere varmestråling fra deres kroppe.</a:t>
            </a:r>
            <a:endParaRPr lang="da-DK" altLang="da-DK" sz="1600" b="0" i="0" dirty="0">
              <a:effectLst/>
            </a:endParaRPr>
          </a:p>
          <a:p>
            <a:pPr marL="0" marR="0" lvl="0" indent="0" defTabSz="914400" rtl="0" eaLnBrk="0" fontAlgn="base" latinLnBrk="0" hangingPunct="0">
              <a:lnSpc>
                <a:spcPct val="150000"/>
              </a:lnSpc>
              <a:spcBef>
                <a:spcPct val="0"/>
              </a:spcBef>
              <a:spcAft>
                <a:spcPct val="0"/>
              </a:spcAft>
              <a:buClrTx/>
              <a:buSzTx/>
              <a:buFontTx/>
              <a:buNone/>
              <a:tabLst/>
            </a:pPr>
            <a:endParaRPr kumimoji="0" lang="da-DK" altLang="da-DK" sz="1600" b="0" i="0" u="none" strike="noStrike" cap="none" normalizeH="0" baseline="0" dirty="0">
              <a:ln>
                <a:noFill/>
              </a:ln>
              <a:effectLst/>
            </a:endParaRPr>
          </a:p>
        </p:txBody>
      </p:sp>
      <p:sp>
        <p:nvSpPr>
          <p:cNvPr id="3" name="Titel 2">
            <a:extLst>
              <a:ext uri="{FF2B5EF4-FFF2-40B4-BE49-F238E27FC236}">
                <a16:creationId xmlns:a16="http://schemas.microsoft.com/office/drawing/2014/main" id="{C5C41E50-AD24-4ED6-9E8C-6B5EA9B7D28C}"/>
              </a:ext>
            </a:extLst>
          </p:cNvPr>
          <p:cNvSpPr>
            <a:spLocks noGrp="1"/>
          </p:cNvSpPr>
          <p:nvPr>
            <p:ph type="title"/>
          </p:nvPr>
        </p:nvSpPr>
        <p:spPr>
          <a:xfrm>
            <a:off x="847607" y="482139"/>
            <a:ext cx="6885288" cy="914400"/>
          </a:xfrm>
        </p:spPr>
        <p:txBody>
          <a:bodyPr anchor="t">
            <a:noAutofit/>
          </a:bodyPr>
          <a:lstStyle/>
          <a:p>
            <a:r>
              <a:rPr lang="da-DK" dirty="0"/>
              <a:t>Termografering </a:t>
            </a:r>
            <a:br>
              <a:rPr lang="da-DK" dirty="0"/>
            </a:br>
            <a:br>
              <a:rPr lang="da-DK" dirty="0"/>
            </a:br>
            <a:r>
              <a:rPr lang="da-DK" dirty="0"/>
              <a:t>Historie</a:t>
            </a:r>
            <a:br>
              <a:rPr lang="da-DK" dirty="0"/>
            </a:br>
            <a:br>
              <a:rPr lang="da-DK" dirty="0"/>
            </a:br>
            <a:endParaRPr lang="da-DK" dirty="0"/>
          </a:p>
        </p:txBody>
      </p:sp>
      <p:sp>
        <p:nvSpPr>
          <p:cNvPr id="6" name="AutoShape 6">
            <a:extLst>
              <a:ext uri="{FF2B5EF4-FFF2-40B4-BE49-F238E27FC236}">
                <a16:creationId xmlns:a16="http://schemas.microsoft.com/office/drawing/2014/main" id="{963B3902-D105-4A03-8B11-74570C84ABB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da-DK"/>
          </a:p>
        </p:txBody>
      </p:sp>
      <p:pic>
        <p:nvPicPr>
          <p:cNvPr id="13" name="Billede 12">
            <a:extLst>
              <a:ext uri="{FF2B5EF4-FFF2-40B4-BE49-F238E27FC236}">
                <a16:creationId xmlns:a16="http://schemas.microsoft.com/office/drawing/2014/main" id="{01ED3D98-569B-4018-8CF7-18DECEDED20F}"/>
              </a:ext>
            </a:extLst>
          </p:cNvPr>
          <p:cNvPicPr>
            <a:picLocks noChangeAspect="1"/>
          </p:cNvPicPr>
          <p:nvPr/>
        </p:nvPicPr>
        <p:blipFill>
          <a:blip r:embed="rId2"/>
          <a:stretch>
            <a:fillRect/>
          </a:stretch>
        </p:blipFill>
        <p:spPr>
          <a:xfrm>
            <a:off x="805758" y="4461163"/>
            <a:ext cx="3934669" cy="1437177"/>
          </a:xfrm>
          <a:prstGeom prst="rect">
            <a:avLst/>
          </a:prstGeom>
        </p:spPr>
      </p:pic>
      <p:sp>
        <p:nvSpPr>
          <p:cNvPr id="8" name="Tekstfelt 7">
            <a:extLst>
              <a:ext uri="{FF2B5EF4-FFF2-40B4-BE49-F238E27FC236}">
                <a16:creationId xmlns:a16="http://schemas.microsoft.com/office/drawing/2014/main" id="{CCD78932-7F85-4365-014C-5F410A4E3860}"/>
              </a:ext>
            </a:extLst>
          </p:cNvPr>
          <p:cNvSpPr txBox="1"/>
          <p:nvPr/>
        </p:nvSpPr>
        <p:spPr>
          <a:xfrm>
            <a:off x="6780414" y="1689632"/>
            <a:ext cx="4857404" cy="2997231"/>
          </a:xfrm>
          <a:custGeom>
            <a:avLst/>
            <a:gdLst>
              <a:gd name="connsiteX0" fmla="*/ 0 w 4857404"/>
              <a:gd name="connsiteY0" fmla="*/ 0 h 2997231"/>
              <a:gd name="connsiteX1" fmla="*/ 548193 w 4857404"/>
              <a:gd name="connsiteY1" fmla="*/ 0 h 2997231"/>
              <a:gd name="connsiteX2" fmla="*/ 1290682 w 4857404"/>
              <a:gd name="connsiteY2" fmla="*/ 0 h 2997231"/>
              <a:gd name="connsiteX3" fmla="*/ 1838874 w 4857404"/>
              <a:gd name="connsiteY3" fmla="*/ 0 h 2997231"/>
              <a:gd name="connsiteX4" fmla="*/ 2435641 w 4857404"/>
              <a:gd name="connsiteY4" fmla="*/ 0 h 2997231"/>
              <a:gd name="connsiteX5" fmla="*/ 3129556 w 4857404"/>
              <a:gd name="connsiteY5" fmla="*/ 0 h 2997231"/>
              <a:gd name="connsiteX6" fmla="*/ 3774897 w 4857404"/>
              <a:gd name="connsiteY6" fmla="*/ 0 h 2997231"/>
              <a:gd name="connsiteX7" fmla="*/ 4857404 w 4857404"/>
              <a:gd name="connsiteY7" fmla="*/ 0 h 2997231"/>
              <a:gd name="connsiteX8" fmla="*/ 4857404 w 4857404"/>
              <a:gd name="connsiteY8" fmla="*/ 659391 h 2997231"/>
              <a:gd name="connsiteX9" fmla="*/ 4857404 w 4857404"/>
              <a:gd name="connsiteY9" fmla="*/ 1318782 h 2997231"/>
              <a:gd name="connsiteX10" fmla="*/ 4857404 w 4857404"/>
              <a:gd name="connsiteY10" fmla="*/ 1948200 h 2997231"/>
              <a:gd name="connsiteX11" fmla="*/ 4857404 w 4857404"/>
              <a:gd name="connsiteY11" fmla="*/ 2997231 h 2997231"/>
              <a:gd name="connsiteX12" fmla="*/ 4212063 w 4857404"/>
              <a:gd name="connsiteY12" fmla="*/ 2997231 h 2997231"/>
              <a:gd name="connsiteX13" fmla="*/ 3663870 w 4857404"/>
              <a:gd name="connsiteY13" fmla="*/ 2997231 h 2997231"/>
              <a:gd name="connsiteX14" fmla="*/ 3115678 w 4857404"/>
              <a:gd name="connsiteY14" fmla="*/ 2997231 h 2997231"/>
              <a:gd name="connsiteX15" fmla="*/ 2567485 w 4857404"/>
              <a:gd name="connsiteY15" fmla="*/ 2997231 h 2997231"/>
              <a:gd name="connsiteX16" fmla="*/ 1824996 w 4857404"/>
              <a:gd name="connsiteY16" fmla="*/ 2997231 h 2997231"/>
              <a:gd name="connsiteX17" fmla="*/ 1228229 w 4857404"/>
              <a:gd name="connsiteY17" fmla="*/ 2997231 h 2997231"/>
              <a:gd name="connsiteX18" fmla="*/ 0 w 4857404"/>
              <a:gd name="connsiteY18" fmla="*/ 2997231 h 2997231"/>
              <a:gd name="connsiteX19" fmla="*/ 0 w 4857404"/>
              <a:gd name="connsiteY19" fmla="*/ 2427757 h 2997231"/>
              <a:gd name="connsiteX20" fmla="*/ 0 w 4857404"/>
              <a:gd name="connsiteY20" fmla="*/ 1768366 h 2997231"/>
              <a:gd name="connsiteX21" fmla="*/ 0 w 4857404"/>
              <a:gd name="connsiteY21" fmla="*/ 1198892 h 2997231"/>
              <a:gd name="connsiteX22" fmla="*/ 0 w 4857404"/>
              <a:gd name="connsiteY22" fmla="*/ 539502 h 2997231"/>
              <a:gd name="connsiteX23" fmla="*/ 0 w 4857404"/>
              <a:gd name="connsiteY23" fmla="*/ 0 h 2997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857404" h="2997231" extrusionOk="0">
                <a:moveTo>
                  <a:pt x="0" y="0"/>
                </a:moveTo>
                <a:cubicBezTo>
                  <a:pt x="236401" y="13005"/>
                  <a:pt x="392243" y="-11771"/>
                  <a:pt x="548193" y="0"/>
                </a:cubicBezTo>
                <a:cubicBezTo>
                  <a:pt x="704143" y="11771"/>
                  <a:pt x="1092116" y="-17576"/>
                  <a:pt x="1290682" y="0"/>
                </a:cubicBezTo>
                <a:cubicBezTo>
                  <a:pt x="1489248" y="17576"/>
                  <a:pt x="1634136" y="8768"/>
                  <a:pt x="1838874" y="0"/>
                </a:cubicBezTo>
                <a:cubicBezTo>
                  <a:pt x="2043612" y="-8768"/>
                  <a:pt x="2146237" y="-3373"/>
                  <a:pt x="2435641" y="0"/>
                </a:cubicBezTo>
                <a:cubicBezTo>
                  <a:pt x="2725045" y="3373"/>
                  <a:pt x="2825459" y="25019"/>
                  <a:pt x="3129556" y="0"/>
                </a:cubicBezTo>
                <a:cubicBezTo>
                  <a:pt x="3433653" y="-25019"/>
                  <a:pt x="3580093" y="-580"/>
                  <a:pt x="3774897" y="0"/>
                </a:cubicBezTo>
                <a:cubicBezTo>
                  <a:pt x="3969701" y="580"/>
                  <a:pt x="4547002" y="-26727"/>
                  <a:pt x="4857404" y="0"/>
                </a:cubicBezTo>
                <a:cubicBezTo>
                  <a:pt x="4875655" y="306872"/>
                  <a:pt x="4860307" y="454976"/>
                  <a:pt x="4857404" y="659391"/>
                </a:cubicBezTo>
                <a:cubicBezTo>
                  <a:pt x="4854501" y="863806"/>
                  <a:pt x="4826363" y="1120812"/>
                  <a:pt x="4857404" y="1318782"/>
                </a:cubicBezTo>
                <a:cubicBezTo>
                  <a:pt x="4888445" y="1516752"/>
                  <a:pt x="4839351" y="1778536"/>
                  <a:pt x="4857404" y="1948200"/>
                </a:cubicBezTo>
                <a:cubicBezTo>
                  <a:pt x="4875457" y="2117864"/>
                  <a:pt x="4862107" y="2697844"/>
                  <a:pt x="4857404" y="2997231"/>
                </a:cubicBezTo>
                <a:cubicBezTo>
                  <a:pt x="4720772" y="2999517"/>
                  <a:pt x="4486310" y="3028735"/>
                  <a:pt x="4212063" y="2997231"/>
                </a:cubicBezTo>
                <a:cubicBezTo>
                  <a:pt x="3937816" y="2965727"/>
                  <a:pt x="3937233" y="2972317"/>
                  <a:pt x="3663870" y="2997231"/>
                </a:cubicBezTo>
                <a:cubicBezTo>
                  <a:pt x="3390507" y="3022145"/>
                  <a:pt x="3277237" y="3023192"/>
                  <a:pt x="3115678" y="2997231"/>
                </a:cubicBezTo>
                <a:cubicBezTo>
                  <a:pt x="2954119" y="2971270"/>
                  <a:pt x="2819134" y="2999321"/>
                  <a:pt x="2567485" y="2997231"/>
                </a:cubicBezTo>
                <a:cubicBezTo>
                  <a:pt x="2315836" y="2995141"/>
                  <a:pt x="2168433" y="2968848"/>
                  <a:pt x="1824996" y="2997231"/>
                </a:cubicBezTo>
                <a:cubicBezTo>
                  <a:pt x="1481559" y="3025614"/>
                  <a:pt x="1428940" y="2979678"/>
                  <a:pt x="1228229" y="2997231"/>
                </a:cubicBezTo>
                <a:cubicBezTo>
                  <a:pt x="1027518" y="3014784"/>
                  <a:pt x="529796" y="2991173"/>
                  <a:pt x="0" y="2997231"/>
                </a:cubicBezTo>
                <a:cubicBezTo>
                  <a:pt x="-14477" y="2806079"/>
                  <a:pt x="28155" y="2655599"/>
                  <a:pt x="0" y="2427757"/>
                </a:cubicBezTo>
                <a:cubicBezTo>
                  <a:pt x="-28155" y="2199915"/>
                  <a:pt x="-3186" y="1934510"/>
                  <a:pt x="0" y="1768366"/>
                </a:cubicBezTo>
                <a:cubicBezTo>
                  <a:pt x="3186" y="1602222"/>
                  <a:pt x="-22387" y="1448231"/>
                  <a:pt x="0" y="1198892"/>
                </a:cubicBezTo>
                <a:cubicBezTo>
                  <a:pt x="22387" y="949553"/>
                  <a:pt x="-9769" y="718447"/>
                  <a:pt x="0" y="539502"/>
                </a:cubicBezTo>
                <a:cubicBezTo>
                  <a:pt x="9769" y="360557"/>
                  <a:pt x="-16899" y="129326"/>
                  <a:pt x="0" y="0"/>
                </a:cubicBezTo>
                <a:close/>
              </a:path>
            </a:pathLst>
          </a:custGeom>
          <a:noFill/>
          <a:ln>
            <a:solidFill>
              <a:srgbClr val="2B7776"/>
            </a:solidFill>
            <a:extLst>
              <a:ext uri="{C807C97D-BFC1-408E-A445-0C87EB9F89A2}">
                <ask:lineSketchStyleProps xmlns:ask="http://schemas.microsoft.com/office/drawing/2018/sketchyshapes" sd="2418948398">
                  <a:prstGeom prst="rect">
                    <a:avLst/>
                  </a:prstGeom>
                  <ask:type>
                    <ask:lineSketchFreehand/>
                  </ask:type>
                </ask:lineSketchStyleProps>
              </a:ext>
            </a:extLst>
          </a:ln>
        </p:spPr>
        <p:txBody>
          <a:bodyPr wrap="square">
            <a:spAutoFit/>
          </a:bodyPr>
          <a:lstStyle/>
          <a:p>
            <a:pPr>
              <a:lnSpc>
                <a:spcPct val="150000"/>
              </a:lnSpc>
            </a:pPr>
            <a:r>
              <a:rPr lang="da-DK" sz="1600" dirty="0"/>
              <a:t>I 1929 opfandt den amerikanske forsker William D. </a:t>
            </a:r>
            <a:r>
              <a:rPr lang="da-DK" sz="1600" dirty="0" err="1"/>
              <a:t>Coolidge</a:t>
            </a:r>
            <a:r>
              <a:rPr lang="da-DK" sz="1600" dirty="0"/>
              <a:t> den termoelektriske detektor, en vigtig komponent i tidlige termografiske kameraer. Denne opfindelse gjorde det muligt at konvertere infrarød stråling til elektriske signaler, som kunne visualiseres som varmebilleder.</a:t>
            </a:r>
          </a:p>
          <a:p>
            <a:pPr>
              <a:lnSpc>
                <a:spcPct val="150000"/>
              </a:lnSpc>
            </a:pPr>
            <a:endParaRPr lang="da-DK" sz="1600" dirty="0"/>
          </a:p>
        </p:txBody>
      </p:sp>
      <p:sp>
        <p:nvSpPr>
          <p:cNvPr id="11" name="Tekstfelt 10">
            <a:extLst>
              <a:ext uri="{FF2B5EF4-FFF2-40B4-BE49-F238E27FC236}">
                <a16:creationId xmlns:a16="http://schemas.microsoft.com/office/drawing/2014/main" id="{2DE46E91-F039-BF26-2FF7-3241204B520F}"/>
              </a:ext>
            </a:extLst>
          </p:cNvPr>
          <p:cNvSpPr txBox="1"/>
          <p:nvPr/>
        </p:nvSpPr>
        <p:spPr>
          <a:xfrm>
            <a:off x="4998719" y="4979956"/>
            <a:ext cx="7153775" cy="1519903"/>
          </a:xfrm>
          <a:prstGeom prst="rect">
            <a:avLst/>
          </a:prstGeom>
          <a:noFill/>
        </p:spPr>
        <p:txBody>
          <a:bodyPr wrap="square">
            <a:spAutoFit/>
          </a:bodyPr>
          <a:lstStyle/>
          <a:p>
            <a:pPr>
              <a:lnSpc>
                <a:spcPct val="150000"/>
              </a:lnSpc>
            </a:pPr>
            <a:r>
              <a:rPr lang="da-DK" sz="1600" dirty="0"/>
              <a:t>I løbet af 1950'erne og 60'erne blev termografi mere tilgængelig for industrielle og videnskabelige formål. Kameraerne blev mere avancerede, og teknologiske fremskridt gjorde det muligt at forbedre billedkvaliteten og nøjagtigheden af temperaturmålinger</a:t>
            </a:r>
          </a:p>
        </p:txBody>
      </p:sp>
    </p:spTree>
    <p:extLst>
      <p:ext uri="{BB962C8B-B14F-4D97-AF65-F5344CB8AC3E}">
        <p14:creationId xmlns:p14="http://schemas.microsoft.com/office/powerpoint/2010/main" val="1668668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0CF6AE3-900D-4504-BE4D-E93601A3A370}"/>
              </a:ext>
            </a:extLst>
          </p:cNvPr>
          <p:cNvSpPr>
            <a:spLocks noGrp="1"/>
          </p:cNvSpPr>
          <p:nvPr>
            <p:ph type="title"/>
          </p:nvPr>
        </p:nvSpPr>
        <p:spPr>
          <a:xfrm>
            <a:off x="847607" y="482139"/>
            <a:ext cx="6885288" cy="914400"/>
          </a:xfrm>
        </p:spPr>
        <p:txBody>
          <a:bodyPr anchor="t">
            <a:normAutofit/>
          </a:bodyPr>
          <a:lstStyle/>
          <a:p>
            <a:r>
              <a:rPr lang="da-DK" dirty="0"/>
              <a:t>Termografering</a:t>
            </a:r>
            <a:br>
              <a:rPr lang="da-DK" dirty="0"/>
            </a:br>
            <a:br>
              <a:rPr lang="da-DK" dirty="0"/>
            </a:br>
            <a:r>
              <a:rPr lang="da-DK" dirty="0"/>
              <a:t>Hvorfor og Hvad er termografi</a:t>
            </a:r>
          </a:p>
        </p:txBody>
      </p:sp>
      <p:graphicFrame>
        <p:nvGraphicFramePr>
          <p:cNvPr id="9" name="Pladsholder til indhold 4">
            <a:extLst>
              <a:ext uri="{FF2B5EF4-FFF2-40B4-BE49-F238E27FC236}">
                <a16:creationId xmlns:a16="http://schemas.microsoft.com/office/drawing/2014/main" id="{06C0F970-0C2C-45A9-42DF-27B558CFB8BC}"/>
              </a:ext>
            </a:extLst>
          </p:cNvPr>
          <p:cNvGraphicFramePr>
            <a:graphicFrameLocks noGrp="1"/>
          </p:cNvGraphicFramePr>
          <p:nvPr>
            <p:ph sz="half" idx="1"/>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9613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18F2BC8-48C8-414C-883F-C8EC57E7B8BE}"/>
              </a:ext>
            </a:extLst>
          </p:cNvPr>
          <p:cNvSpPr>
            <a:spLocks noGrp="1"/>
          </p:cNvSpPr>
          <p:nvPr>
            <p:ph sz="half" idx="1"/>
          </p:nvPr>
        </p:nvSpPr>
        <p:spPr>
          <a:xfrm>
            <a:off x="7332282" y="2495281"/>
            <a:ext cx="3705805" cy="2702365"/>
          </a:xfrm>
        </p:spPr>
        <p:txBody>
          <a:bodyPr>
            <a:normAutofit/>
          </a:bodyPr>
          <a:lstStyle/>
          <a:p>
            <a:r>
              <a:rPr lang="da-DK" dirty="0"/>
              <a:t>Der findes forskellig former for stråling:</a:t>
            </a:r>
          </a:p>
          <a:p>
            <a:pPr marL="285750" indent="-285750">
              <a:buFont typeface="Arial" panose="020B0604020202020204" pitchFamily="34" charset="0"/>
              <a:buChar char="•"/>
            </a:pPr>
            <a:r>
              <a:rPr lang="da-DK" dirty="0"/>
              <a:t>Gamma stråling</a:t>
            </a:r>
          </a:p>
          <a:p>
            <a:pPr marL="285750" indent="-285750">
              <a:buFont typeface="Arial" panose="020B0604020202020204" pitchFamily="34" charset="0"/>
              <a:buChar char="•"/>
            </a:pPr>
            <a:r>
              <a:rPr lang="da-DK" dirty="0"/>
              <a:t>UV Stråling</a:t>
            </a:r>
          </a:p>
          <a:p>
            <a:pPr marL="285750" indent="-285750">
              <a:buFont typeface="Arial" panose="020B0604020202020204" pitchFamily="34" charset="0"/>
              <a:buChar char="•"/>
            </a:pPr>
            <a:r>
              <a:rPr lang="da-DK" dirty="0"/>
              <a:t>Infrarød (Varmestråling)</a:t>
            </a:r>
          </a:p>
          <a:p>
            <a:pPr marL="285750" indent="-285750">
              <a:buFont typeface="Arial" panose="020B0604020202020204" pitchFamily="34" charset="0"/>
              <a:buChar char="•"/>
            </a:pPr>
            <a:r>
              <a:rPr lang="da-DK" dirty="0" err="1"/>
              <a:t>Microbølger</a:t>
            </a:r>
            <a:r>
              <a:rPr lang="da-DK" dirty="0"/>
              <a:t> </a:t>
            </a:r>
          </a:p>
          <a:p>
            <a:pPr marL="285750" indent="-285750">
              <a:buFont typeface="Arial" panose="020B0604020202020204" pitchFamily="34" charset="0"/>
              <a:buChar char="•"/>
            </a:pPr>
            <a:r>
              <a:rPr lang="da-DK" dirty="0"/>
              <a:t>Radiobølger </a:t>
            </a:r>
          </a:p>
          <a:p>
            <a:pPr marL="285750" indent="-285750">
              <a:buFont typeface="Arial" panose="020B0604020202020204" pitchFamily="34" charset="0"/>
              <a:buChar char="•"/>
            </a:pPr>
            <a:endParaRPr lang="da-DK" dirty="0"/>
          </a:p>
        </p:txBody>
      </p:sp>
      <p:pic>
        <p:nvPicPr>
          <p:cNvPr id="3074" name="Picture 2">
            <a:extLst>
              <a:ext uri="{FF2B5EF4-FFF2-40B4-BE49-F238E27FC236}">
                <a16:creationId xmlns:a16="http://schemas.microsoft.com/office/drawing/2014/main" id="{5FCA910D-0233-49B4-9AFB-8903D77E69E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29344" y="1461030"/>
            <a:ext cx="3945059" cy="2702365"/>
          </a:xfrm>
          <a:prstGeom prst="rect">
            <a:avLst/>
          </a:prstGeom>
          <a:solidFill>
            <a:srgbClr val="FFFFFF"/>
          </a:solidFill>
        </p:spPr>
      </p:pic>
      <p:sp>
        <p:nvSpPr>
          <p:cNvPr id="3" name="Titel 2">
            <a:extLst>
              <a:ext uri="{FF2B5EF4-FFF2-40B4-BE49-F238E27FC236}">
                <a16:creationId xmlns:a16="http://schemas.microsoft.com/office/drawing/2014/main" id="{A1DF9B00-4AAD-4DA9-B06A-73E9C7D02601}"/>
              </a:ext>
            </a:extLst>
          </p:cNvPr>
          <p:cNvSpPr>
            <a:spLocks noGrp="1"/>
          </p:cNvSpPr>
          <p:nvPr>
            <p:ph type="title"/>
          </p:nvPr>
        </p:nvSpPr>
        <p:spPr>
          <a:xfrm>
            <a:off x="847607" y="482139"/>
            <a:ext cx="6885288" cy="914400"/>
          </a:xfrm>
        </p:spPr>
        <p:txBody>
          <a:bodyPr anchor="t">
            <a:normAutofit/>
          </a:bodyPr>
          <a:lstStyle/>
          <a:p>
            <a:r>
              <a:rPr lang="da-DK" dirty="0"/>
              <a:t>Termografering</a:t>
            </a:r>
            <a:br>
              <a:rPr lang="da-DK" dirty="0"/>
            </a:br>
            <a:br>
              <a:rPr lang="da-DK" dirty="0"/>
            </a:br>
            <a:r>
              <a:rPr lang="da-DK" dirty="0"/>
              <a:t>Bølgelængde områder </a:t>
            </a:r>
          </a:p>
        </p:txBody>
      </p:sp>
      <p:pic>
        <p:nvPicPr>
          <p:cNvPr id="3078" name="Picture 6" descr="stråle, gammastråler, ikon | Stock vektor | Colourbox">
            <a:extLst>
              <a:ext uri="{FF2B5EF4-FFF2-40B4-BE49-F238E27FC236}">
                <a16:creationId xmlns:a16="http://schemas.microsoft.com/office/drawing/2014/main" id="{D8C2BD9B-DBA1-4F40-A980-D5D895130A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99725" y="3060719"/>
            <a:ext cx="407932" cy="40793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olbeskyttelse på rejsen">
            <a:extLst>
              <a:ext uri="{FF2B5EF4-FFF2-40B4-BE49-F238E27FC236}">
                <a16:creationId xmlns:a16="http://schemas.microsoft.com/office/drawing/2014/main" id="{A800AC91-D6F2-4B59-AA5D-EE5C65A7CCF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07535" y="3218725"/>
            <a:ext cx="856593" cy="85659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R symbol / logo - Openclipart">
            <a:extLst>
              <a:ext uri="{FF2B5EF4-FFF2-40B4-BE49-F238E27FC236}">
                <a16:creationId xmlns:a16="http://schemas.microsoft.com/office/drawing/2014/main" id="{B7409DF0-7702-4C1A-A81A-6CF40534C45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19402" y="3975436"/>
            <a:ext cx="249456" cy="199764"/>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TermoVision | termografi">
            <a:extLst>
              <a:ext uri="{FF2B5EF4-FFF2-40B4-BE49-F238E27FC236}">
                <a16:creationId xmlns:a16="http://schemas.microsoft.com/office/drawing/2014/main" id="{0BFB9CA1-3CFE-4C2B-9082-B8F90DDF729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051836" y="3926930"/>
            <a:ext cx="415487" cy="296776"/>
          </a:xfrm>
          <a:prstGeom prst="rect">
            <a:avLst/>
          </a:prstGeom>
          <a:noFill/>
          <a:extLst>
            <a:ext uri="{909E8E84-426E-40DD-AFC4-6F175D3DCCD1}">
              <a14:hiddenFill xmlns:a14="http://schemas.microsoft.com/office/drawing/2010/main">
                <a:solidFill>
                  <a:srgbClr val="FFFFFF"/>
                </a:solidFill>
              </a14:hiddenFill>
            </a:ext>
          </a:extLst>
        </p:spPr>
      </p:pic>
      <p:pic>
        <p:nvPicPr>
          <p:cNvPr id="3086" name="Picture 14" descr="Guide til mikroovn symboler | NEFF">
            <a:extLst>
              <a:ext uri="{FF2B5EF4-FFF2-40B4-BE49-F238E27FC236}">
                <a16:creationId xmlns:a16="http://schemas.microsoft.com/office/drawing/2014/main" id="{CB2CDF6B-C595-487F-BC72-4603CC99AED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85184" y="4301764"/>
            <a:ext cx="507352" cy="284117"/>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descr="Telpartner A/S på LinkedIn: Ifølge Energistyrelsen foregår 80% af al brug  af mobiltelefoner indendørs…">
            <a:extLst>
              <a:ext uri="{FF2B5EF4-FFF2-40B4-BE49-F238E27FC236}">
                <a16:creationId xmlns:a16="http://schemas.microsoft.com/office/drawing/2014/main" id="{0C642601-68CA-4E90-86CF-CCA6C9DA716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234004" y="4607471"/>
            <a:ext cx="409711" cy="409711"/>
          </a:xfrm>
          <a:prstGeom prst="rect">
            <a:avLst/>
          </a:prstGeom>
          <a:noFill/>
          <a:extLst>
            <a:ext uri="{909E8E84-426E-40DD-AFC4-6F175D3DCCD1}">
              <a14:hiddenFill xmlns:a14="http://schemas.microsoft.com/office/drawing/2010/main">
                <a:solidFill>
                  <a:srgbClr val="FFFFFF"/>
                </a:solidFill>
              </a14:hiddenFill>
            </a:ext>
          </a:extLst>
        </p:spPr>
      </p:pic>
      <p:pic>
        <p:nvPicPr>
          <p:cNvPr id="6" name="Billede 5">
            <a:extLst>
              <a:ext uri="{FF2B5EF4-FFF2-40B4-BE49-F238E27FC236}">
                <a16:creationId xmlns:a16="http://schemas.microsoft.com/office/drawing/2014/main" id="{FFC02A58-3FA0-4B57-B869-89E3F605C82D}"/>
              </a:ext>
            </a:extLst>
          </p:cNvPr>
          <p:cNvPicPr>
            <a:picLocks noChangeAspect="1"/>
          </p:cNvPicPr>
          <p:nvPr/>
        </p:nvPicPr>
        <p:blipFill>
          <a:blip r:embed="rId9"/>
          <a:stretch>
            <a:fillRect/>
          </a:stretch>
        </p:blipFill>
        <p:spPr>
          <a:xfrm>
            <a:off x="1372987" y="4386926"/>
            <a:ext cx="5057775" cy="1876425"/>
          </a:xfrm>
          <a:prstGeom prst="rect">
            <a:avLst/>
          </a:prstGeom>
        </p:spPr>
      </p:pic>
      <p:sp>
        <p:nvSpPr>
          <p:cNvPr id="7" name="Tekstfelt 6">
            <a:extLst>
              <a:ext uri="{FF2B5EF4-FFF2-40B4-BE49-F238E27FC236}">
                <a16:creationId xmlns:a16="http://schemas.microsoft.com/office/drawing/2014/main" id="{75FD4B1A-9CF7-454A-A82F-1920088BA5BC}"/>
              </a:ext>
            </a:extLst>
          </p:cNvPr>
          <p:cNvSpPr txBox="1"/>
          <p:nvPr/>
        </p:nvSpPr>
        <p:spPr>
          <a:xfrm>
            <a:off x="3803323" y="6296389"/>
            <a:ext cx="4070320" cy="253916"/>
          </a:xfrm>
          <a:prstGeom prst="rect">
            <a:avLst/>
          </a:prstGeom>
          <a:noFill/>
        </p:spPr>
        <p:txBody>
          <a:bodyPr wrap="square" rtlCol="0">
            <a:spAutoFit/>
          </a:bodyPr>
          <a:lstStyle/>
          <a:p>
            <a:r>
              <a:rPr lang="da-DK" sz="1050" dirty="0"/>
              <a:t>SW = Kortbølger LW=Langbølger</a:t>
            </a:r>
          </a:p>
        </p:txBody>
      </p:sp>
    </p:spTree>
    <p:extLst>
      <p:ext uri="{BB962C8B-B14F-4D97-AF65-F5344CB8AC3E}">
        <p14:creationId xmlns:p14="http://schemas.microsoft.com/office/powerpoint/2010/main" val="3068090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086851FE-C02E-4C11-B8B8-546A2F252A65}"/>
              </a:ext>
            </a:extLst>
          </p:cNvPr>
          <p:cNvSpPr>
            <a:spLocks noGrp="1"/>
          </p:cNvSpPr>
          <p:nvPr>
            <p:ph sz="half" idx="1"/>
          </p:nvPr>
        </p:nvSpPr>
        <p:spPr>
          <a:xfrm>
            <a:off x="7819052" y="1555024"/>
            <a:ext cx="3705805" cy="4611600"/>
          </a:xfrm>
        </p:spPr>
        <p:txBody>
          <a:bodyPr>
            <a:normAutofit/>
          </a:bodyPr>
          <a:lstStyle/>
          <a:p>
            <a:pPr marL="285750" indent="-285750">
              <a:buFont typeface="Arial" panose="020B0604020202020204" pitchFamily="34" charset="0"/>
              <a:buChar char="•"/>
            </a:pPr>
            <a:r>
              <a:rPr lang="da-DK" dirty="0"/>
              <a:t>Hvad kan der læses ud fra dette billede ?</a:t>
            </a:r>
          </a:p>
          <a:p>
            <a:pPr marL="285750" indent="-285750">
              <a:buFont typeface="Arial" panose="020B0604020202020204" pitchFamily="34" charset="0"/>
              <a:buChar char="•"/>
            </a:pPr>
            <a:r>
              <a:rPr lang="da-DK" dirty="0"/>
              <a:t>Er det taget om dagen eller natten ?</a:t>
            </a:r>
          </a:p>
          <a:p>
            <a:pPr marL="285750" indent="-285750">
              <a:buFont typeface="Arial" panose="020B0604020202020204" pitchFamily="34" charset="0"/>
              <a:buChar char="•"/>
            </a:pPr>
            <a:r>
              <a:rPr lang="da-DK" dirty="0"/>
              <a:t>Er lygterne tændt eller slukket?</a:t>
            </a:r>
          </a:p>
          <a:p>
            <a:pPr marL="285750" indent="-285750">
              <a:buFont typeface="Arial" panose="020B0604020202020204" pitchFamily="34" charset="0"/>
              <a:buChar char="•"/>
            </a:pPr>
            <a:r>
              <a:rPr lang="da-DK" dirty="0"/>
              <a:t>Sidder der nogen i bilen ?</a:t>
            </a:r>
          </a:p>
          <a:p>
            <a:pPr marL="285750" indent="-285750">
              <a:buFont typeface="Arial" panose="020B0604020202020204" pitchFamily="34" charset="0"/>
              <a:buChar char="•"/>
            </a:pPr>
            <a:r>
              <a:rPr lang="da-DK" dirty="0"/>
              <a:t>Kan der ses noget om bilmærke ?</a:t>
            </a:r>
          </a:p>
          <a:p>
            <a:pPr marL="285750" indent="-285750">
              <a:buFont typeface="Arial" panose="020B0604020202020204" pitchFamily="34" charset="0"/>
              <a:buChar char="•"/>
            </a:pPr>
            <a:r>
              <a:rPr lang="da-DK" dirty="0"/>
              <a:t>Kan der ses andet ?</a:t>
            </a:r>
          </a:p>
        </p:txBody>
      </p:sp>
      <p:pic>
        <p:nvPicPr>
          <p:cNvPr id="9" name="Billede 8">
            <a:extLst>
              <a:ext uri="{FF2B5EF4-FFF2-40B4-BE49-F238E27FC236}">
                <a16:creationId xmlns:a16="http://schemas.microsoft.com/office/drawing/2014/main" id="{08A00EE1-5C55-458A-BE6B-FF17302EAA4B}"/>
              </a:ext>
            </a:extLst>
          </p:cNvPr>
          <p:cNvPicPr>
            <a:picLocks noChangeAspect="1"/>
          </p:cNvPicPr>
          <p:nvPr/>
        </p:nvPicPr>
        <p:blipFill>
          <a:blip r:embed="rId2"/>
          <a:stretch>
            <a:fillRect/>
          </a:stretch>
        </p:blipFill>
        <p:spPr>
          <a:xfrm>
            <a:off x="844553" y="1832008"/>
            <a:ext cx="6610606" cy="4065522"/>
          </a:xfrm>
          <a:prstGeom prst="rect">
            <a:avLst/>
          </a:prstGeom>
          <a:noFill/>
        </p:spPr>
      </p:pic>
      <p:sp>
        <p:nvSpPr>
          <p:cNvPr id="4" name="Titel 3">
            <a:extLst>
              <a:ext uri="{FF2B5EF4-FFF2-40B4-BE49-F238E27FC236}">
                <a16:creationId xmlns:a16="http://schemas.microsoft.com/office/drawing/2014/main" id="{AC62963C-78A7-4FE5-B84F-B16972FD03D3}"/>
              </a:ext>
            </a:extLst>
          </p:cNvPr>
          <p:cNvSpPr>
            <a:spLocks noGrp="1"/>
          </p:cNvSpPr>
          <p:nvPr>
            <p:ph type="title"/>
          </p:nvPr>
        </p:nvSpPr>
        <p:spPr>
          <a:xfrm>
            <a:off x="847607" y="482139"/>
            <a:ext cx="6885288" cy="914400"/>
          </a:xfrm>
        </p:spPr>
        <p:txBody>
          <a:bodyPr anchor="t">
            <a:normAutofit/>
          </a:bodyPr>
          <a:lstStyle/>
          <a:p>
            <a:r>
              <a:rPr lang="da-DK" dirty="0"/>
              <a:t>Hvad kan der ses i et termografi </a:t>
            </a:r>
            <a:r>
              <a:rPr lang="da-DK" dirty="0" err="1"/>
              <a:t>billed</a:t>
            </a:r>
            <a:r>
              <a:rPr lang="da-DK" dirty="0"/>
              <a:t> </a:t>
            </a:r>
          </a:p>
        </p:txBody>
      </p:sp>
    </p:spTree>
    <p:extLst>
      <p:ext uri="{BB962C8B-B14F-4D97-AF65-F5344CB8AC3E}">
        <p14:creationId xmlns:p14="http://schemas.microsoft.com/office/powerpoint/2010/main" val="3833745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afrundede hjørner 2">
            <a:extLst>
              <a:ext uri="{FF2B5EF4-FFF2-40B4-BE49-F238E27FC236}">
                <a16:creationId xmlns:a16="http://schemas.microsoft.com/office/drawing/2014/main" id="{4ECC61FE-601A-E13B-F635-6A2C57218E38}"/>
              </a:ext>
            </a:extLst>
          </p:cNvPr>
          <p:cNvSpPr/>
          <p:nvPr/>
        </p:nvSpPr>
        <p:spPr>
          <a:xfrm>
            <a:off x="5741043" y="4022372"/>
            <a:ext cx="5427376" cy="2496710"/>
          </a:xfrm>
          <a:prstGeom prst="roundRect">
            <a:avLst/>
          </a:prstGeom>
          <a:ln>
            <a:solidFill>
              <a:srgbClr val="2B777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2" name="Rektangel: afrundede hjørner 1">
            <a:extLst>
              <a:ext uri="{FF2B5EF4-FFF2-40B4-BE49-F238E27FC236}">
                <a16:creationId xmlns:a16="http://schemas.microsoft.com/office/drawing/2014/main" id="{4D83450F-A4E5-AACE-4D73-B59E325ED43C}"/>
              </a:ext>
            </a:extLst>
          </p:cNvPr>
          <p:cNvSpPr/>
          <p:nvPr/>
        </p:nvSpPr>
        <p:spPr>
          <a:xfrm>
            <a:off x="304800" y="1498665"/>
            <a:ext cx="5759355" cy="2529385"/>
          </a:xfrm>
          <a:prstGeom prst="roundRect">
            <a:avLst/>
          </a:prstGeom>
          <a:ln>
            <a:solidFill>
              <a:srgbClr val="2B777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4" name="Titel 3">
            <a:extLst>
              <a:ext uri="{FF2B5EF4-FFF2-40B4-BE49-F238E27FC236}">
                <a16:creationId xmlns:a16="http://schemas.microsoft.com/office/drawing/2014/main" id="{97BEE9BC-BEE4-4892-BFC3-763969A43BBD}"/>
              </a:ext>
            </a:extLst>
          </p:cNvPr>
          <p:cNvSpPr>
            <a:spLocks noGrp="1"/>
          </p:cNvSpPr>
          <p:nvPr>
            <p:ph type="title"/>
          </p:nvPr>
        </p:nvSpPr>
        <p:spPr/>
        <p:txBody>
          <a:bodyPr/>
          <a:lstStyle/>
          <a:p>
            <a:r>
              <a:rPr lang="da-DK" dirty="0"/>
              <a:t>Termografering</a:t>
            </a:r>
            <a:br>
              <a:rPr lang="da-DK" dirty="0"/>
            </a:br>
            <a:br>
              <a:rPr lang="da-DK" dirty="0"/>
            </a:br>
            <a:r>
              <a:rPr lang="da-DK" dirty="0"/>
              <a:t>Hvor kan vi anvende termografi </a:t>
            </a:r>
          </a:p>
        </p:txBody>
      </p:sp>
      <p:pic>
        <p:nvPicPr>
          <p:cNvPr id="6" name="Billede 5">
            <a:extLst>
              <a:ext uri="{FF2B5EF4-FFF2-40B4-BE49-F238E27FC236}">
                <a16:creationId xmlns:a16="http://schemas.microsoft.com/office/drawing/2014/main" id="{4DABEA6C-5BD9-45DA-9984-91FB6C24EFB0}"/>
              </a:ext>
            </a:extLst>
          </p:cNvPr>
          <p:cNvPicPr>
            <a:picLocks noChangeAspect="1"/>
          </p:cNvPicPr>
          <p:nvPr/>
        </p:nvPicPr>
        <p:blipFill>
          <a:blip r:embed="rId2"/>
          <a:stretch>
            <a:fillRect/>
          </a:stretch>
        </p:blipFill>
        <p:spPr>
          <a:xfrm>
            <a:off x="562272" y="2091941"/>
            <a:ext cx="5267325" cy="1771650"/>
          </a:xfrm>
          <a:prstGeom prst="rect">
            <a:avLst/>
          </a:prstGeom>
        </p:spPr>
      </p:pic>
      <p:pic>
        <p:nvPicPr>
          <p:cNvPr id="13" name="Billede 12">
            <a:extLst>
              <a:ext uri="{FF2B5EF4-FFF2-40B4-BE49-F238E27FC236}">
                <a16:creationId xmlns:a16="http://schemas.microsoft.com/office/drawing/2014/main" id="{168E40C4-15C2-4F7D-A16F-EEAF9F145ABD}"/>
              </a:ext>
            </a:extLst>
          </p:cNvPr>
          <p:cNvPicPr>
            <a:picLocks noChangeAspect="1"/>
          </p:cNvPicPr>
          <p:nvPr/>
        </p:nvPicPr>
        <p:blipFill>
          <a:blip r:embed="rId3"/>
          <a:stretch>
            <a:fillRect/>
          </a:stretch>
        </p:blipFill>
        <p:spPr>
          <a:xfrm>
            <a:off x="6064155" y="4403792"/>
            <a:ext cx="4803773" cy="1911085"/>
          </a:xfrm>
          <a:prstGeom prst="rect">
            <a:avLst/>
          </a:prstGeom>
        </p:spPr>
      </p:pic>
      <p:sp>
        <p:nvSpPr>
          <p:cNvPr id="14" name="Tekstfelt 13">
            <a:extLst>
              <a:ext uri="{FF2B5EF4-FFF2-40B4-BE49-F238E27FC236}">
                <a16:creationId xmlns:a16="http://schemas.microsoft.com/office/drawing/2014/main" id="{4D3A6537-570A-4676-B26B-D505B09BE18B}"/>
              </a:ext>
            </a:extLst>
          </p:cNvPr>
          <p:cNvSpPr txBox="1"/>
          <p:nvPr/>
        </p:nvSpPr>
        <p:spPr>
          <a:xfrm>
            <a:off x="562272" y="1563829"/>
            <a:ext cx="2897909" cy="369332"/>
          </a:xfrm>
          <a:prstGeom prst="rect">
            <a:avLst/>
          </a:prstGeom>
          <a:noFill/>
        </p:spPr>
        <p:txBody>
          <a:bodyPr wrap="none" rtlCol="0">
            <a:spAutoFit/>
          </a:bodyPr>
          <a:lstStyle/>
          <a:p>
            <a:r>
              <a:rPr lang="da-DK" dirty="0"/>
              <a:t>Elektriske installationer</a:t>
            </a:r>
          </a:p>
        </p:txBody>
      </p:sp>
      <p:sp>
        <p:nvSpPr>
          <p:cNvPr id="15" name="Tekstfelt 14">
            <a:extLst>
              <a:ext uri="{FF2B5EF4-FFF2-40B4-BE49-F238E27FC236}">
                <a16:creationId xmlns:a16="http://schemas.microsoft.com/office/drawing/2014/main" id="{15BD1E88-1A07-45FA-B498-0BC9EFD1CB39}"/>
              </a:ext>
            </a:extLst>
          </p:cNvPr>
          <p:cNvSpPr txBox="1"/>
          <p:nvPr/>
        </p:nvSpPr>
        <p:spPr>
          <a:xfrm>
            <a:off x="6050506" y="4028050"/>
            <a:ext cx="1376817" cy="369332"/>
          </a:xfrm>
          <a:prstGeom prst="rect">
            <a:avLst/>
          </a:prstGeom>
          <a:noFill/>
        </p:spPr>
        <p:txBody>
          <a:bodyPr wrap="square" rtlCol="0">
            <a:spAutoFit/>
          </a:bodyPr>
          <a:lstStyle/>
          <a:p>
            <a:r>
              <a:rPr lang="da-DK" dirty="0"/>
              <a:t>Bygninger </a:t>
            </a:r>
          </a:p>
        </p:txBody>
      </p:sp>
    </p:spTree>
    <p:extLst>
      <p:ext uri="{BB962C8B-B14F-4D97-AF65-F5344CB8AC3E}">
        <p14:creationId xmlns:p14="http://schemas.microsoft.com/office/powerpoint/2010/main" val="128433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afrundede hjørner 4">
            <a:extLst>
              <a:ext uri="{FF2B5EF4-FFF2-40B4-BE49-F238E27FC236}">
                <a16:creationId xmlns:a16="http://schemas.microsoft.com/office/drawing/2014/main" id="{131506CB-7A16-A109-F2FE-E06F2627BC01}"/>
              </a:ext>
            </a:extLst>
          </p:cNvPr>
          <p:cNvSpPr/>
          <p:nvPr/>
        </p:nvSpPr>
        <p:spPr>
          <a:xfrm>
            <a:off x="3159853" y="4312693"/>
            <a:ext cx="5759355" cy="2422132"/>
          </a:xfrm>
          <a:prstGeom prst="roundRect">
            <a:avLst/>
          </a:prstGeom>
          <a:ln>
            <a:solidFill>
              <a:srgbClr val="2B777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4" name="Rektangel: afrundede hjørner 3">
            <a:extLst>
              <a:ext uri="{FF2B5EF4-FFF2-40B4-BE49-F238E27FC236}">
                <a16:creationId xmlns:a16="http://schemas.microsoft.com/office/drawing/2014/main" id="{33B2E610-B561-DAB8-6ECF-BB76A36BA74D}"/>
              </a:ext>
            </a:extLst>
          </p:cNvPr>
          <p:cNvSpPr/>
          <p:nvPr/>
        </p:nvSpPr>
        <p:spPr>
          <a:xfrm>
            <a:off x="6152471" y="1618684"/>
            <a:ext cx="5759355" cy="2529385"/>
          </a:xfrm>
          <a:prstGeom prst="roundRect">
            <a:avLst/>
          </a:prstGeom>
          <a:ln>
            <a:solidFill>
              <a:srgbClr val="2B777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2" name="Rektangel: afrundede hjørner 1">
            <a:extLst>
              <a:ext uri="{FF2B5EF4-FFF2-40B4-BE49-F238E27FC236}">
                <a16:creationId xmlns:a16="http://schemas.microsoft.com/office/drawing/2014/main" id="{3D220317-0B0F-FBDB-82E3-F5FFEF441148}"/>
              </a:ext>
            </a:extLst>
          </p:cNvPr>
          <p:cNvSpPr/>
          <p:nvPr/>
        </p:nvSpPr>
        <p:spPr>
          <a:xfrm>
            <a:off x="280176" y="1618685"/>
            <a:ext cx="5759355" cy="2529385"/>
          </a:xfrm>
          <a:prstGeom prst="roundRect">
            <a:avLst/>
          </a:prstGeom>
          <a:ln>
            <a:solidFill>
              <a:srgbClr val="2B777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da-DK"/>
          </a:p>
        </p:txBody>
      </p:sp>
      <p:sp>
        <p:nvSpPr>
          <p:cNvPr id="3" name="Titel 2">
            <a:extLst>
              <a:ext uri="{FF2B5EF4-FFF2-40B4-BE49-F238E27FC236}">
                <a16:creationId xmlns:a16="http://schemas.microsoft.com/office/drawing/2014/main" id="{2D156DCE-E309-48AC-8FDF-8C4044A40842}"/>
              </a:ext>
            </a:extLst>
          </p:cNvPr>
          <p:cNvSpPr>
            <a:spLocks noGrp="1"/>
          </p:cNvSpPr>
          <p:nvPr>
            <p:ph type="title"/>
          </p:nvPr>
        </p:nvSpPr>
        <p:spPr/>
        <p:txBody>
          <a:bodyPr/>
          <a:lstStyle/>
          <a:p>
            <a:r>
              <a:rPr lang="da-DK" dirty="0"/>
              <a:t>Termografering</a:t>
            </a:r>
            <a:br>
              <a:rPr lang="da-DK" dirty="0"/>
            </a:br>
            <a:br>
              <a:rPr lang="da-DK" dirty="0"/>
            </a:br>
            <a:r>
              <a:rPr lang="da-DK" dirty="0"/>
              <a:t>Hvor kan vi anvende termografi </a:t>
            </a:r>
          </a:p>
        </p:txBody>
      </p:sp>
      <p:pic>
        <p:nvPicPr>
          <p:cNvPr id="7" name="Billede 6">
            <a:extLst>
              <a:ext uri="{FF2B5EF4-FFF2-40B4-BE49-F238E27FC236}">
                <a16:creationId xmlns:a16="http://schemas.microsoft.com/office/drawing/2014/main" id="{EA02F155-6F2B-4990-A0EE-FF3909577147}"/>
              </a:ext>
            </a:extLst>
          </p:cNvPr>
          <p:cNvPicPr>
            <a:picLocks noChangeAspect="1"/>
          </p:cNvPicPr>
          <p:nvPr/>
        </p:nvPicPr>
        <p:blipFill>
          <a:blip r:embed="rId2"/>
          <a:stretch>
            <a:fillRect/>
          </a:stretch>
        </p:blipFill>
        <p:spPr>
          <a:xfrm>
            <a:off x="598431" y="2168133"/>
            <a:ext cx="5210175" cy="1733550"/>
          </a:xfrm>
          <a:prstGeom prst="rect">
            <a:avLst/>
          </a:prstGeom>
        </p:spPr>
      </p:pic>
      <p:pic>
        <p:nvPicPr>
          <p:cNvPr id="9" name="Billede 8">
            <a:extLst>
              <a:ext uri="{FF2B5EF4-FFF2-40B4-BE49-F238E27FC236}">
                <a16:creationId xmlns:a16="http://schemas.microsoft.com/office/drawing/2014/main" id="{A7B3AB64-35F5-4E85-817B-E68B26BE0896}"/>
              </a:ext>
            </a:extLst>
          </p:cNvPr>
          <p:cNvPicPr>
            <a:picLocks noChangeAspect="1"/>
          </p:cNvPicPr>
          <p:nvPr/>
        </p:nvPicPr>
        <p:blipFill>
          <a:blip r:embed="rId3"/>
          <a:stretch>
            <a:fillRect/>
          </a:stretch>
        </p:blipFill>
        <p:spPr>
          <a:xfrm>
            <a:off x="6469923" y="2088478"/>
            <a:ext cx="5124450" cy="1790700"/>
          </a:xfrm>
          <a:prstGeom prst="rect">
            <a:avLst/>
          </a:prstGeom>
        </p:spPr>
      </p:pic>
      <p:pic>
        <p:nvPicPr>
          <p:cNvPr id="11" name="Billede 10">
            <a:extLst>
              <a:ext uri="{FF2B5EF4-FFF2-40B4-BE49-F238E27FC236}">
                <a16:creationId xmlns:a16="http://schemas.microsoft.com/office/drawing/2014/main" id="{7FECA76B-1110-414B-AD80-898DDE1B3498}"/>
              </a:ext>
            </a:extLst>
          </p:cNvPr>
          <p:cNvPicPr>
            <a:picLocks noChangeAspect="1"/>
          </p:cNvPicPr>
          <p:nvPr/>
        </p:nvPicPr>
        <p:blipFill>
          <a:blip r:embed="rId4"/>
          <a:stretch>
            <a:fillRect/>
          </a:stretch>
        </p:blipFill>
        <p:spPr>
          <a:xfrm>
            <a:off x="3552825" y="4776133"/>
            <a:ext cx="5086350" cy="1809750"/>
          </a:xfrm>
          <a:prstGeom prst="rect">
            <a:avLst/>
          </a:prstGeom>
        </p:spPr>
      </p:pic>
      <p:sp>
        <p:nvSpPr>
          <p:cNvPr id="12" name="Tekstfelt 11">
            <a:extLst>
              <a:ext uri="{FF2B5EF4-FFF2-40B4-BE49-F238E27FC236}">
                <a16:creationId xmlns:a16="http://schemas.microsoft.com/office/drawing/2014/main" id="{974972FC-2400-4A22-B732-9711EE44C0A8}"/>
              </a:ext>
            </a:extLst>
          </p:cNvPr>
          <p:cNvSpPr txBox="1"/>
          <p:nvPr/>
        </p:nvSpPr>
        <p:spPr>
          <a:xfrm>
            <a:off x="598431" y="1741430"/>
            <a:ext cx="2159566" cy="369332"/>
          </a:xfrm>
          <a:prstGeom prst="rect">
            <a:avLst/>
          </a:prstGeom>
          <a:noFill/>
        </p:spPr>
        <p:txBody>
          <a:bodyPr wrap="none" rtlCol="0">
            <a:spAutoFit/>
          </a:bodyPr>
          <a:lstStyle/>
          <a:p>
            <a:r>
              <a:rPr lang="da-DK" dirty="0"/>
              <a:t>Mekanisk friktion</a:t>
            </a:r>
          </a:p>
        </p:txBody>
      </p:sp>
      <p:sp>
        <p:nvSpPr>
          <p:cNvPr id="14" name="Tekstfelt 13">
            <a:extLst>
              <a:ext uri="{FF2B5EF4-FFF2-40B4-BE49-F238E27FC236}">
                <a16:creationId xmlns:a16="http://schemas.microsoft.com/office/drawing/2014/main" id="{228ABFC5-DE4F-4215-A99C-7D53F76863A4}"/>
              </a:ext>
            </a:extLst>
          </p:cNvPr>
          <p:cNvSpPr txBox="1"/>
          <p:nvPr/>
        </p:nvSpPr>
        <p:spPr>
          <a:xfrm>
            <a:off x="6356983" y="1737714"/>
            <a:ext cx="2452466" cy="369332"/>
          </a:xfrm>
          <a:prstGeom prst="rect">
            <a:avLst/>
          </a:prstGeom>
          <a:noFill/>
        </p:spPr>
        <p:txBody>
          <a:bodyPr wrap="none" rtlCol="0">
            <a:spAutoFit/>
          </a:bodyPr>
          <a:lstStyle/>
          <a:p>
            <a:r>
              <a:rPr lang="da-DK" dirty="0"/>
              <a:t>Tanke og beholdere</a:t>
            </a:r>
          </a:p>
        </p:txBody>
      </p:sp>
      <p:sp>
        <p:nvSpPr>
          <p:cNvPr id="15" name="Tekstfelt 14">
            <a:extLst>
              <a:ext uri="{FF2B5EF4-FFF2-40B4-BE49-F238E27FC236}">
                <a16:creationId xmlns:a16="http://schemas.microsoft.com/office/drawing/2014/main" id="{D66D0C5E-A0DB-4288-93C9-75BB27975ADE}"/>
              </a:ext>
            </a:extLst>
          </p:cNvPr>
          <p:cNvSpPr txBox="1"/>
          <p:nvPr/>
        </p:nvSpPr>
        <p:spPr>
          <a:xfrm>
            <a:off x="3552825" y="4370216"/>
            <a:ext cx="1360372" cy="369332"/>
          </a:xfrm>
          <a:prstGeom prst="rect">
            <a:avLst/>
          </a:prstGeom>
          <a:noFill/>
        </p:spPr>
        <p:txBody>
          <a:bodyPr wrap="none" rtlCol="0">
            <a:spAutoFit/>
          </a:bodyPr>
          <a:lstStyle/>
          <a:p>
            <a:r>
              <a:rPr lang="da-DK" dirty="0"/>
              <a:t>Ved brand</a:t>
            </a:r>
          </a:p>
        </p:txBody>
      </p:sp>
    </p:spTree>
    <p:extLst>
      <p:ext uri="{BB962C8B-B14F-4D97-AF65-F5344CB8AC3E}">
        <p14:creationId xmlns:p14="http://schemas.microsoft.com/office/powerpoint/2010/main" val="892712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B92A556D-5D22-45D1-BBE0-A82B4D4C2552}"/>
              </a:ext>
            </a:extLst>
          </p:cNvPr>
          <p:cNvSpPr>
            <a:spLocks noGrp="1"/>
          </p:cNvSpPr>
          <p:nvPr>
            <p:ph sz="half" idx="1"/>
          </p:nvPr>
        </p:nvSpPr>
        <p:spPr>
          <a:xfrm>
            <a:off x="5017827" y="1029970"/>
            <a:ext cx="6391701" cy="5552799"/>
          </a:xfrm>
          <a:custGeom>
            <a:avLst/>
            <a:gdLst>
              <a:gd name="connsiteX0" fmla="*/ 0 w 6391701"/>
              <a:gd name="connsiteY0" fmla="*/ 0 h 5552799"/>
              <a:gd name="connsiteX1" fmla="*/ 639170 w 6391701"/>
              <a:gd name="connsiteY1" fmla="*/ 0 h 5552799"/>
              <a:gd name="connsiteX2" fmla="*/ 1406174 w 6391701"/>
              <a:gd name="connsiteY2" fmla="*/ 0 h 5552799"/>
              <a:gd name="connsiteX3" fmla="*/ 1917510 w 6391701"/>
              <a:gd name="connsiteY3" fmla="*/ 0 h 5552799"/>
              <a:gd name="connsiteX4" fmla="*/ 2492763 w 6391701"/>
              <a:gd name="connsiteY4" fmla="*/ 0 h 5552799"/>
              <a:gd name="connsiteX5" fmla="*/ 3195851 w 6391701"/>
              <a:gd name="connsiteY5" fmla="*/ 0 h 5552799"/>
              <a:gd name="connsiteX6" fmla="*/ 3962855 w 6391701"/>
              <a:gd name="connsiteY6" fmla="*/ 0 h 5552799"/>
              <a:gd name="connsiteX7" fmla="*/ 4665942 w 6391701"/>
              <a:gd name="connsiteY7" fmla="*/ 0 h 5552799"/>
              <a:gd name="connsiteX8" fmla="*/ 5369029 w 6391701"/>
              <a:gd name="connsiteY8" fmla="*/ 0 h 5552799"/>
              <a:gd name="connsiteX9" fmla="*/ 6391701 w 6391701"/>
              <a:gd name="connsiteY9" fmla="*/ 0 h 5552799"/>
              <a:gd name="connsiteX10" fmla="*/ 6391701 w 6391701"/>
              <a:gd name="connsiteY10" fmla="*/ 583044 h 5552799"/>
              <a:gd name="connsiteX11" fmla="*/ 6391701 w 6391701"/>
              <a:gd name="connsiteY11" fmla="*/ 1221616 h 5552799"/>
              <a:gd name="connsiteX12" fmla="*/ 6391701 w 6391701"/>
              <a:gd name="connsiteY12" fmla="*/ 1971244 h 5552799"/>
              <a:gd name="connsiteX13" fmla="*/ 6391701 w 6391701"/>
              <a:gd name="connsiteY13" fmla="*/ 2498760 h 5552799"/>
              <a:gd name="connsiteX14" fmla="*/ 6391701 w 6391701"/>
              <a:gd name="connsiteY14" fmla="*/ 3137331 h 5552799"/>
              <a:gd name="connsiteX15" fmla="*/ 6391701 w 6391701"/>
              <a:gd name="connsiteY15" fmla="*/ 3720375 h 5552799"/>
              <a:gd name="connsiteX16" fmla="*/ 6391701 w 6391701"/>
              <a:gd name="connsiteY16" fmla="*/ 4414475 h 5552799"/>
              <a:gd name="connsiteX17" fmla="*/ 6391701 w 6391701"/>
              <a:gd name="connsiteY17" fmla="*/ 5552799 h 5552799"/>
              <a:gd name="connsiteX18" fmla="*/ 5752531 w 6391701"/>
              <a:gd name="connsiteY18" fmla="*/ 5552799 h 5552799"/>
              <a:gd name="connsiteX19" fmla="*/ 5241195 w 6391701"/>
              <a:gd name="connsiteY19" fmla="*/ 5552799 h 5552799"/>
              <a:gd name="connsiteX20" fmla="*/ 4729859 w 6391701"/>
              <a:gd name="connsiteY20" fmla="*/ 5552799 h 5552799"/>
              <a:gd name="connsiteX21" fmla="*/ 4154606 w 6391701"/>
              <a:gd name="connsiteY21" fmla="*/ 5552799 h 5552799"/>
              <a:gd name="connsiteX22" fmla="*/ 3515436 w 6391701"/>
              <a:gd name="connsiteY22" fmla="*/ 5552799 h 5552799"/>
              <a:gd name="connsiteX23" fmla="*/ 2940182 w 6391701"/>
              <a:gd name="connsiteY23" fmla="*/ 5552799 h 5552799"/>
              <a:gd name="connsiteX24" fmla="*/ 2492763 w 6391701"/>
              <a:gd name="connsiteY24" fmla="*/ 5552799 h 5552799"/>
              <a:gd name="connsiteX25" fmla="*/ 2045344 w 6391701"/>
              <a:gd name="connsiteY25" fmla="*/ 5552799 h 5552799"/>
              <a:gd name="connsiteX26" fmla="*/ 1406174 w 6391701"/>
              <a:gd name="connsiteY26" fmla="*/ 5552799 h 5552799"/>
              <a:gd name="connsiteX27" fmla="*/ 958755 w 6391701"/>
              <a:gd name="connsiteY27" fmla="*/ 5552799 h 5552799"/>
              <a:gd name="connsiteX28" fmla="*/ 0 w 6391701"/>
              <a:gd name="connsiteY28" fmla="*/ 5552799 h 5552799"/>
              <a:gd name="connsiteX29" fmla="*/ 0 w 6391701"/>
              <a:gd name="connsiteY29" fmla="*/ 5025283 h 5552799"/>
              <a:gd name="connsiteX30" fmla="*/ 0 w 6391701"/>
              <a:gd name="connsiteY30" fmla="*/ 4386711 h 5552799"/>
              <a:gd name="connsiteX31" fmla="*/ 0 w 6391701"/>
              <a:gd name="connsiteY31" fmla="*/ 3803667 h 5552799"/>
              <a:gd name="connsiteX32" fmla="*/ 0 w 6391701"/>
              <a:gd name="connsiteY32" fmla="*/ 3165095 h 5552799"/>
              <a:gd name="connsiteX33" fmla="*/ 0 w 6391701"/>
              <a:gd name="connsiteY33" fmla="*/ 2470996 h 5552799"/>
              <a:gd name="connsiteX34" fmla="*/ 0 w 6391701"/>
              <a:gd name="connsiteY34" fmla="*/ 1665840 h 5552799"/>
              <a:gd name="connsiteX35" fmla="*/ 0 w 6391701"/>
              <a:gd name="connsiteY35" fmla="*/ 860684 h 5552799"/>
              <a:gd name="connsiteX36" fmla="*/ 0 w 6391701"/>
              <a:gd name="connsiteY36" fmla="*/ 0 h 5552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391701" h="5552799" fill="none" extrusionOk="0">
                <a:moveTo>
                  <a:pt x="0" y="0"/>
                </a:moveTo>
                <a:cubicBezTo>
                  <a:pt x="303574" y="-22597"/>
                  <a:pt x="442116" y="-7648"/>
                  <a:pt x="639170" y="0"/>
                </a:cubicBezTo>
                <a:cubicBezTo>
                  <a:pt x="836224" y="7648"/>
                  <a:pt x="1112126" y="-9672"/>
                  <a:pt x="1406174" y="0"/>
                </a:cubicBezTo>
                <a:cubicBezTo>
                  <a:pt x="1700222" y="9672"/>
                  <a:pt x="1814629" y="-7501"/>
                  <a:pt x="1917510" y="0"/>
                </a:cubicBezTo>
                <a:cubicBezTo>
                  <a:pt x="2020391" y="7501"/>
                  <a:pt x="2296016" y="-25634"/>
                  <a:pt x="2492763" y="0"/>
                </a:cubicBezTo>
                <a:cubicBezTo>
                  <a:pt x="2689510" y="25634"/>
                  <a:pt x="2884162" y="-34467"/>
                  <a:pt x="3195851" y="0"/>
                </a:cubicBezTo>
                <a:cubicBezTo>
                  <a:pt x="3507540" y="34467"/>
                  <a:pt x="3696838" y="4193"/>
                  <a:pt x="3962855" y="0"/>
                </a:cubicBezTo>
                <a:cubicBezTo>
                  <a:pt x="4228872" y="-4193"/>
                  <a:pt x="4392106" y="19169"/>
                  <a:pt x="4665942" y="0"/>
                </a:cubicBezTo>
                <a:cubicBezTo>
                  <a:pt x="4939778" y="-19169"/>
                  <a:pt x="5068483" y="24989"/>
                  <a:pt x="5369029" y="0"/>
                </a:cubicBezTo>
                <a:cubicBezTo>
                  <a:pt x="5669575" y="-24989"/>
                  <a:pt x="6096186" y="20140"/>
                  <a:pt x="6391701" y="0"/>
                </a:cubicBezTo>
                <a:cubicBezTo>
                  <a:pt x="6386014" y="167754"/>
                  <a:pt x="6363062" y="303939"/>
                  <a:pt x="6391701" y="583044"/>
                </a:cubicBezTo>
                <a:cubicBezTo>
                  <a:pt x="6420340" y="862149"/>
                  <a:pt x="6415741" y="937469"/>
                  <a:pt x="6391701" y="1221616"/>
                </a:cubicBezTo>
                <a:cubicBezTo>
                  <a:pt x="6367661" y="1505763"/>
                  <a:pt x="6423743" y="1706138"/>
                  <a:pt x="6391701" y="1971244"/>
                </a:cubicBezTo>
                <a:cubicBezTo>
                  <a:pt x="6359659" y="2236350"/>
                  <a:pt x="6373374" y="2385530"/>
                  <a:pt x="6391701" y="2498760"/>
                </a:cubicBezTo>
                <a:cubicBezTo>
                  <a:pt x="6410028" y="2611990"/>
                  <a:pt x="6412435" y="2982894"/>
                  <a:pt x="6391701" y="3137331"/>
                </a:cubicBezTo>
                <a:cubicBezTo>
                  <a:pt x="6370967" y="3291768"/>
                  <a:pt x="6382927" y="3438227"/>
                  <a:pt x="6391701" y="3720375"/>
                </a:cubicBezTo>
                <a:cubicBezTo>
                  <a:pt x="6400475" y="4002523"/>
                  <a:pt x="6358074" y="4082905"/>
                  <a:pt x="6391701" y="4414475"/>
                </a:cubicBezTo>
                <a:cubicBezTo>
                  <a:pt x="6425328" y="4746045"/>
                  <a:pt x="6448010" y="5122243"/>
                  <a:pt x="6391701" y="5552799"/>
                </a:cubicBezTo>
                <a:cubicBezTo>
                  <a:pt x="6128141" y="5574897"/>
                  <a:pt x="6067431" y="5582508"/>
                  <a:pt x="5752531" y="5552799"/>
                </a:cubicBezTo>
                <a:cubicBezTo>
                  <a:pt x="5437631" y="5523091"/>
                  <a:pt x="5426747" y="5569227"/>
                  <a:pt x="5241195" y="5552799"/>
                </a:cubicBezTo>
                <a:cubicBezTo>
                  <a:pt x="5055643" y="5536371"/>
                  <a:pt x="4862707" y="5557260"/>
                  <a:pt x="4729859" y="5552799"/>
                </a:cubicBezTo>
                <a:cubicBezTo>
                  <a:pt x="4597011" y="5548338"/>
                  <a:pt x="4303146" y="5574262"/>
                  <a:pt x="4154606" y="5552799"/>
                </a:cubicBezTo>
                <a:cubicBezTo>
                  <a:pt x="4006066" y="5531336"/>
                  <a:pt x="3799737" y="5550829"/>
                  <a:pt x="3515436" y="5552799"/>
                </a:cubicBezTo>
                <a:cubicBezTo>
                  <a:pt x="3231135" y="5554770"/>
                  <a:pt x="3215910" y="5560963"/>
                  <a:pt x="2940182" y="5552799"/>
                </a:cubicBezTo>
                <a:cubicBezTo>
                  <a:pt x="2664454" y="5544635"/>
                  <a:pt x="2622183" y="5532949"/>
                  <a:pt x="2492763" y="5552799"/>
                </a:cubicBezTo>
                <a:cubicBezTo>
                  <a:pt x="2363343" y="5572649"/>
                  <a:pt x="2209425" y="5566200"/>
                  <a:pt x="2045344" y="5552799"/>
                </a:cubicBezTo>
                <a:cubicBezTo>
                  <a:pt x="1881263" y="5539398"/>
                  <a:pt x="1620504" y="5579432"/>
                  <a:pt x="1406174" y="5552799"/>
                </a:cubicBezTo>
                <a:cubicBezTo>
                  <a:pt x="1191844" y="5526167"/>
                  <a:pt x="1108891" y="5562073"/>
                  <a:pt x="958755" y="5552799"/>
                </a:cubicBezTo>
                <a:cubicBezTo>
                  <a:pt x="808619" y="5543525"/>
                  <a:pt x="359648" y="5564925"/>
                  <a:pt x="0" y="5552799"/>
                </a:cubicBezTo>
                <a:cubicBezTo>
                  <a:pt x="-14971" y="5421259"/>
                  <a:pt x="5521" y="5174209"/>
                  <a:pt x="0" y="5025283"/>
                </a:cubicBezTo>
                <a:cubicBezTo>
                  <a:pt x="-5521" y="4876357"/>
                  <a:pt x="29114" y="4543059"/>
                  <a:pt x="0" y="4386711"/>
                </a:cubicBezTo>
                <a:cubicBezTo>
                  <a:pt x="-29114" y="4230363"/>
                  <a:pt x="2722" y="3941541"/>
                  <a:pt x="0" y="3803667"/>
                </a:cubicBezTo>
                <a:cubicBezTo>
                  <a:pt x="-2722" y="3665793"/>
                  <a:pt x="-2191" y="3393796"/>
                  <a:pt x="0" y="3165095"/>
                </a:cubicBezTo>
                <a:cubicBezTo>
                  <a:pt x="2191" y="2936394"/>
                  <a:pt x="-17292" y="2649209"/>
                  <a:pt x="0" y="2470996"/>
                </a:cubicBezTo>
                <a:cubicBezTo>
                  <a:pt x="17292" y="2292783"/>
                  <a:pt x="25424" y="1834378"/>
                  <a:pt x="0" y="1665840"/>
                </a:cubicBezTo>
                <a:cubicBezTo>
                  <a:pt x="-25424" y="1497302"/>
                  <a:pt x="-3370" y="1250682"/>
                  <a:pt x="0" y="860684"/>
                </a:cubicBezTo>
                <a:cubicBezTo>
                  <a:pt x="3370" y="470686"/>
                  <a:pt x="-16927" y="258070"/>
                  <a:pt x="0" y="0"/>
                </a:cubicBezTo>
                <a:close/>
              </a:path>
              <a:path w="6391701" h="5552799" stroke="0" extrusionOk="0">
                <a:moveTo>
                  <a:pt x="0" y="0"/>
                </a:moveTo>
                <a:cubicBezTo>
                  <a:pt x="314908" y="-11231"/>
                  <a:pt x="555126" y="37006"/>
                  <a:pt x="767004" y="0"/>
                </a:cubicBezTo>
                <a:cubicBezTo>
                  <a:pt x="978882" y="-37006"/>
                  <a:pt x="1145780" y="3097"/>
                  <a:pt x="1406174" y="0"/>
                </a:cubicBezTo>
                <a:cubicBezTo>
                  <a:pt x="1666568" y="-3097"/>
                  <a:pt x="1687272" y="-2307"/>
                  <a:pt x="1917510" y="0"/>
                </a:cubicBezTo>
                <a:cubicBezTo>
                  <a:pt x="2147748" y="2307"/>
                  <a:pt x="2412158" y="-10499"/>
                  <a:pt x="2556680" y="0"/>
                </a:cubicBezTo>
                <a:cubicBezTo>
                  <a:pt x="2701202" y="10499"/>
                  <a:pt x="3132837" y="29038"/>
                  <a:pt x="3323685" y="0"/>
                </a:cubicBezTo>
                <a:cubicBezTo>
                  <a:pt x="3514533" y="-29038"/>
                  <a:pt x="3728151" y="-18989"/>
                  <a:pt x="3835021" y="0"/>
                </a:cubicBezTo>
                <a:cubicBezTo>
                  <a:pt x="3941891" y="18989"/>
                  <a:pt x="4097722" y="-18403"/>
                  <a:pt x="4282440" y="0"/>
                </a:cubicBezTo>
                <a:cubicBezTo>
                  <a:pt x="4467158" y="18403"/>
                  <a:pt x="4751807" y="24954"/>
                  <a:pt x="4921610" y="0"/>
                </a:cubicBezTo>
                <a:cubicBezTo>
                  <a:pt x="5091413" y="-24954"/>
                  <a:pt x="5311339" y="7066"/>
                  <a:pt x="5560780" y="0"/>
                </a:cubicBezTo>
                <a:cubicBezTo>
                  <a:pt x="5810221" y="-7066"/>
                  <a:pt x="6126384" y="-33089"/>
                  <a:pt x="6391701" y="0"/>
                </a:cubicBezTo>
                <a:cubicBezTo>
                  <a:pt x="6423406" y="178778"/>
                  <a:pt x="6398777" y="365880"/>
                  <a:pt x="6391701" y="638572"/>
                </a:cubicBezTo>
                <a:cubicBezTo>
                  <a:pt x="6384625" y="911264"/>
                  <a:pt x="6391654" y="1018743"/>
                  <a:pt x="6391701" y="1277144"/>
                </a:cubicBezTo>
                <a:cubicBezTo>
                  <a:pt x="6391748" y="1535545"/>
                  <a:pt x="6376200" y="1732533"/>
                  <a:pt x="6391701" y="2026772"/>
                </a:cubicBezTo>
                <a:cubicBezTo>
                  <a:pt x="6407202" y="2321011"/>
                  <a:pt x="6383624" y="2462139"/>
                  <a:pt x="6391701" y="2665344"/>
                </a:cubicBezTo>
                <a:cubicBezTo>
                  <a:pt x="6399778" y="2868549"/>
                  <a:pt x="6399508" y="3129514"/>
                  <a:pt x="6391701" y="3248387"/>
                </a:cubicBezTo>
                <a:cubicBezTo>
                  <a:pt x="6383894" y="3367260"/>
                  <a:pt x="6399289" y="3613487"/>
                  <a:pt x="6391701" y="3942487"/>
                </a:cubicBezTo>
                <a:cubicBezTo>
                  <a:pt x="6384113" y="4271487"/>
                  <a:pt x="6370248" y="4415865"/>
                  <a:pt x="6391701" y="4581059"/>
                </a:cubicBezTo>
                <a:cubicBezTo>
                  <a:pt x="6413154" y="4746253"/>
                  <a:pt x="6352063" y="5289644"/>
                  <a:pt x="6391701" y="5552799"/>
                </a:cubicBezTo>
                <a:cubicBezTo>
                  <a:pt x="6172495" y="5538466"/>
                  <a:pt x="5994484" y="5534531"/>
                  <a:pt x="5816448" y="5552799"/>
                </a:cubicBezTo>
                <a:cubicBezTo>
                  <a:pt x="5638412" y="5571067"/>
                  <a:pt x="5396825" y="5580864"/>
                  <a:pt x="5177278" y="5552799"/>
                </a:cubicBezTo>
                <a:cubicBezTo>
                  <a:pt x="4957731" y="5524735"/>
                  <a:pt x="4763946" y="5575665"/>
                  <a:pt x="4410274" y="5552799"/>
                </a:cubicBezTo>
                <a:cubicBezTo>
                  <a:pt x="4056602" y="5529933"/>
                  <a:pt x="3916221" y="5582387"/>
                  <a:pt x="3643270" y="5552799"/>
                </a:cubicBezTo>
                <a:cubicBezTo>
                  <a:pt x="3370319" y="5523211"/>
                  <a:pt x="3137057" y="5569923"/>
                  <a:pt x="3004099" y="5552799"/>
                </a:cubicBezTo>
                <a:cubicBezTo>
                  <a:pt x="2871141" y="5535675"/>
                  <a:pt x="2498235" y="5527729"/>
                  <a:pt x="2364929" y="5552799"/>
                </a:cubicBezTo>
                <a:cubicBezTo>
                  <a:pt x="2231623" y="5577870"/>
                  <a:pt x="1877212" y="5548500"/>
                  <a:pt x="1661842" y="5552799"/>
                </a:cubicBezTo>
                <a:cubicBezTo>
                  <a:pt x="1446472" y="5557098"/>
                  <a:pt x="1151167" y="5576745"/>
                  <a:pt x="894838" y="5552799"/>
                </a:cubicBezTo>
                <a:cubicBezTo>
                  <a:pt x="638509" y="5528853"/>
                  <a:pt x="367037" y="5575584"/>
                  <a:pt x="0" y="5552799"/>
                </a:cubicBezTo>
                <a:cubicBezTo>
                  <a:pt x="7915" y="5316814"/>
                  <a:pt x="4557" y="5165464"/>
                  <a:pt x="0" y="5025283"/>
                </a:cubicBezTo>
                <a:cubicBezTo>
                  <a:pt x="-4557" y="4885102"/>
                  <a:pt x="-27516" y="4602694"/>
                  <a:pt x="0" y="4331183"/>
                </a:cubicBezTo>
                <a:cubicBezTo>
                  <a:pt x="27516" y="4059672"/>
                  <a:pt x="-6031" y="3953498"/>
                  <a:pt x="0" y="3803667"/>
                </a:cubicBezTo>
                <a:cubicBezTo>
                  <a:pt x="6031" y="3653836"/>
                  <a:pt x="1580" y="3175185"/>
                  <a:pt x="0" y="2998511"/>
                </a:cubicBezTo>
                <a:cubicBezTo>
                  <a:pt x="-1580" y="2821837"/>
                  <a:pt x="4296" y="2471798"/>
                  <a:pt x="0" y="2193356"/>
                </a:cubicBezTo>
                <a:cubicBezTo>
                  <a:pt x="-4296" y="1914914"/>
                  <a:pt x="-10657" y="1784086"/>
                  <a:pt x="0" y="1554784"/>
                </a:cubicBezTo>
                <a:cubicBezTo>
                  <a:pt x="10657" y="1325482"/>
                  <a:pt x="26861" y="981125"/>
                  <a:pt x="0" y="805156"/>
                </a:cubicBezTo>
                <a:cubicBezTo>
                  <a:pt x="-26861" y="629187"/>
                  <a:pt x="-19674" y="232731"/>
                  <a:pt x="0" y="0"/>
                </a:cubicBezTo>
                <a:close/>
              </a:path>
            </a:pathLst>
          </a:custGeom>
          <a:ln>
            <a:solidFill>
              <a:schemeClr val="tx1"/>
            </a:solidFill>
            <a:extLst>
              <a:ext uri="{C807C97D-BFC1-408E-A445-0C87EB9F89A2}">
                <ask:lineSketchStyleProps xmlns:ask="http://schemas.microsoft.com/office/drawing/2018/sketchyshapes" sd="981765707">
                  <ask:type>
                    <ask:lineSketchFreehand/>
                  </ask:type>
                </ask:lineSketchStyleProps>
              </a:ext>
            </a:extLst>
          </a:ln>
        </p:spPr>
        <p:txBody>
          <a:bodyPr>
            <a:noAutofit/>
          </a:bodyPr>
          <a:lstStyle/>
          <a:p>
            <a:pPr marL="17145">
              <a:lnSpc>
                <a:spcPct val="160000"/>
              </a:lnSpc>
              <a:spcBef>
                <a:spcPts val="100"/>
              </a:spcBef>
              <a:tabLst>
                <a:tab pos="386080" algn="l"/>
              </a:tabLst>
            </a:pPr>
            <a:r>
              <a:rPr lang="da-DK" sz="1400" b="1" i="1" dirty="0">
                <a:solidFill>
                  <a:srgbClr val="3D3F44"/>
                </a:solidFill>
                <a:latin typeface="Arial"/>
                <a:cs typeface="Arial"/>
              </a:rPr>
              <a:t>Niveau</a:t>
            </a:r>
            <a:r>
              <a:rPr lang="da-DK" sz="1400" b="1" i="1" spc="125" dirty="0">
                <a:solidFill>
                  <a:srgbClr val="3D3F44"/>
                </a:solidFill>
                <a:latin typeface="Arial"/>
                <a:cs typeface="Arial"/>
              </a:rPr>
              <a:t> </a:t>
            </a:r>
            <a:r>
              <a:rPr lang="da-DK" sz="1400" b="1" i="1" dirty="0">
                <a:solidFill>
                  <a:srgbClr val="3D3F44"/>
                </a:solidFill>
                <a:latin typeface="Arial"/>
                <a:cs typeface="Arial"/>
              </a:rPr>
              <a:t>og</a:t>
            </a:r>
            <a:r>
              <a:rPr lang="da-DK" sz="1400" b="1" i="1" spc="85" dirty="0">
                <a:solidFill>
                  <a:srgbClr val="3D3F44"/>
                </a:solidFill>
                <a:latin typeface="Arial"/>
                <a:cs typeface="Arial"/>
              </a:rPr>
              <a:t> </a:t>
            </a:r>
            <a:r>
              <a:rPr lang="da-DK" sz="1400" b="1" i="1" spc="-10" dirty="0">
                <a:solidFill>
                  <a:srgbClr val="3D3F44"/>
                </a:solidFill>
                <a:latin typeface="Arial"/>
                <a:cs typeface="Arial"/>
              </a:rPr>
              <a:t>bredde</a:t>
            </a:r>
            <a:endParaRPr lang="da-DK" sz="1400" dirty="0">
              <a:latin typeface="Arial"/>
              <a:cs typeface="Arial"/>
            </a:endParaRPr>
          </a:p>
          <a:p>
            <a:pPr marL="12700" marR="5080" indent="1905" algn="just">
              <a:lnSpc>
                <a:spcPct val="160000"/>
              </a:lnSpc>
            </a:pPr>
            <a:r>
              <a:rPr lang="da-DK" sz="1400" dirty="0">
                <a:solidFill>
                  <a:srgbClr val="3D3F44"/>
                </a:solidFill>
                <a:latin typeface="Arial"/>
                <a:cs typeface="Arial"/>
              </a:rPr>
              <a:t>Det første man </a:t>
            </a:r>
            <a:r>
              <a:rPr lang="da-DK" sz="1400" dirty="0">
                <a:solidFill>
                  <a:srgbClr val="2A2D31"/>
                </a:solidFill>
                <a:latin typeface="Arial"/>
                <a:cs typeface="Arial"/>
              </a:rPr>
              <a:t>skal </a:t>
            </a:r>
            <a:r>
              <a:rPr lang="da-DK" sz="1400" dirty="0">
                <a:solidFill>
                  <a:srgbClr val="3D3F44"/>
                </a:solidFill>
                <a:latin typeface="Arial"/>
                <a:cs typeface="Arial"/>
              </a:rPr>
              <a:t>være opmærksom på </a:t>
            </a:r>
            <a:r>
              <a:rPr lang="da-DK" sz="1400" dirty="0">
                <a:solidFill>
                  <a:srgbClr val="2A2D31"/>
                </a:solidFill>
                <a:latin typeface="Arial"/>
                <a:cs typeface="Arial"/>
              </a:rPr>
              <a:t>er, </a:t>
            </a:r>
            <a:r>
              <a:rPr lang="da-DK" sz="1400" dirty="0">
                <a:solidFill>
                  <a:srgbClr val="3D3F44"/>
                </a:solidFill>
                <a:latin typeface="Arial"/>
                <a:cs typeface="Arial"/>
              </a:rPr>
              <a:t>hvilket temperaturområde kameraet måler indenfor. Nogle kameraer har </a:t>
            </a:r>
            <a:r>
              <a:rPr lang="da-DK" sz="1400" dirty="0">
                <a:solidFill>
                  <a:srgbClr val="2A2D31"/>
                </a:solidFill>
                <a:latin typeface="Arial"/>
                <a:cs typeface="Arial"/>
              </a:rPr>
              <a:t>et </a:t>
            </a:r>
            <a:r>
              <a:rPr lang="da-DK" sz="1400" dirty="0">
                <a:solidFill>
                  <a:srgbClr val="3D3F44"/>
                </a:solidFill>
                <a:latin typeface="Arial"/>
                <a:cs typeface="Arial"/>
              </a:rPr>
              <a:t>temperaturområde mellem </a:t>
            </a:r>
            <a:r>
              <a:rPr lang="da-DK" sz="1400" dirty="0">
                <a:solidFill>
                  <a:srgbClr val="2A2D31"/>
                </a:solidFill>
                <a:latin typeface="Arial"/>
                <a:cs typeface="Arial"/>
              </a:rPr>
              <a:t>-</a:t>
            </a:r>
            <a:r>
              <a:rPr lang="da-DK" sz="1400" dirty="0">
                <a:solidFill>
                  <a:srgbClr val="3D3F44"/>
                </a:solidFill>
                <a:latin typeface="Arial"/>
                <a:cs typeface="Arial"/>
              </a:rPr>
              <a:t>10 til +350°C. Andre kameraer kan gå længere ned </a:t>
            </a:r>
            <a:r>
              <a:rPr lang="da-DK" sz="1400" dirty="0">
                <a:solidFill>
                  <a:srgbClr val="2A2D31"/>
                </a:solidFill>
                <a:latin typeface="Arial"/>
                <a:cs typeface="Arial"/>
              </a:rPr>
              <a:t>eller </a:t>
            </a:r>
            <a:r>
              <a:rPr lang="da-DK" sz="1400" dirty="0">
                <a:solidFill>
                  <a:srgbClr val="3D3F44"/>
                </a:solidFill>
                <a:latin typeface="Arial"/>
                <a:cs typeface="Arial"/>
              </a:rPr>
              <a:t>op i temperatur­ område.</a:t>
            </a:r>
            <a:endParaRPr lang="da-DK" sz="1400" dirty="0">
              <a:latin typeface="Arial"/>
              <a:cs typeface="Arial"/>
            </a:endParaRPr>
          </a:p>
          <a:p>
            <a:pPr>
              <a:lnSpc>
                <a:spcPct val="160000"/>
              </a:lnSpc>
            </a:pPr>
            <a:r>
              <a:rPr lang="da-DK" sz="1400" dirty="0">
                <a:solidFill>
                  <a:srgbClr val="3D3F44"/>
                </a:solidFill>
                <a:latin typeface="Arial"/>
                <a:cs typeface="Arial"/>
              </a:rPr>
              <a:t>For </a:t>
            </a:r>
            <a:r>
              <a:rPr lang="da-DK" sz="1400" dirty="0">
                <a:solidFill>
                  <a:srgbClr val="2A2D31"/>
                </a:solidFill>
                <a:latin typeface="Arial"/>
                <a:cs typeface="Arial"/>
              </a:rPr>
              <a:t>at </a:t>
            </a:r>
            <a:r>
              <a:rPr lang="da-DK" sz="1400" dirty="0">
                <a:solidFill>
                  <a:srgbClr val="3D3F44"/>
                </a:solidFill>
                <a:latin typeface="Arial"/>
                <a:cs typeface="Arial"/>
              </a:rPr>
              <a:t>man kan læse </a:t>
            </a:r>
            <a:r>
              <a:rPr lang="da-DK" sz="1400" dirty="0">
                <a:solidFill>
                  <a:srgbClr val="2A2D31"/>
                </a:solidFill>
                <a:latin typeface="Arial"/>
                <a:cs typeface="Arial"/>
              </a:rPr>
              <a:t>et </a:t>
            </a:r>
            <a:r>
              <a:rPr lang="da-DK" sz="1400" dirty="0">
                <a:solidFill>
                  <a:srgbClr val="3D3F44"/>
                </a:solidFill>
                <a:latin typeface="Arial"/>
                <a:cs typeface="Arial"/>
              </a:rPr>
              <a:t>termografibillede </a:t>
            </a:r>
            <a:r>
              <a:rPr lang="da-DK" sz="1400" dirty="0">
                <a:solidFill>
                  <a:srgbClr val="2A2D31"/>
                </a:solidFill>
                <a:latin typeface="Arial"/>
                <a:cs typeface="Arial"/>
              </a:rPr>
              <a:t>er, </a:t>
            </a:r>
            <a:r>
              <a:rPr lang="da-DK" sz="1400" dirty="0">
                <a:solidFill>
                  <a:srgbClr val="3D3F44"/>
                </a:solidFill>
                <a:latin typeface="Arial"/>
                <a:cs typeface="Arial"/>
              </a:rPr>
              <a:t>der to begreber, man taler om, niveau  og bredde.  Bredde  er den del  </a:t>
            </a:r>
            <a:r>
              <a:rPr lang="da-DK" sz="1400" dirty="0">
                <a:solidFill>
                  <a:srgbClr val="2A2D31"/>
                </a:solidFill>
                <a:latin typeface="Arial"/>
                <a:cs typeface="Arial"/>
              </a:rPr>
              <a:t>af  </a:t>
            </a:r>
            <a:r>
              <a:rPr lang="da-DK" sz="1400" dirty="0">
                <a:solidFill>
                  <a:srgbClr val="3D3F44"/>
                </a:solidFill>
                <a:latin typeface="Arial"/>
                <a:cs typeface="Arial"/>
              </a:rPr>
              <a:t>temperaturområdet,  der  </a:t>
            </a:r>
            <a:r>
              <a:rPr lang="da-DK" sz="1400" dirty="0">
                <a:solidFill>
                  <a:srgbClr val="2A2D31"/>
                </a:solidFill>
                <a:latin typeface="Arial"/>
                <a:cs typeface="Arial"/>
              </a:rPr>
              <a:t>ses  </a:t>
            </a:r>
            <a:r>
              <a:rPr lang="da-DK" sz="1400" dirty="0">
                <a:solidFill>
                  <a:srgbClr val="3D3F44"/>
                </a:solidFill>
                <a:latin typeface="Arial"/>
                <a:cs typeface="Arial"/>
              </a:rPr>
              <a:t>på billedet. </a:t>
            </a:r>
            <a:r>
              <a:rPr lang="da-DK" sz="1400" dirty="0">
                <a:solidFill>
                  <a:srgbClr val="2A2D31"/>
                </a:solidFill>
                <a:latin typeface="Arial"/>
                <a:cs typeface="Arial"/>
              </a:rPr>
              <a:t>Er </a:t>
            </a:r>
            <a:r>
              <a:rPr lang="da-DK" sz="1400" dirty="0">
                <a:solidFill>
                  <a:srgbClr val="3D3F44"/>
                </a:solidFill>
                <a:latin typeface="Arial"/>
                <a:cs typeface="Arial"/>
              </a:rPr>
              <a:t>bredden meget stor</a:t>
            </a:r>
            <a:r>
              <a:rPr lang="da-DK" sz="1400" dirty="0">
                <a:solidFill>
                  <a:srgbClr val="5B6066"/>
                </a:solidFill>
                <a:latin typeface="Arial"/>
                <a:cs typeface="Arial"/>
              </a:rPr>
              <a:t>, </a:t>
            </a:r>
            <a:r>
              <a:rPr lang="da-DK" sz="1400" dirty="0">
                <a:solidFill>
                  <a:srgbClr val="3D3F44"/>
                </a:solidFill>
                <a:latin typeface="Arial"/>
                <a:cs typeface="Arial"/>
              </a:rPr>
              <a:t>kan det være </a:t>
            </a:r>
            <a:r>
              <a:rPr lang="da-DK" sz="1400" dirty="0">
                <a:solidFill>
                  <a:srgbClr val="2A2D31"/>
                </a:solidFill>
                <a:latin typeface="Arial"/>
                <a:cs typeface="Arial"/>
              </a:rPr>
              <a:t>svært at se </a:t>
            </a:r>
            <a:r>
              <a:rPr lang="da-DK" sz="1400" dirty="0">
                <a:solidFill>
                  <a:srgbClr val="3D3F44"/>
                </a:solidFill>
                <a:latin typeface="Arial"/>
                <a:cs typeface="Arial"/>
              </a:rPr>
              <a:t>detaljer i billedet. Det  </a:t>
            </a:r>
            <a:r>
              <a:rPr lang="da-DK" sz="1400" dirty="0">
                <a:solidFill>
                  <a:srgbClr val="2A2D31"/>
                </a:solidFill>
                <a:latin typeface="Arial"/>
                <a:cs typeface="Arial"/>
              </a:rPr>
              <a:t>er </a:t>
            </a:r>
            <a:r>
              <a:rPr lang="da-DK" sz="1400" dirty="0">
                <a:solidFill>
                  <a:srgbClr val="3D3F44"/>
                </a:solidFill>
                <a:latin typeface="Arial"/>
                <a:cs typeface="Arial"/>
              </a:rPr>
              <a:t>individuelt  fra  billede  til  billede,  hvor  </a:t>
            </a:r>
            <a:r>
              <a:rPr lang="da-DK" sz="1400" dirty="0">
                <a:solidFill>
                  <a:srgbClr val="2A2D31"/>
                </a:solidFill>
                <a:latin typeface="Arial"/>
                <a:cs typeface="Arial"/>
              </a:rPr>
              <a:t>stor  </a:t>
            </a:r>
            <a:r>
              <a:rPr lang="da-DK" sz="1400" dirty="0">
                <a:solidFill>
                  <a:srgbClr val="3D3F44"/>
                </a:solidFill>
                <a:latin typeface="Arial"/>
                <a:cs typeface="Arial"/>
              </a:rPr>
              <a:t>bredden  </a:t>
            </a:r>
            <a:r>
              <a:rPr lang="da-DK" sz="1400" dirty="0">
                <a:solidFill>
                  <a:srgbClr val="2A2D31"/>
                </a:solidFill>
                <a:latin typeface="Arial"/>
                <a:cs typeface="Arial"/>
              </a:rPr>
              <a:t>skal  </a:t>
            </a:r>
            <a:r>
              <a:rPr lang="da-DK" sz="1400" dirty="0">
                <a:solidFill>
                  <a:srgbClr val="3D3F44"/>
                </a:solidFill>
                <a:latin typeface="Arial"/>
                <a:cs typeface="Arial"/>
              </a:rPr>
              <a:t>være.  </a:t>
            </a:r>
            <a:r>
              <a:rPr lang="da-DK" sz="1400" dirty="0">
                <a:solidFill>
                  <a:srgbClr val="2A2D31"/>
                </a:solidFill>
                <a:latin typeface="Arial"/>
                <a:cs typeface="Arial"/>
              </a:rPr>
              <a:t>Et eksempel </a:t>
            </a:r>
            <a:r>
              <a:rPr lang="da-DK" sz="1400" dirty="0">
                <a:solidFill>
                  <a:srgbClr val="3D3F44"/>
                </a:solidFill>
                <a:latin typeface="Arial"/>
                <a:cs typeface="Arial"/>
              </a:rPr>
              <a:t>kunne være </a:t>
            </a:r>
            <a:r>
              <a:rPr lang="da-DK" sz="1400" dirty="0">
                <a:solidFill>
                  <a:srgbClr val="2A2D31"/>
                </a:solidFill>
                <a:latin typeface="Arial"/>
                <a:cs typeface="Arial"/>
              </a:rPr>
              <a:t>20</a:t>
            </a:r>
            <a:r>
              <a:rPr lang="da-DK" sz="1400" dirty="0">
                <a:solidFill>
                  <a:srgbClr val="5B6066"/>
                </a:solidFill>
                <a:latin typeface="Arial"/>
                <a:cs typeface="Arial"/>
              </a:rPr>
              <a:t>°</a:t>
            </a:r>
            <a:r>
              <a:rPr lang="da-DK" sz="1400" dirty="0">
                <a:solidFill>
                  <a:srgbClr val="3D3F44"/>
                </a:solidFill>
                <a:latin typeface="Arial"/>
                <a:cs typeface="Arial"/>
              </a:rPr>
              <a:t>C til 50</a:t>
            </a:r>
            <a:r>
              <a:rPr lang="da-DK" sz="1400" dirty="0">
                <a:solidFill>
                  <a:srgbClr val="6E7075"/>
                </a:solidFill>
                <a:latin typeface="Arial"/>
                <a:cs typeface="Arial"/>
              </a:rPr>
              <a:t>°</a:t>
            </a:r>
            <a:r>
              <a:rPr lang="da-DK" sz="1400" dirty="0">
                <a:solidFill>
                  <a:srgbClr val="3D3F44"/>
                </a:solidFill>
                <a:latin typeface="Arial"/>
                <a:cs typeface="Arial"/>
              </a:rPr>
              <a:t>C. Det vil </a:t>
            </a:r>
            <a:r>
              <a:rPr lang="da-DK" sz="1400" dirty="0">
                <a:solidFill>
                  <a:srgbClr val="2A2D31"/>
                </a:solidFill>
                <a:latin typeface="Arial"/>
                <a:cs typeface="Arial"/>
              </a:rPr>
              <a:t>sige at alle </a:t>
            </a:r>
            <a:r>
              <a:rPr lang="da-DK" sz="1400" dirty="0">
                <a:solidFill>
                  <a:srgbClr val="3D3F44"/>
                </a:solidFill>
                <a:latin typeface="Arial"/>
                <a:cs typeface="Arial"/>
              </a:rPr>
              <a:t>temperaturer under 20</a:t>
            </a:r>
            <a:r>
              <a:rPr lang="da-DK" sz="1400" dirty="0">
                <a:solidFill>
                  <a:srgbClr val="5B6066"/>
                </a:solidFill>
                <a:latin typeface="Arial"/>
                <a:cs typeface="Arial"/>
              </a:rPr>
              <a:t>°</a:t>
            </a:r>
            <a:r>
              <a:rPr lang="da-DK" sz="1400" dirty="0">
                <a:solidFill>
                  <a:srgbClr val="3D3F44"/>
                </a:solidFill>
                <a:latin typeface="Arial"/>
                <a:cs typeface="Arial"/>
              </a:rPr>
              <a:t>C vil være </a:t>
            </a:r>
            <a:r>
              <a:rPr lang="da-DK" sz="1400" dirty="0">
                <a:solidFill>
                  <a:srgbClr val="2A2D31"/>
                </a:solidFill>
                <a:latin typeface="Arial"/>
                <a:cs typeface="Arial"/>
              </a:rPr>
              <a:t>sort og alle </a:t>
            </a:r>
            <a:r>
              <a:rPr lang="da-DK" sz="1400" dirty="0">
                <a:solidFill>
                  <a:srgbClr val="3D3F44"/>
                </a:solidFill>
                <a:latin typeface="Arial"/>
                <a:cs typeface="Arial"/>
              </a:rPr>
              <a:t>temperaturer over </a:t>
            </a:r>
            <a:r>
              <a:rPr lang="da-DK" sz="1400" dirty="0">
                <a:solidFill>
                  <a:srgbClr val="2A2D31"/>
                </a:solidFill>
                <a:latin typeface="Arial"/>
                <a:cs typeface="Arial"/>
              </a:rPr>
              <a:t>50</a:t>
            </a:r>
            <a:r>
              <a:rPr lang="da-DK" sz="1400" dirty="0">
                <a:solidFill>
                  <a:srgbClr val="5B6066"/>
                </a:solidFill>
                <a:latin typeface="Arial"/>
                <a:cs typeface="Arial"/>
              </a:rPr>
              <a:t>° </a:t>
            </a:r>
            <a:r>
              <a:rPr lang="da-DK" sz="1400" dirty="0">
                <a:solidFill>
                  <a:srgbClr val="3D3F44"/>
                </a:solidFill>
                <a:latin typeface="Arial"/>
                <a:cs typeface="Arial"/>
              </a:rPr>
              <a:t>vil være hvide. Ved de fleste nye termografikameraer kan man vælge AUTO funktion, hvor kameraet </a:t>
            </a:r>
            <a:r>
              <a:rPr lang="da-DK" sz="1400" dirty="0">
                <a:solidFill>
                  <a:srgbClr val="2A2D31"/>
                </a:solidFill>
                <a:latin typeface="Arial"/>
                <a:cs typeface="Arial"/>
              </a:rPr>
              <a:t>selv </a:t>
            </a:r>
            <a:r>
              <a:rPr lang="da-DK" sz="1400" dirty="0">
                <a:solidFill>
                  <a:srgbClr val="3D3F44"/>
                </a:solidFill>
                <a:latin typeface="Arial"/>
                <a:cs typeface="Arial"/>
              </a:rPr>
              <a:t>indstiller bredde og niveau, eller kan indstilles manuelt. </a:t>
            </a:r>
          </a:p>
          <a:p>
            <a:pPr>
              <a:lnSpc>
                <a:spcPct val="160000"/>
              </a:lnSpc>
            </a:pPr>
            <a:r>
              <a:rPr lang="da-DK" sz="1400" dirty="0">
                <a:solidFill>
                  <a:srgbClr val="3D3F44"/>
                </a:solidFill>
                <a:latin typeface="Arial"/>
                <a:cs typeface="Arial"/>
              </a:rPr>
              <a:t>Det </a:t>
            </a:r>
            <a:r>
              <a:rPr lang="da-DK" sz="1400" dirty="0">
                <a:solidFill>
                  <a:srgbClr val="2A2D31"/>
                </a:solidFill>
                <a:latin typeface="Arial"/>
                <a:cs typeface="Arial"/>
              </a:rPr>
              <a:t>er </a:t>
            </a:r>
            <a:r>
              <a:rPr lang="da-DK" sz="1400" dirty="0">
                <a:solidFill>
                  <a:srgbClr val="3D3F44"/>
                </a:solidFill>
                <a:latin typeface="Arial"/>
                <a:cs typeface="Arial"/>
              </a:rPr>
              <a:t>også muligt efter </a:t>
            </a:r>
            <a:r>
              <a:rPr lang="da-DK" sz="1400" dirty="0">
                <a:solidFill>
                  <a:srgbClr val="2A2D31"/>
                </a:solidFill>
                <a:latin typeface="Arial"/>
                <a:cs typeface="Arial"/>
              </a:rPr>
              <a:t>et  </a:t>
            </a:r>
            <a:r>
              <a:rPr lang="da-DK" sz="1400" dirty="0">
                <a:solidFill>
                  <a:srgbClr val="3D3F44"/>
                </a:solidFill>
                <a:latin typeface="Arial"/>
                <a:cs typeface="Arial"/>
              </a:rPr>
              <a:t>billede </a:t>
            </a:r>
            <a:r>
              <a:rPr lang="da-DK" sz="1400" dirty="0">
                <a:solidFill>
                  <a:srgbClr val="2A2D31"/>
                </a:solidFill>
                <a:latin typeface="Arial"/>
                <a:cs typeface="Arial"/>
              </a:rPr>
              <a:t>er </a:t>
            </a:r>
            <a:r>
              <a:rPr lang="da-DK" sz="1400" dirty="0">
                <a:solidFill>
                  <a:srgbClr val="3D3F44"/>
                </a:solidFill>
                <a:latin typeface="Arial"/>
                <a:cs typeface="Arial"/>
              </a:rPr>
              <a:t>taget, at indstille bredde og niveau,  ved hjælp </a:t>
            </a:r>
            <a:r>
              <a:rPr lang="da-DK" sz="1400" dirty="0">
                <a:solidFill>
                  <a:srgbClr val="2A2D31"/>
                </a:solidFill>
                <a:latin typeface="Arial"/>
                <a:cs typeface="Arial"/>
              </a:rPr>
              <a:t>af software</a:t>
            </a:r>
            <a:endParaRPr lang="da-DK" sz="1400" dirty="0"/>
          </a:p>
        </p:txBody>
      </p:sp>
      <p:sp>
        <p:nvSpPr>
          <p:cNvPr id="4" name="Titel 3">
            <a:extLst>
              <a:ext uri="{FF2B5EF4-FFF2-40B4-BE49-F238E27FC236}">
                <a16:creationId xmlns:a16="http://schemas.microsoft.com/office/drawing/2014/main" id="{66E63C80-EFD8-47BD-AE5F-3A76EA586BE3}"/>
              </a:ext>
            </a:extLst>
          </p:cNvPr>
          <p:cNvSpPr>
            <a:spLocks noGrp="1"/>
          </p:cNvSpPr>
          <p:nvPr>
            <p:ph type="title"/>
          </p:nvPr>
        </p:nvSpPr>
        <p:spPr/>
        <p:txBody>
          <a:bodyPr/>
          <a:lstStyle/>
          <a:p>
            <a:r>
              <a:rPr lang="da-DK" dirty="0"/>
              <a:t>Termografering</a:t>
            </a:r>
            <a:br>
              <a:rPr lang="da-DK" dirty="0"/>
            </a:br>
            <a:br>
              <a:rPr lang="da-DK" dirty="0"/>
            </a:br>
            <a:r>
              <a:rPr lang="da-DK" dirty="0"/>
              <a:t>Hvordan tages et billede</a:t>
            </a:r>
          </a:p>
        </p:txBody>
      </p:sp>
      <p:pic>
        <p:nvPicPr>
          <p:cNvPr id="6" name="Billede 5">
            <a:extLst>
              <a:ext uri="{FF2B5EF4-FFF2-40B4-BE49-F238E27FC236}">
                <a16:creationId xmlns:a16="http://schemas.microsoft.com/office/drawing/2014/main" id="{96B3D595-3500-475E-9DF1-541B4BB51B5E}"/>
              </a:ext>
            </a:extLst>
          </p:cNvPr>
          <p:cNvPicPr>
            <a:picLocks noChangeAspect="1"/>
          </p:cNvPicPr>
          <p:nvPr/>
        </p:nvPicPr>
        <p:blipFill>
          <a:blip r:embed="rId2"/>
          <a:stretch>
            <a:fillRect/>
          </a:stretch>
        </p:blipFill>
        <p:spPr>
          <a:xfrm>
            <a:off x="444512" y="1898943"/>
            <a:ext cx="4538345" cy="2913325"/>
          </a:xfrm>
          <a:prstGeom prst="rect">
            <a:avLst/>
          </a:prstGeom>
        </p:spPr>
      </p:pic>
      <p:pic>
        <p:nvPicPr>
          <p:cNvPr id="10" name="Billede 9">
            <a:extLst>
              <a:ext uri="{FF2B5EF4-FFF2-40B4-BE49-F238E27FC236}">
                <a16:creationId xmlns:a16="http://schemas.microsoft.com/office/drawing/2014/main" id="{31A8830C-612C-4C2D-A4E1-AB5177656768}"/>
              </a:ext>
            </a:extLst>
          </p:cNvPr>
          <p:cNvPicPr>
            <a:picLocks noChangeAspect="1"/>
          </p:cNvPicPr>
          <p:nvPr/>
        </p:nvPicPr>
        <p:blipFill>
          <a:blip r:embed="rId3"/>
          <a:stretch>
            <a:fillRect/>
          </a:stretch>
        </p:blipFill>
        <p:spPr>
          <a:xfrm>
            <a:off x="1492766" y="4821263"/>
            <a:ext cx="1665255" cy="986818"/>
          </a:xfrm>
          <a:prstGeom prst="rect">
            <a:avLst/>
          </a:prstGeom>
        </p:spPr>
      </p:pic>
    </p:spTree>
    <p:extLst>
      <p:ext uri="{BB962C8B-B14F-4D97-AF65-F5344CB8AC3E}">
        <p14:creationId xmlns:p14="http://schemas.microsoft.com/office/powerpoint/2010/main" val="1713375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CAA18CAF-D4AF-496F-A914-84271EC912B6}"/>
              </a:ext>
            </a:extLst>
          </p:cNvPr>
          <p:cNvSpPr>
            <a:spLocks noGrp="1"/>
          </p:cNvSpPr>
          <p:nvPr>
            <p:ph sz="half" idx="1"/>
          </p:nvPr>
        </p:nvSpPr>
        <p:spPr>
          <a:xfrm>
            <a:off x="7819052" y="1555024"/>
            <a:ext cx="3904375" cy="4611600"/>
          </a:xfrm>
          <a:custGeom>
            <a:avLst/>
            <a:gdLst>
              <a:gd name="connsiteX0" fmla="*/ 0 w 3904375"/>
              <a:gd name="connsiteY0" fmla="*/ 0 h 4611600"/>
              <a:gd name="connsiteX1" fmla="*/ 689773 w 3904375"/>
              <a:gd name="connsiteY1" fmla="*/ 0 h 4611600"/>
              <a:gd name="connsiteX2" fmla="*/ 1418590 w 3904375"/>
              <a:gd name="connsiteY2" fmla="*/ 0 h 4611600"/>
              <a:gd name="connsiteX3" fmla="*/ 2069319 w 3904375"/>
              <a:gd name="connsiteY3" fmla="*/ 0 h 4611600"/>
              <a:gd name="connsiteX4" fmla="*/ 2720048 w 3904375"/>
              <a:gd name="connsiteY4" fmla="*/ 0 h 4611600"/>
              <a:gd name="connsiteX5" fmla="*/ 3904375 w 3904375"/>
              <a:gd name="connsiteY5" fmla="*/ 0 h 4611600"/>
              <a:gd name="connsiteX6" fmla="*/ 3904375 w 3904375"/>
              <a:gd name="connsiteY6" fmla="*/ 704916 h 4611600"/>
              <a:gd name="connsiteX7" fmla="*/ 3904375 w 3904375"/>
              <a:gd name="connsiteY7" fmla="*/ 1225368 h 4611600"/>
              <a:gd name="connsiteX8" fmla="*/ 3904375 w 3904375"/>
              <a:gd name="connsiteY8" fmla="*/ 1745820 h 4611600"/>
              <a:gd name="connsiteX9" fmla="*/ 3904375 w 3904375"/>
              <a:gd name="connsiteY9" fmla="*/ 2358504 h 4611600"/>
              <a:gd name="connsiteX10" fmla="*/ 3904375 w 3904375"/>
              <a:gd name="connsiteY10" fmla="*/ 3109536 h 4611600"/>
              <a:gd name="connsiteX11" fmla="*/ 3904375 w 3904375"/>
              <a:gd name="connsiteY11" fmla="*/ 3814452 h 4611600"/>
              <a:gd name="connsiteX12" fmla="*/ 3904375 w 3904375"/>
              <a:gd name="connsiteY12" fmla="*/ 4611600 h 4611600"/>
              <a:gd name="connsiteX13" fmla="*/ 3175558 w 3904375"/>
              <a:gd name="connsiteY13" fmla="*/ 4611600 h 4611600"/>
              <a:gd name="connsiteX14" fmla="*/ 2602917 w 3904375"/>
              <a:gd name="connsiteY14" fmla="*/ 4611600 h 4611600"/>
              <a:gd name="connsiteX15" fmla="*/ 1952188 w 3904375"/>
              <a:gd name="connsiteY15" fmla="*/ 4611600 h 4611600"/>
              <a:gd name="connsiteX16" fmla="*/ 1379546 w 3904375"/>
              <a:gd name="connsiteY16" fmla="*/ 4611600 h 4611600"/>
              <a:gd name="connsiteX17" fmla="*/ 728817 w 3904375"/>
              <a:gd name="connsiteY17" fmla="*/ 4611600 h 4611600"/>
              <a:gd name="connsiteX18" fmla="*/ 0 w 3904375"/>
              <a:gd name="connsiteY18" fmla="*/ 4611600 h 4611600"/>
              <a:gd name="connsiteX19" fmla="*/ 0 w 3904375"/>
              <a:gd name="connsiteY19" fmla="*/ 3906684 h 4611600"/>
              <a:gd name="connsiteX20" fmla="*/ 0 w 3904375"/>
              <a:gd name="connsiteY20" fmla="*/ 3247884 h 4611600"/>
              <a:gd name="connsiteX21" fmla="*/ 0 w 3904375"/>
              <a:gd name="connsiteY21" fmla="*/ 2496852 h 4611600"/>
              <a:gd name="connsiteX22" fmla="*/ 0 w 3904375"/>
              <a:gd name="connsiteY22" fmla="*/ 1884168 h 4611600"/>
              <a:gd name="connsiteX23" fmla="*/ 0 w 3904375"/>
              <a:gd name="connsiteY23" fmla="*/ 1133136 h 4611600"/>
              <a:gd name="connsiteX24" fmla="*/ 0 w 3904375"/>
              <a:gd name="connsiteY24" fmla="*/ 612684 h 4611600"/>
              <a:gd name="connsiteX25" fmla="*/ 0 w 3904375"/>
              <a:gd name="connsiteY25" fmla="*/ 0 h 461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04375" h="4611600" fill="none" extrusionOk="0">
                <a:moveTo>
                  <a:pt x="0" y="0"/>
                </a:moveTo>
                <a:cubicBezTo>
                  <a:pt x="224490" y="29971"/>
                  <a:pt x="385674" y="1260"/>
                  <a:pt x="689773" y="0"/>
                </a:cubicBezTo>
                <a:cubicBezTo>
                  <a:pt x="993872" y="-1260"/>
                  <a:pt x="1169160" y="17627"/>
                  <a:pt x="1418590" y="0"/>
                </a:cubicBezTo>
                <a:cubicBezTo>
                  <a:pt x="1668020" y="-17627"/>
                  <a:pt x="1841285" y="214"/>
                  <a:pt x="2069319" y="0"/>
                </a:cubicBezTo>
                <a:cubicBezTo>
                  <a:pt x="2297353" y="-214"/>
                  <a:pt x="2441706" y="-17445"/>
                  <a:pt x="2720048" y="0"/>
                </a:cubicBezTo>
                <a:cubicBezTo>
                  <a:pt x="2998390" y="17445"/>
                  <a:pt x="3331643" y="5133"/>
                  <a:pt x="3904375" y="0"/>
                </a:cubicBezTo>
                <a:cubicBezTo>
                  <a:pt x="3923883" y="293103"/>
                  <a:pt x="3928583" y="532351"/>
                  <a:pt x="3904375" y="704916"/>
                </a:cubicBezTo>
                <a:cubicBezTo>
                  <a:pt x="3880167" y="877481"/>
                  <a:pt x="3886583" y="1091776"/>
                  <a:pt x="3904375" y="1225368"/>
                </a:cubicBezTo>
                <a:cubicBezTo>
                  <a:pt x="3922167" y="1358960"/>
                  <a:pt x="3886621" y="1523843"/>
                  <a:pt x="3904375" y="1745820"/>
                </a:cubicBezTo>
                <a:cubicBezTo>
                  <a:pt x="3922129" y="1967797"/>
                  <a:pt x="3922543" y="2095778"/>
                  <a:pt x="3904375" y="2358504"/>
                </a:cubicBezTo>
                <a:cubicBezTo>
                  <a:pt x="3886207" y="2621230"/>
                  <a:pt x="3940147" y="2924321"/>
                  <a:pt x="3904375" y="3109536"/>
                </a:cubicBezTo>
                <a:cubicBezTo>
                  <a:pt x="3868603" y="3294751"/>
                  <a:pt x="3938952" y="3481223"/>
                  <a:pt x="3904375" y="3814452"/>
                </a:cubicBezTo>
                <a:cubicBezTo>
                  <a:pt x="3869798" y="4147681"/>
                  <a:pt x="3891288" y="4225774"/>
                  <a:pt x="3904375" y="4611600"/>
                </a:cubicBezTo>
                <a:cubicBezTo>
                  <a:pt x="3594271" y="4587367"/>
                  <a:pt x="3491176" y="4583277"/>
                  <a:pt x="3175558" y="4611600"/>
                </a:cubicBezTo>
                <a:cubicBezTo>
                  <a:pt x="2859940" y="4639923"/>
                  <a:pt x="2753220" y="4637155"/>
                  <a:pt x="2602917" y="4611600"/>
                </a:cubicBezTo>
                <a:cubicBezTo>
                  <a:pt x="2452614" y="4586045"/>
                  <a:pt x="2203452" y="4598888"/>
                  <a:pt x="1952188" y="4611600"/>
                </a:cubicBezTo>
                <a:cubicBezTo>
                  <a:pt x="1700924" y="4624312"/>
                  <a:pt x="1553011" y="4614599"/>
                  <a:pt x="1379546" y="4611600"/>
                </a:cubicBezTo>
                <a:cubicBezTo>
                  <a:pt x="1206081" y="4608601"/>
                  <a:pt x="964104" y="4589228"/>
                  <a:pt x="728817" y="4611600"/>
                </a:cubicBezTo>
                <a:cubicBezTo>
                  <a:pt x="493530" y="4633972"/>
                  <a:pt x="218443" y="4608355"/>
                  <a:pt x="0" y="4611600"/>
                </a:cubicBezTo>
                <a:cubicBezTo>
                  <a:pt x="-31973" y="4396431"/>
                  <a:pt x="10127" y="4165262"/>
                  <a:pt x="0" y="3906684"/>
                </a:cubicBezTo>
                <a:cubicBezTo>
                  <a:pt x="-10127" y="3648106"/>
                  <a:pt x="-6462" y="3458329"/>
                  <a:pt x="0" y="3247884"/>
                </a:cubicBezTo>
                <a:cubicBezTo>
                  <a:pt x="6462" y="3037439"/>
                  <a:pt x="-33642" y="2738568"/>
                  <a:pt x="0" y="2496852"/>
                </a:cubicBezTo>
                <a:cubicBezTo>
                  <a:pt x="33642" y="2255136"/>
                  <a:pt x="-627" y="2026462"/>
                  <a:pt x="0" y="1884168"/>
                </a:cubicBezTo>
                <a:cubicBezTo>
                  <a:pt x="627" y="1741874"/>
                  <a:pt x="1804" y="1289190"/>
                  <a:pt x="0" y="1133136"/>
                </a:cubicBezTo>
                <a:cubicBezTo>
                  <a:pt x="-1804" y="977082"/>
                  <a:pt x="-414" y="741477"/>
                  <a:pt x="0" y="612684"/>
                </a:cubicBezTo>
                <a:cubicBezTo>
                  <a:pt x="414" y="483891"/>
                  <a:pt x="7978" y="191726"/>
                  <a:pt x="0" y="0"/>
                </a:cubicBezTo>
                <a:close/>
              </a:path>
              <a:path w="3904375" h="4611600" stroke="0" extrusionOk="0">
                <a:moveTo>
                  <a:pt x="0" y="0"/>
                </a:moveTo>
                <a:cubicBezTo>
                  <a:pt x="197826" y="248"/>
                  <a:pt x="447438" y="24929"/>
                  <a:pt x="572642" y="0"/>
                </a:cubicBezTo>
                <a:cubicBezTo>
                  <a:pt x="697846" y="-24929"/>
                  <a:pt x="1005135" y="-32360"/>
                  <a:pt x="1223371" y="0"/>
                </a:cubicBezTo>
                <a:cubicBezTo>
                  <a:pt x="1441607" y="32360"/>
                  <a:pt x="1547066" y="-18941"/>
                  <a:pt x="1796013" y="0"/>
                </a:cubicBezTo>
                <a:cubicBezTo>
                  <a:pt x="2044960" y="18941"/>
                  <a:pt x="2073205" y="-10958"/>
                  <a:pt x="2329610" y="0"/>
                </a:cubicBezTo>
                <a:cubicBezTo>
                  <a:pt x="2586015" y="10958"/>
                  <a:pt x="2769875" y="3774"/>
                  <a:pt x="3058427" y="0"/>
                </a:cubicBezTo>
                <a:cubicBezTo>
                  <a:pt x="3346979" y="-3774"/>
                  <a:pt x="3639142" y="-27660"/>
                  <a:pt x="3904375" y="0"/>
                </a:cubicBezTo>
                <a:cubicBezTo>
                  <a:pt x="3878345" y="280885"/>
                  <a:pt x="3923553" y="350904"/>
                  <a:pt x="3904375" y="566568"/>
                </a:cubicBezTo>
                <a:cubicBezTo>
                  <a:pt x="3885197" y="782232"/>
                  <a:pt x="3882708" y="945694"/>
                  <a:pt x="3904375" y="1087020"/>
                </a:cubicBezTo>
                <a:cubicBezTo>
                  <a:pt x="3926042" y="1228346"/>
                  <a:pt x="3891655" y="1397100"/>
                  <a:pt x="3904375" y="1653588"/>
                </a:cubicBezTo>
                <a:cubicBezTo>
                  <a:pt x="3917095" y="1910076"/>
                  <a:pt x="3911730" y="1972072"/>
                  <a:pt x="3904375" y="2174040"/>
                </a:cubicBezTo>
                <a:cubicBezTo>
                  <a:pt x="3897020" y="2376008"/>
                  <a:pt x="3931814" y="2542851"/>
                  <a:pt x="3904375" y="2786724"/>
                </a:cubicBezTo>
                <a:cubicBezTo>
                  <a:pt x="3876936" y="3030597"/>
                  <a:pt x="3899814" y="3161177"/>
                  <a:pt x="3904375" y="3445524"/>
                </a:cubicBezTo>
                <a:cubicBezTo>
                  <a:pt x="3908936" y="3729871"/>
                  <a:pt x="3925740" y="3831718"/>
                  <a:pt x="3904375" y="3965976"/>
                </a:cubicBezTo>
                <a:cubicBezTo>
                  <a:pt x="3883010" y="4100234"/>
                  <a:pt x="3913765" y="4293387"/>
                  <a:pt x="3904375" y="4611600"/>
                </a:cubicBezTo>
                <a:cubicBezTo>
                  <a:pt x="3662505" y="4627861"/>
                  <a:pt x="3464544" y="4604900"/>
                  <a:pt x="3253646" y="4611600"/>
                </a:cubicBezTo>
                <a:cubicBezTo>
                  <a:pt x="3042748" y="4618300"/>
                  <a:pt x="2884328" y="4641252"/>
                  <a:pt x="2602917" y="4611600"/>
                </a:cubicBezTo>
                <a:cubicBezTo>
                  <a:pt x="2321506" y="4581948"/>
                  <a:pt x="2243195" y="4640230"/>
                  <a:pt x="1913144" y="4611600"/>
                </a:cubicBezTo>
                <a:cubicBezTo>
                  <a:pt x="1583093" y="4582970"/>
                  <a:pt x="1603212" y="4602577"/>
                  <a:pt x="1379546" y="4611600"/>
                </a:cubicBezTo>
                <a:cubicBezTo>
                  <a:pt x="1155880" y="4620623"/>
                  <a:pt x="1062164" y="4612963"/>
                  <a:pt x="845948" y="4611600"/>
                </a:cubicBezTo>
                <a:cubicBezTo>
                  <a:pt x="629732" y="4610237"/>
                  <a:pt x="192840" y="4630832"/>
                  <a:pt x="0" y="4611600"/>
                </a:cubicBezTo>
                <a:cubicBezTo>
                  <a:pt x="1820" y="4459750"/>
                  <a:pt x="-32832" y="4135021"/>
                  <a:pt x="0" y="3952800"/>
                </a:cubicBezTo>
                <a:cubicBezTo>
                  <a:pt x="32832" y="3770579"/>
                  <a:pt x="-8467" y="3631725"/>
                  <a:pt x="0" y="3386232"/>
                </a:cubicBezTo>
                <a:cubicBezTo>
                  <a:pt x="8467" y="3140739"/>
                  <a:pt x="-31412" y="2965178"/>
                  <a:pt x="0" y="2681316"/>
                </a:cubicBezTo>
                <a:cubicBezTo>
                  <a:pt x="31412" y="2397454"/>
                  <a:pt x="24243" y="2357112"/>
                  <a:pt x="0" y="2068632"/>
                </a:cubicBezTo>
                <a:cubicBezTo>
                  <a:pt x="-24243" y="1780152"/>
                  <a:pt x="-21817" y="1622395"/>
                  <a:pt x="0" y="1502064"/>
                </a:cubicBezTo>
                <a:cubicBezTo>
                  <a:pt x="21817" y="1381733"/>
                  <a:pt x="-18137" y="1114592"/>
                  <a:pt x="0" y="981612"/>
                </a:cubicBezTo>
                <a:cubicBezTo>
                  <a:pt x="18137" y="848632"/>
                  <a:pt x="-24471" y="447312"/>
                  <a:pt x="0" y="0"/>
                </a:cubicBezTo>
                <a:close/>
              </a:path>
            </a:pathLst>
          </a:custGeom>
          <a:ln>
            <a:solidFill>
              <a:schemeClr val="tx1"/>
            </a:solidFill>
            <a:extLst>
              <a:ext uri="{C807C97D-BFC1-408E-A445-0C87EB9F89A2}">
                <ask:lineSketchStyleProps xmlns:ask="http://schemas.microsoft.com/office/drawing/2018/sketchyshapes" sd="3990107630">
                  <ask:type>
                    <ask:lineSketchFreehand/>
                  </ask:type>
                </ask:lineSketchStyleProps>
              </a:ext>
            </a:extLst>
          </a:ln>
        </p:spPr>
        <p:txBody>
          <a:bodyPr>
            <a:normAutofit fontScale="92500" lnSpcReduction="10000"/>
          </a:bodyPr>
          <a:lstStyle/>
          <a:p>
            <a:r>
              <a:rPr lang="da-DK" dirty="0"/>
              <a:t>Når der tages et billede, er der nogle faktorer der skal tages højde for, for at tage et godt billede.</a:t>
            </a:r>
          </a:p>
          <a:p>
            <a:pPr marL="285750" indent="-285750">
              <a:buFont typeface="Arial" panose="020B0604020202020204" pitchFamily="34" charset="0"/>
              <a:buChar char="•"/>
            </a:pPr>
            <a:r>
              <a:rPr lang="da-DK" b="1" dirty="0"/>
              <a:t>Temperaturområde</a:t>
            </a:r>
          </a:p>
          <a:p>
            <a:pPr marL="285750" indent="-285750">
              <a:buFont typeface="Arial" panose="020B0604020202020204" pitchFamily="34" charset="0"/>
              <a:buChar char="•"/>
            </a:pPr>
            <a:r>
              <a:rPr lang="da-DK" b="1" dirty="0"/>
              <a:t>Optisk fokusering </a:t>
            </a:r>
          </a:p>
          <a:p>
            <a:pPr marL="285750" indent="-285750">
              <a:buFont typeface="Arial" panose="020B0604020202020204" pitchFamily="34" charset="0"/>
              <a:buChar char="•"/>
            </a:pPr>
            <a:r>
              <a:rPr lang="da-DK" b="1" dirty="0"/>
              <a:t>Billede komposition (motiv)</a:t>
            </a:r>
          </a:p>
          <a:p>
            <a:endParaRPr lang="da-DK" dirty="0"/>
          </a:p>
          <a:p>
            <a:r>
              <a:rPr lang="da-DK" dirty="0"/>
              <a:t>Som vi så på sidste side er </a:t>
            </a:r>
            <a:r>
              <a:rPr lang="da-DK" i="1" dirty="0"/>
              <a:t>Temperaturområdet</a:t>
            </a:r>
            <a:r>
              <a:rPr lang="da-DK" dirty="0"/>
              <a:t> vigtigt.</a:t>
            </a:r>
          </a:p>
          <a:p>
            <a:endParaRPr lang="da-DK" dirty="0"/>
          </a:p>
          <a:p>
            <a:r>
              <a:rPr lang="da-DK" i="1" dirty="0"/>
              <a:t>Optisk fokusering </a:t>
            </a:r>
            <a:r>
              <a:rPr lang="da-DK" dirty="0"/>
              <a:t>er vigtigt lige som på almindelige kameraer. Bemærk temperatur forskellen i disse to billeder. Det ene er i fokus og det andet er ikke.</a:t>
            </a:r>
          </a:p>
          <a:p>
            <a:endParaRPr lang="da-DK" dirty="0"/>
          </a:p>
        </p:txBody>
      </p:sp>
      <p:sp>
        <p:nvSpPr>
          <p:cNvPr id="4" name="Titel 3">
            <a:extLst>
              <a:ext uri="{FF2B5EF4-FFF2-40B4-BE49-F238E27FC236}">
                <a16:creationId xmlns:a16="http://schemas.microsoft.com/office/drawing/2014/main" id="{4EEF0057-7F96-4F12-99DE-30B27F9E2DFA}"/>
              </a:ext>
            </a:extLst>
          </p:cNvPr>
          <p:cNvSpPr>
            <a:spLocks noGrp="1"/>
          </p:cNvSpPr>
          <p:nvPr>
            <p:ph type="title"/>
          </p:nvPr>
        </p:nvSpPr>
        <p:spPr/>
        <p:txBody>
          <a:bodyPr/>
          <a:lstStyle/>
          <a:p>
            <a:r>
              <a:rPr lang="da-DK" dirty="0"/>
              <a:t>Termografering</a:t>
            </a:r>
            <a:br>
              <a:rPr lang="da-DK" dirty="0"/>
            </a:br>
            <a:br>
              <a:rPr lang="da-DK" dirty="0"/>
            </a:br>
            <a:r>
              <a:rPr lang="da-DK" dirty="0"/>
              <a:t>Hvordan tages et billede</a:t>
            </a:r>
          </a:p>
        </p:txBody>
      </p:sp>
      <p:pic>
        <p:nvPicPr>
          <p:cNvPr id="6" name="Billede 5">
            <a:extLst>
              <a:ext uri="{FF2B5EF4-FFF2-40B4-BE49-F238E27FC236}">
                <a16:creationId xmlns:a16="http://schemas.microsoft.com/office/drawing/2014/main" id="{CB9C7D6B-5D7A-49E1-9E7C-536A55B0210D}"/>
              </a:ext>
            </a:extLst>
          </p:cNvPr>
          <p:cNvPicPr>
            <a:picLocks noChangeAspect="1"/>
          </p:cNvPicPr>
          <p:nvPr/>
        </p:nvPicPr>
        <p:blipFill>
          <a:blip r:embed="rId2"/>
          <a:stretch>
            <a:fillRect/>
          </a:stretch>
        </p:blipFill>
        <p:spPr>
          <a:xfrm>
            <a:off x="847607" y="1950286"/>
            <a:ext cx="5944429" cy="3320807"/>
          </a:xfrm>
          <a:prstGeom prst="rect">
            <a:avLst/>
          </a:prstGeom>
        </p:spPr>
      </p:pic>
    </p:spTree>
    <p:extLst>
      <p:ext uri="{BB962C8B-B14F-4D97-AF65-F5344CB8AC3E}">
        <p14:creationId xmlns:p14="http://schemas.microsoft.com/office/powerpoint/2010/main" val="857886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375377F0-0A55-424C-8BCD-3B66C17398CC}"/>
              </a:ext>
            </a:extLst>
          </p:cNvPr>
          <p:cNvSpPr>
            <a:spLocks noGrp="1"/>
          </p:cNvSpPr>
          <p:nvPr>
            <p:ph sz="half" idx="1"/>
          </p:nvPr>
        </p:nvSpPr>
        <p:spPr>
          <a:xfrm>
            <a:off x="7819052" y="1774209"/>
            <a:ext cx="3705805" cy="4240725"/>
          </a:xfrm>
          <a:custGeom>
            <a:avLst/>
            <a:gdLst>
              <a:gd name="connsiteX0" fmla="*/ 0 w 3705805"/>
              <a:gd name="connsiteY0" fmla="*/ 0 h 4240725"/>
              <a:gd name="connsiteX1" fmla="*/ 492343 w 3705805"/>
              <a:gd name="connsiteY1" fmla="*/ 0 h 4240725"/>
              <a:gd name="connsiteX2" fmla="*/ 947627 w 3705805"/>
              <a:gd name="connsiteY2" fmla="*/ 0 h 4240725"/>
              <a:gd name="connsiteX3" fmla="*/ 1402912 w 3705805"/>
              <a:gd name="connsiteY3" fmla="*/ 0 h 4240725"/>
              <a:gd name="connsiteX4" fmla="*/ 1895255 w 3705805"/>
              <a:gd name="connsiteY4" fmla="*/ 0 h 4240725"/>
              <a:gd name="connsiteX5" fmla="*/ 2461713 w 3705805"/>
              <a:gd name="connsiteY5" fmla="*/ 0 h 4240725"/>
              <a:gd name="connsiteX6" fmla="*/ 3028172 w 3705805"/>
              <a:gd name="connsiteY6" fmla="*/ 0 h 4240725"/>
              <a:gd name="connsiteX7" fmla="*/ 3705805 w 3705805"/>
              <a:gd name="connsiteY7" fmla="*/ 0 h 4240725"/>
              <a:gd name="connsiteX8" fmla="*/ 3705805 w 3705805"/>
              <a:gd name="connsiteY8" fmla="*/ 445276 h 4240725"/>
              <a:gd name="connsiteX9" fmla="*/ 3705805 w 3705805"/>
              <a:gd name="connsiteY9" fmla="*/ 932960 h 4240725"/>
              <a:gd name="connsiteX10" fmla="*/ 3705805 w 3705805"/>
              <a:gd name="connsiteY10" fmla="*/ 1335828 h 4240725"/>
              <a:gd name="connsiteX11" fmla="*/ 3705805 w 3705805"/>
              <a:gd name="connsiteY11" fmla="*/ 1781105 h 4240725"/>
              <a:gd name="connsiteX12" fmla="*/ 3705805 w 3705805"/>
              <a:gd name="connsiteY12" fmla="*/ 2226381 h 4240725"/>
              <a:gd name="connsiteX13" fmla="*/ 3705805 w 3705805"/>
              <a:gd name="connsiteY13" fmla="*/ 2671657 h 4240725"/>
              <a:gd name="connsiteX14" fmla="*/ 3705805 w 3705805"/>
              <a:gd name="connsiteY14" fmla="*/ 3201747 h 4240725"/>
              <a:gd name="connsiteX15" fmla="*/ 3705805 w 3705805"/>
              <a:gd name="connsiteY15" fmla="*/ 3731838 h 4240725"/>
              <a:gd name="connsiteX16" fmla="*/ 3705805 w 3705805"/>
              <a:gd name="connsiteY16" fmla="*/ 4240725 h 4240725"/>
              <a:gd name="connsiteX17" fmla="*/ 3102288 w 3705805"/>
              <a:gd name="connsiteY17" fmla="*/ 4240725 h 4240725"/>
              <a:gd name="connsiteX18" fmla="*/ 2535829 w 3705805"/>
              <a:gd name="connsiteY18" fmla="*/ 4240725 h 4240725"/>
              <a:gd name="connsiteX19" fmla="*/ 1932313 w 3705805"/>
              <a:gd name="connsiteY19" fmla="*/ 4240725 h 4240725"/>
              <a:gd name="connsiteX20" fmla="*/ 1402912 w 3705805"/>
              <a:gd name="connsiteY20" fmla="*/ 4240725 h 4240725"/>
              <a:gd name="connsiteX21" fmla="*/ 947627 w 3705805"/>
              <a:gd name="connsiteY21" fmla="*/ 4240725 h 4240725"/>
              <a:gd name="connsiteX22" fmla="*/ 492343 w 3705805"/>
              <a:gd name="connsiteY22" fmla="*/ 4240725 h 4240725"/>
              <a:gd name="connsiteX23" fmla="*/ 0 w 3705805"/>
              <a:gd name="connsiteY23" fmla="*/ 4240725 h 4240725"/>
              <a:gd name="connsiteX24" fmla="*/ 0 w 3705805"/>
              <a:gd name="connsiteY24" fmla="*/ 3753042 h 4240725"/>
              <a:gd name="connsiteX25" fmla="*/ 0 w 3705805"/>
              <a:gd name="connsiteY25" fmla="*/ 3138137 h 4240725"/>
              <a:gd name="connsiteX26" fmla="*/ 0 w 3705805"/>
              <a:gd name="connsiteY26" fmla="*/ 2565639 h 4240725"/>
              <a:gd name="connsiteX27" fmla="*/ 0 w 3705805"/>
              <a:gd name="connsiteY27" fmla="*/ 1993141 h 4240725"/>
              <a:gd name="connsiteX28" fmla="*/ 0 w 3705805"/>
              <a:gd name="connsiteY28" fmla="*/ 1547865 h 4240725"/>
              <a:gd name="connsiteX29" fmla="*/ 0 w 3705805"/>
              <a:gd name="connsiteY29" fmla="*/ 932959 h 4240725"/>
              <a:gd name="connsiteX30" fmla="*/ 0 w 3705805"/>
              <a:gd name="connsiteY30" fmla="*/ 0 h 424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05805" h="4240725" fill="none" extrusionOk="0">
                <a:moveTo>
                  <a:pt x="0" y="0"/>
                </a:moveTo>
                <a:cubicBezTo>
                  <a:pt x="227748" y="-38654"/>
                  <a:pt x="319484" y="41187"/>
                  <a:pt x="492343" y="0"/>
                </a:cubicBezTo>
                <a:cubicBezTo>
                  <a:pt x="665202" y="-41187"/>
                  <a:pt x="828043" y="21482"/>
                  <a:pt x="947627" y="0"/>
                </a:cubicBezTo>
                <a:cubicBezTo>
                  <a:pt x="1067211" y="-21482"/>
                  <a:pt x="1281394" y="46842"/>
                  <a:pt x="1402912" y="0"/>
                </a:cubicBezTo>
                <a:cubicBezTo>
                  <a:pt x="1524430" y="-46842"/>
                  <a:pt x="1769615" y="17415"/>
                  <a:pt x="1895255" y="0"/>
                </a:cubicBezTo>
                <a:cubicBezTo>
                  <a:pt x="2020895" y="-17415"/>
                  <a:pt x="2245989" y="19686"/>
                  <a:pt x="2461713" y="0"/>
                </a:cubicBezTo>
                <a:cubicBezTo>
                  <a:pt x="2677437" y="-19686"/>
                  <a:pt x="2753689" y="65143"/>
                  <a:pt x="3028172" y="0"/>
                </a:cubicBezTo>
                <a:cubicBezTo>
                  <a:pt x="3302655" y="-65143"/>
                  <a:pt x="3386104" y="10103"/>
                  <a:pt x="3705805" y="0"/>
                </a:cubicBezTo>
                <a:cubicBezTo>
                  <a:pt x="3752002" y="189067"/>
                  <a:pt x="3698282" y="275259"/>
                  <a:pt x="3705805" y="445276"/>
                </a:cubicBezTo>
                <a:cubicBezTo>
                  <a:pt x="3713328" y="615293"/>
                  <a:pt x="3691757" y="830539"/>
                  <a:pt x="3705805" y="932960"/>
                </a:cubicBezTo>
                <a:cubicBezTo>
                  <a:pt x="3719853" y="1035381"/>
                  <a:pt x="3671957" y="1210254"/>
                  <a:pt x="3705805" y="1335828"/>
                </a:cubicBezTo>
                <a:cubicBezTo>
                  <a:pt x="3739653" y="1461402"/>
                  <a:pt x="3692556" y="1603999"/>
                  <a:pt x="3705805" y="1781105"/>
                </a:cubicBezTo>
                <a:cubicBezTo>
                  <a:pt x="3719054" y="1958211"/>
                  <a:pt x="3674121" y="2020539"/>
                  <a:pt x="3705805" y="2226381"/>
                </a:cubicBezTo>
                <a:cubicBezTo>
                  <a:pt x="3737489" y="2432223"/>
                  <a:pt x="3672874" y="2471846"/>
                  <a:pt x="3705805" y="2671657"/>
                </a:cubicBezTo>
                <a:cubicBezTo>
                  <a:pt x="3738736" y="2871468"/>
                  <a:pt x="3694776" y="3035598"/>
                  <a:pt x="3705805" y="3201747"/>
                </a:cubicBezTo>
                <a:cubicBezTo>
                  <a:pt x="3716834" y="3367896"/>
                  <a:pt x="3654429" y="3488948"/>
                  <a:pt x="3705805" y="3731838"/>
                </a:cubicBezTo>
                <a:cubicBezTo>
                  <a:pt x="3757181" y="3974728"/>
                  <a:pt x="3670208" y="3991123"/>
                  <a:pt x="3705805" y="4240725"/>
                </a:cubicBezTo>
                <a:cubicBezTo>
                  <a:pt x="3485727" y="4266819"/>
                  <a:pt x="3230926" y="4229437"/>
                  <a:pt x="3102288" y="4240725"/>
                </a:cubicBezTo>
                <a:cubicBezTo>
                  <a:pt x="2973650" y="4252013"/>
                  <a:pt x="2744082" y="4180588"/>
                  <a:pt x="2535829" y="4240725"/>
                </a:cubicBezTo>
                <a:cubicBezTo>
                  <a:pt x="2327576" y="4300862"/>
                  <a:pt x="2079951" y="4192415"/>
                  <a:pt x="1932313" y="4240725"/>
                </a:cubicBezTo>
                <a:cubicBezTo>
                  <a:pt x="1784675" y="4289035"/>
                  <a:pt x="1662007" y="4189470"/>
                  <a:pt x="1402912" y="4240725"/>
                </a:cubicBezTo>
                <a:cubicBezTo>
                  <a:pt x="1143817" y="4291980"/>
                  <a:pt x="1102620" y="4199618"/>
                  <a:pt x="947627" y="4240725"/>
                </a:cubicBezTo>
                <a:cubicBezTo>
                  <a:pt x="792634" y="4281832"/>
                  <a:pt x="642617" y="4212386"/>
                  <a:pt x="492343" y="4240725"/>
                </a:cubicBezTo>
                <a:cubicBezTo>
                  <a:pt x="342069" y="4269064"/>
                  <a:pt x="101242" y="4224675"/>
                  <a:pt x="0" y="4240725"/>
                </a:cubicBezTo>
                <a:cubicBezTo>
                  <a:pt x="-18321" y="4011018"/>
                  <a:pt x="27862" y="3862792"/>
                  <a:pt x="0" y="3753042"/>
                </a:cubicBezTo>
                <a:cubicBezTo>
                  <a:pt x="-27862" y="3643292"/>
                  <a:pt x="38583" y="3331617"/>
                  <a:pt x="0" y="3138137"/>
                </a:cubicBezTo>
                <a:cubicBezTo>
                  <a:pt x="-38583" y="2944658"/>
                  <a:pt x="41948" y="2810186"/>
                  <a:pt x="0" y="2565639"/>
                </a:cubicBezTo>
                <a:cubicBezTo>
                  <a:pt x="-41948" y="2321092"/>
                  <a:pt x="5582" y="2191843"/>
                  <a:pt x="0" y="1993141"/>
                </a:cubicBezTo>
                <a:cubicBezTo>
                  <a:pt x="-5582" y="1794439"/>
                  <a:pt x="36364" y="1643508"/>
                  <a:pt x="0" y="1547865"/>
                </a:cubicBezTo>
                <a:cubicBezTo>
                  <a:pt x="-36364" y="1452222"/>
                  <a:pt x="45347" y="1200237"/>
                  <a:pt x="0" y="932959"/>
                </a:cubicBezTo>
                <a:cubicBezTo>
                  <a:pt x="-45347" y="665681"/>
                  <a:pt x="51202" y="217135"/>
                  <a:pt x="0" y="0"/>
                </a:cubicBezTo>
                <a:close/>
              </a:path>
              <a:path w="3705805" h="4240725" stroke="0" extrusionOk="0">
                <a:moveTo>
                  <a:pt x="0" y="0"/>
                </a:moveTo>
                <a:cubicBezTo>
                  <a:pt x="220907" y="-34642"/>
                  <a:pt x="285233" y="35029"/>
                  <a:pt x="529401" y="0"/>
                </a:cubicBezTo>
                <a:cubicBezTo>
                  <a:pt x="773569" y="-35029"/>
                  <a:pt x="883800" y="36224"/>
                  <a:pt x="1058801" y="0"/>
                </a:cubicBezTo>
                <a:cubicBezTo>
                  <a:pt x="1233802" y="-36224"/>
                  <a:pt x="1370705" y="49039"/>
                  <a:pt x="1514086" y="0"/>
                </a:cubicBezTo>
                <a:cubicBezTo>
                  <a:pt x="1657467" y="-49039"/>
                  <a:pt x="1744493" y="22183"/>
                  <a:pt x="1932313" y="0"/>
                </a:cubicBezTo>
                <a:cubicBezTo>
                  <a:pt x="2120133" y="-22183"/>
                  <a:pt x="2260772" y="1514"/>
                  <a:pt x="2498771" y="0"/>
                </a:cubicBezTo>
                <a:cubicBezTo>
                  <a:pt x="2736770" y="-1514"/>
                  <a:pt x="2871883" y="46462"/>
                  <a:pt x="3028172" y="0"/>
                </a:cubicBezTo>
                <a:cubicBezTo>
                  <a:pt x="3184461" y="-46462"/>
                  <a:pt x="3456592" y="76871"/>
                  <a:pt x="3705805" y="0"/>
                </a:cubicBezTo>
                <a:cubicBezTo>
                  <a:pt x="3752908" y="199562"/>
                  <a:pt x="3692266" y="408514"/>
                  <a:pt x="3705805" y="614905"/>
                </a:cubicBezTo>
                <a:cubicBezTo>
                  <a:pt x="3719344" y="821297"/>
                  <a:pt x="3663596" y="963845"/>
                  <a:pt x="3705805" y="1144996"/>
                </a:cubicBezTo>
                <a:cubicBezTo>
                  <a:pt x="3748014" y="1326147"/>
                  <a:pt x="3702397" y="1437837"/>
                  <a:pt x="3705805" y="1675086"/>
                </a:cubicBezTo>
                <a:cubicBezTo>
                  <a:pt x="3709213" y="1912335"/>
                  <a:pt x="3671026" y="2077887"/>
                  <a:pt x="3705805" y="2289992"/>
                </a:cubicBezTo>
                <a:cubicBezTo>
                  <a:pt x="3740584" y="2502097"/>
                  <a:pt x="3700083" y="2666226"/>
                  <a:pt x="3705805" y="2862489"/>
                </a:cubicBezTo>
                <a:cubicBezTo>
                  <a:pt x="3711527" y="3058752"/>
                  <a:pt x="3685977" y="3141470"/>
                  <a:pt x="3705805" y="3265358"/>
                </a:cubicBezTo>
                <a:cubicBezTo>
                  <a:pt x="3725633" y="3389246"/>
                  <a:pt x="3641267" y="3961249"/>
                  <a:pt x="3705805" y="4240725"/>
                </a:cubicBezTo>
                <a:cubicBezTo>
                  <a:pt x="3585524" y="4253470"/>
                  <a:pt x="3446592" y="4229887"/>
                  <a:pt x="3287578" y="4240725"/>
                </a:cubicBezTo>
                <a:cubicBezTo>
                  <a:pt x="3128564" y="4251563"/>
                  <a:pt x="2879030" y="4179857"/>
                  <a:pt x="2721120" y="4240725"/>
                </a:cubicBezTo>
                <a:cubicBezTo>
                  <a:pt x="2563210" y="4301593"/>
                  <a:pt x="2392538" y="4183553"/>
                  <a:pt x="2191719" y="4240725"/>
                </a:cubicBezTo>
                <a:cubicBezTo>
                  <a:pt x="1990900" y="4297897"/>
                  <a:pt x="1855392" y="4198216"/>
                  <a:pt x="1625260" y="4240725"/>
                </a:cubicBezTo>
                <a:cubicBezTo>
                  <a:pt x="1395128" y="4283234"/>
                  <a:pt x="1252318" y="4225996"/>
                  <a:pt x="1132918" y="4240725"/>
                </a:cubicBezTo>
                <a:cubicBezTo>
                  <a:pt x="1013518" y="4255454"/>
                  <a:pt x="784144" y="4184553"/>
                  <a:pt x="529401" y="4240725"/>
                </a:cubicBezTo>
                <a:cubicBezTo>
                  <a:pt x="274658" y="4296897"/>
                  <a:pt x="136789" y="4218146"/>
                  <a:pt x="0" y="4240725"/>
                </a:cubicBezTo>
                <a:cubicBezTo>
                  <a:pt x="-16723" y="3977230"/>
                  <a:pt x="56340" y="3909299"/>
                  <a:pt x="0" y="3710634"/>
                </a:cubicBezTo>
                <a:cubicBezTo>
                  <a:pt x="-56340" y="3511969"/>
                  <a:pt x="40658" y="3351258"/>
                  <a:pt x="0" y="3138137"/>
                </a:cubicBezTo>
                <a:cubicBezTo>
                  <a:pt x="-40658" y="2925016"/>
                  <a:pt x="35121" y="2810055"/>
                  <a:pt x="0" y="2523231"/>
                </a:cubicBezTo>
                <a:cubicBezTo>
                  <a:pt x="-35121" y="2236407"/>
                  <a:pt x="45907" y="2252988"/>
                  <a:pt x="0" y="1993141"/>
                </a:cubicBezTo>
                <a:cubicBezTo>
                  <a:pt x="-45907" y="1733294"/>
                  <a:pt x="35959" y="1607011"/>
                  <a:pt x="0" y="1420643"/>
                </a:cubicBezTo>
                <a:cubicBezTo>
                  <a:pt x="-35959" y="1234275"/>
                  <a:pt x="49149" y="1093632"/>
                  <a:pt x="0" y="805738"/>
                </a:cubicBezTo>
                <a:cubicBezTo>
                  <a:pt x="-49149" y="517844"/>
                  <a:pt x="23972" y="196813"/>
                  <a:pt x="0" y="0"/>
                </a:cubicBezTo>
                <a:close/>
              </a:path>
            </a:pathLst>
          </a:custGeom>
          <a:ln>
            <a:solidFill>
              <a:schemeClr val="tx1"/>
            </a:solidFill>
            <a:extLst>
              <a:ext uri="{C807C97D-BFC1-408E-A445-0C87EB9F89A2}">
                <ask:lineSketchStyleProps xmlns:ask="http://schemas.microsoft.com/office/drawing/2018/sketchyshapes" sd="1097427823">
                  <ask:type>
                    <ask:lineSketchScribble/>
                  </ask:type>
                </ask:lineSketchStyleProps>
              </a:ext>
            </a:extLst>
          </a:ln>
        </p:spPr>
        <p:txBody>
          <a:bodyPr>
            <a:normAutofit/>
          </a:bodyPr>
          <a:lstStyle/>
          <a:p>
            <a:pPr marL="17780">
              <a:lnSpc>
                <a:spcPct val="100000"/>
              </a:lnSpc>
              <a:spcBef>
                <a:spcPts val="100"/>
              </a:spcBef>
            </a:pPr>
            <a:r>
              <a:rPr lang="da-DK" sz="1800" i="1" spc="-10" dirty="0">
                <a:solidFill>
                  <a:srgbClr val="3B3D42"/>
                </a:solidFill>
                <a:latin typeface="Arial"/>
                <a:cs typeface="Arial"/>
              </a:rPr>
              <a:t>Billedkomposition:</a:t>
            </a:r>
          </a:p>
          <a:p>
            <a:pPr marL="17780">
              <a:lnSpc>
                <a:spcPct val="100000"/>
              </a:lnSpc>
              <a:spcBef>
                <a:spcPts val="100"/>
              </a:spcBef>
            </a:pPr>
            <a:r>
              <a:rPr lang="da-DK" sz="1800" dirty="0">
                <a:solidFill>
                  <a:srgbClr val="3B3D42"/>
                </a:solidFill>
                <a:latin typeface="Arial"/>
                <a:cs typeface="Arial"/>
              </a:rPr>
              <a:t>Ofte</a:t>
            </a:r>
            <a:r>
              <a:rPr lang="da-DK" spc="459" dirty="0">
                <a:solidFill>
                  <a:srgbClr val="3B3D42"/>
                </a:solidFill>
                <a:latin typeface="Arial"/>
                <a:cs typeface="Arial"/>
              </a:rPr>
              <a:t> </a:t>
            </a:r>
            <a:r>
              <a:rPr lang="da-DK" sz="1800" dirty="0">
                <a:solidFill>
                  <a:srgbClr val="3B3D42"/>
                </a:solidFill>
                <a:latin typeface="Arial"/>
                <a:cs typeface="Arial"/>
              </a:rPr>
              <a:t>har</a:t>
            </a:r>
            <a:r>
              <a:rPr lang="da-DK" sz="1800" spc="484" dirty="0">
                <a:solidFill>
                  <a:srgbClr val="3B3D42"/>
                </a:solidFill>
                <a:latin typeface="Arial"/>
                <a:cs typeface="Arial"/>
              </a:rPr>
              <a:t> </a:t>
            </a:r>
            <a:r>
              <a:rPr lang="da-DK" sz="1800" dirty="0">
                <a:solidFill>
                  <a:srgbClr val="3B3D42"/>
                </a:solidFill>
                <a:latin typeface="Arial"/>
                <a:cs typeface="Arial"/>
              </a:rPr>
              <a:t>man</a:t>
            </a:r>
            <a:r>
              <a:rPr lang="da-DK" sz="1800" spc="60" dirty="0">
                <a:solidFill>
                  <a:srgbClr val="3B3D42"/>
                </a:solidFill>
                <a:latin typeface="Arial"/>
                <a:cs typeface="Arial"/>
              </a:rPr>
              <a:t>  </a:t>
            </a:r>
            <a:r>
              <a:rPr lang="da-DK" sz="1800" spc="-25" dirty="0">
                <a:solidFill>
                  <a:srgbClr val="2A2D31"/>
                </a:solidFill>
                <a:latin typeface="Arial"/>
                <a:cs typeface="Arial"/>
              </a:rPr>
              <a:t>en </a:t>
            </a:r>
            <a:r>
              <a:rPr lang="da-DK" sz="1800" dirty="0">
                <a:solidFill>
                  <a:srgbClr val="3B3D42"/>
                </a:solidFill>
                <a:latin typeface="Arial"/>
                <a:cs typeface="Arial"/>
              </a:rPr>
              <a:t>tendens</a:t>
            </a:r>
            <a:r>
              <a:rPr lang="da-DK" sz="1800" spc="225" dirty="0">
                <a:solidFill>
                  <a:srgbClr val="3B3D42"/>
                </a:solidFill>
                <a:latin typeface="Arial"/>
                <a:cs typeface="Arial"/>
              </a:rPr>
              <a:t> </a:t>
            </a:r>
            <a:r>
              <a:rPr lang="da-DK" sz="1800" dirty="0">
                <a:solidFill>
                  <a:srgbClr val="3B3D42"/>
                </a:solidFill>
                <a:latin typeface="Arial"/>
                <a:cs typeface="Arial"/>
              </a:rPr>
              <a:t>til</a:t>
            </a:r>
            <a:r>
              <a:rPr lang="da-DK" sz="1800" spc="135" dirty="0">
                <a:solidFill>
                  <a:srgbClr val="3B3D42"/>
                </a:solidFill>
                <a:latin typeface="Arial"/>
                <a:cs typeface="Arial"/>
              </a:rPr>
              <a:t> </a:t>
            </a:r>
            <a:r>
              <a:rPr lang="da-DK" sz="1800" dirty="0">
                <a:solidFill>
                  <a:srgbClr val="2A2D31"/>
                </a:solidFill>
                <a:latin typeface="Arial"/>
                <a:cs typeface="Arial"/>
              </a:rPr>
              <a:t>at</a:t>
            </a:r>
            <a:r>
              <a:rPr lang="da-DK" sz="1800" spc="135" dirty="0">
                <a:solidFill>
                  <a:srgbClr val="2A2D31"/>
                </a:solidFill>
                <a:latin typeface="Arial"/>
                <a:cs typeface="Arial"/>
              </a:rPr>
              <a:t> </a:t>
            </a:r>
            <a:r>
              <a:rPr lang="da-DK" sz="1800" dirty="0">
                <a:solidFill>
                  <a:srgbClr val="3B3D42"/>
                </a:solidFill>
                <a:latin typeface="Arial"/>
                <a:cs typeface="Arial"/>
              </a:rPr>
              <a:t>tage</a:t>
            </a:r>
            <a:r>
              <a:rPr lang="da-DK" sz="1800" spc="165" dirty="0">
                <a:solidFill>
                  <a:srgbClr val="3B3D42"/>
                </a:solidFill>
                <a:latin typeface="Arial"/>
                <a:cs typeface="Arial"/>
              </a:rPr>
              <a:t> </a:t>
            </a:r>
            <a:r>
              <a:rPr lang="da-DK" sz="1800" dirty="0">
                <a:solidFill>
                  <a:srgbClr val="3B3D42"/>
                </a:solidFill>
                <a:latin typeface="Arial"/>
                <a:cs typeface="Arial"/>
              </a:rPr>
              <a:t>billedet</a:t>
            </a:r>
            <a:r>
              <a:rPr lang="da-DK" sz="1800" spc="204" dirty="0">
                <a:solidFill>
                  <a:srgbClr val="3B3D42"/>
                </a:solidFill>
                <a:latin typeface="Arial"/>
                <a:cs typeface="Arial"/>
              </a:rPr>
              <a:t> </a:t>
            </a:r>
            <a:r>
              <a:rPr lang="da-DK" sz="1800" dirty="0">
                <a:solidFill>
                  <a:srgbClr val="3B3D42"/>
                </a:solidFill>
                <a:latin typeface="Arial"/>
                <a:cs typeface="Arial"/>
              </a:rPr>
              <a:t>for</a:t>
            </a:r>
            <a:r>
              <a:rPr lang="da-DK" sz="1800" spc="160" dirty="0">
                <a:solidFill>
                  <a:srgbClr val="3B3D42"/>
                </a:solidFill>
                <a:latin typeface="Arial"/>
                <a:cs typeface="Arial"/>
              </a:rPr>
              <a:t> </a:t>
            </a:r>
            <a:r>
              <a:rPr lang="da-DK" sz="1800" dirty="0">
                <a:solidFill>
                  <a:srgbClr val="3B3D42"/>
                </a:solidFill>
                <a:latin typeface="Arial"/>
                <a:cs typeface="Arial"/>
              </a:rPr>
              <a:t>langt</a:t>
            </a:r>
            <a:r>
              <a:rPr lang="da-DK" sz="1800" spc="204" dirty="0">
                <a:solidFill>
                  <a:srgbClr val="3B3D42"/>
                </a:solidFill>
                <a:latin typeface="Arial"/>
                <a:cs typeface="Arial"/>
              </a:rPr>
              <a:t> </a:t>
            </a:r>
            <a:r>
              <a:rPr lang="da-DK" sz="1800" dirty="0">
                <a:solidFill>
                  <a:srgbClr val="3B3D42"/>
                </a:solidFill>
                <a:latin typeface="Arial"/>
                <a:cs typeface="Arial"/>
              </a:rPr>
              <a:t>fra</a:t>
            </a:r>
            <a:r>
              <a:rPr lang="da-DK" sz="1800" spc="145" dirty="0">
                <a:solidFill>
                  <a:srgbClr val="3B3D42"/>
                </a:solidFill>
                <a:latin typeface="Arial"/>
                <a:cs typeface="Arial"/>
              </a:rPr>
              <a:t> </a:t>
            </a:r>
            <a:r>
              <a:rPr lang="da-DK" sz="1800" dirty="0">
                <a:solidFill>
                  <a:srgbClr val="3B3D42"/>
                </a:solidFill>
                <a:latin typeface="Arial"/>
                <a:cs typeface="Arial"/>
              </a:rPr>
              <a:t>måleobjektet.</a:t>
            </a:r>
            <a:r>
              <a:rPr lang="da-DK" sz="1800" spc="335" dirty="0">
                <a:solidFill>
                  <a:srgbClr val="3B3D42"/>
                </a:solidFill>
                <a:latin typeface="Arial"/>
                <a:cs typeface="Arial"/>
              </a:rPr>
              <a:t> </a:t>
            </a:r>
            <a:r>
              <a:rPr lang="da-DK" sz="1800" dirty="0">
                <a:solidFill>
                  <a:srgbClr val="3B3D42"/>
                </a:solidFill>
                <a:latin typeface="Arial"/>
                <a:cs typeface="Arial"/>
              </a:rPr>
              <a:t>Jo</a:t>
            </a:r>
            <a:r>
              <a:rPr lang="da-DK" sz="1800" spc="114" dirty="0">
                <a:solidFill>
                  <a:srgbClr val="3B3D42"/>
                </a:solidFill>
                <a:latin typeface="Arial"/>
                <a:cs typeface="Arial"/>
              </a:rPr>
              <a:t> </a:t>
            </a:r>
            <a:r>
              <a:rPr lang="da-DK" sz="1800" dirty="0">
                <a:solidFill>
                  <a:srgbClr val="3B3D42"/>
                </a:solidFill>
                <a:latin typeface="Arial"/>
                <a:cs typeface="Arial"/>
              </a:rPr>
              <a:t>tættere</a:t>
            </a:r>
            <a:r>
              <a:rPr lang="da-DK" sz="1800" spc="229" dirty="0">
                <a:solidFill>
                  <a:srgbClr val="3B3D42"/>
                </a:solidFill>
                <a:latin typeface="Arial"/>
                <a:cs typeface="Arial"/>
              </a:rPr>
              <a:t> </a:t>
            </a:r>
            <a:r>
              <a:rPr lang="da-DK" sz="1800" dirty="0">
                <a:solidFill>
                  <a:srgbClr val="3B3D42"/>
                </a:solidFill>
                <a:latin typeface="Arial"/>
                <a:cs typeface="Arial"/>
              </a:rPr>
              <a:t>man</a:t>
            </a:r>
            <a:r>
              <a:rPr lang="da-DK" sz="1800" spc="185" dirty="0">
                <a:solidFill>
                  <a:srgbClr val="3B3D42"/>
                </a:solidFill>
                <a:latin typeface="Arial"/>
                <a:cs typeface="Arial"/>
              </a:rPr>
              <a:t> </a:t>
            </a:r>
            <a:r>
              <a:rPr lang="da-DK" sz="1800" spc="-10" dirty="0">
                <a:solidFill>
                  <a:srgbClr val="3B3D42"/>
                </a:solidFill>
                <a:latin typeface="Arial"/>
                <a:cs typeface="Arial"/>
              </a:rPr>
              <a:t>kommer </a:t>
            </a:r>
            <a:r>
              <a:rPr lang="da-DK" sz="1800" dirty="0">
                <a:solidFill>
                  <a:srgbClr val="3B3D42"/>
                </a:solidFill>
                <a:latin typeface="Arial"/>
                <a:cs typeface="Arial"/>
              </a:rPr>
              <a:t>på</a:t>
            </a:r>
            <a:r>
              <a:rPr lang="da-DK" sz="1800" spc="120" dirty="0">
                <a:solidFill>
                  <a:srgbClr val="3B3D42"/>
                </a:solidFill>
                <a:latin typeface="Arial"/>
                <a:cs typeface="Arial"/>
              </a:rPr>
              <a:t> </a:t>
            </a:r>
            <a:r>
              <a:rPr lang="da-DK" sz="1800" dirty="0">
                <a:solidFill>
                  <a:srgbClr val="3B3D42"/>
                </a:solidFill>
                <a:latin typeface="Arial"/>
                <a:cs typeface="Arial"/>
              </a:rPr>
              <a:t>måleobjektet,</a:t>
            </a:r>
            <a:r>
              <a:rPr lang="da-DK" sz="1800" spc="245" dirty="0">
                <a:solidFill>
                  <a:srgbClr val="3B3D42"/>
                </a:solidFill>
                <a:latin typeface="Arial"/>
                <a:cs typeface="Arial"/>
              </a:rPr>
              <a:t> </a:t>
            </a:r>
            <a:r>
              <a:rPr lang="da-DK" sz="1800" dirty="0">
                <a:solidFill>
                  <a:srgbClr val="3B3D42"/>
                </a:solidFill>
                <a:latin typeface="Arial"/>
                <a:cs typeface="Arial"/>
              </a:rPr>
              <a:t>jo</a:t>
            </a:r>
            <a:r>
              <a:rPr lang="da-DK" sz="1800" spc="70" dirty="0">
                <a:solidFill>
                  <a:srgbClr val="3B3D42"/>
                </a:solidFill>
                <a:latin typeface="Arial"/>
                <a:cs typeface="Arial"/>
              </a:rPr>
              <a:t> </a:t>
            </a:r>
            <a:r>
              <a:rPr lang="da-DK" sz="1800" dirty="0">
                <a:solidFill>
                  <a:srgbClr val="3B3D42"/>
                </a:solidFill>
                <a:latin typeface="Arial"/>
                <a:cs typeface="Arial"/>
              </a:rPr>
              <a:t>mere</a:t>
            </a:r>
            <a:r>
              <a:rPr lang="da-DK" sz="1800" spc="90" dirty="0">
                <a:solidFill>
                  <a:srgbClr val="3B3D42"/>
                </a:solidFill>
                <a:latin typeface="Arial"/>
                <a:cs typeface="Arial"/>
              </a:rPr>
              <a:t> </a:t>
            </a:r>
            <a:r>
              <a:rPr lang="da-DK" sz="1800" dirty="0">
                <a:solidFill>
                  <a:srgbClr val="3B3D42"/>
                </a:solidFill>
                <a:latin typeface="Arial"/>
                <a:cs typeface="Arial"/>
              </a:rPr>
              <a:t>præcis</a:t>
            </a:r>
            <a:r>
              <a:rPr lang="da-DK" sz="1800" spc="170" dirty="0">
                <a:solidFill>
                  <a:srgbClr val="3B3D42"/>
                </a:solidFill>
                <a:latin typeface="Arial"/>
                <a:cs typeface="Arial"/>
              </a:rPr>
              <a:t> </a:t>
            </a:r>
            <a:r>
              <a:rPr lang="da-DK" sz="1800" dirty="0">
                <a:solidFill>
                  <a:srgbClr val="3B3D42"/>
                </a:solidFill>
                <a:latin typeface="Arial"/>
                <a:cs typeface="Arial"/>
              </a:rPr>
              <a:t>vil</a:t>
            </a:r>
            <a:r>
              <a:rPr lang="da-DK" sz="1800" spc="40" dirty="0">
                <a:solidFill>
                  <a:srgbClr val="3B3D42"/>
                </a:solidFill>
                <a:latin typeface="Arial"/>
                <a:cs typeface="Arial"/>
              </a:rPr>
              <a:t> </a:t>
            </a:r>
            <a:r>
              <a:rPr lang="da-DK" sz="1800" dirty="0">
                <a:solidFill>
                  <a:srgbClr val="3B3D42"/>
                </a:solidFill>
                <a:latin typeface="Arial"/>
                <a:cs typeface="Arial"/>
              </a:rPr>
              <a:t>målingen</a:t>
            </a:r>
            <a:r>
              <a:rPr lang="da-DK" sz="1800" spc="145" dirty="0">
                <a:solidFill>
                  <a:srgbClr val="3B3D42"/>
                </a:solidFill>
                <a:latin typeface="Arial"/>
                <a:cs typeface="Arial"/>
              </a:rPr>
              <a:t> </a:t>
            </a:r>
            <a:r>
              <a:rPr lang="da-DK" sz="1800" dirty="0">
                <a:solidFill>
                  <a:srgbClr val="3B3D42"/>
                </a:solidFill>
                <a:latin typeface="Arial"/>
                <a:cs typeface="Arial"/>
              </a:rPr>
              <a:t>være.</a:t>
            </a:r>
            <a:r>
              <a:rPr lang="da-DK" sz="1800" spc="140" dirty="0">
                <a:solidFill>
                  <a:srgbClr val="3B3D42"/>
                </a:solidFill>
                <a:latin typeface="Arial"/>
                <a:cs typeface="Arial"/>
              </a:rPr>
              <a:t> </a:t>
            </a:r>
            <a:r>
              <a:rPr lang="da-DK" sz="1800" dirty="0">
                <a:solidFill>
                  <a:srgbClr val="3B3D42"/>
                </a:solidFill>
                <a:latin typeface="Arial"/>
                <a:cs typeface="Arial"/>
              </a:rPr>
              <a:t>Dog</a:t>
            </a:r>
            <a:r>
              <a:rPr lang="da-DK" sz="1800" spc="130" dirty="0">
                <a:solidFill>
                  <a:srgbClr val="3B3D42"/>
                </a:solidFill>
                <a:latin typeface="Arial"/>
                <a:cs typeface="Arial"/>
              </a:rPr>
              <a:t> </a:t>
            </a:r>
            <a:r>
              <a:rPr lang="da-DK" sz="1800" dirty="0">
                <a:solidFill>
                  <a:srgbClr val="2A2D31"/>
                </a:solidFill>
                <a:latin typeface="Arial"/>
                <a:cs typeface="Arial"/>
              </a:rPr>
              <a:t>skal</a:t>
            </a:r>
            <a:r>
              <a:rPr lang="da-DK" sz="1800" spc="70" dirty="0">
                <a:solidFill>
                  <a:srgbClr val="2A2D31"/>
                </a:solidFill>
                <a:latin typeface="Arial"/>
                <a:cs typeface="Arial"/>
              </a:rPr>
              <a:t> </a:t>
            </a:r>
            <a:r>
              <a:rPr lang="da-DK" sz="1800" dirty="0">
                <a:solidFill>
                  <a:srgbClr val="3B3D42"/>
                </a:solidFill>
                <a:latin typeface="Arial"/>
                <a:cs typeface="Arial"/>
              </a:rPr>
              <a:t>man</a:t>
            </a:r>
            <a:r>
              <a:rPr lang="da-DK" sz="1800" spc="95" dirty="0">
                <a:solidFill>
                  <a:srgbClr val="3B3D42"/>
                </a:solidFill>
                <a:latin typeface="Arial"/>
                <a:cs typeface="Arial"/>
              </a:rPr>
              <a:t> </a:t>
            </a:r>
            <a:r>
              <a:rPr lang="da-DK" sz="1800" spc="-10" dirty="0">
                <a:solidFill>
                  <a:srgbClr val="2A2D31"/>
                </a:solidFill>
                <a:latin typeface="Arial"/>
                <a:cs typeface="Arial"/>
              </a:rPr>
              <a:t>stadig </a:t>
            </a:r>
            <a:r>
              <a:rPr lang="da-DK" sz="1800" dirty="0">
                <a:solidFill>
                  <a:srgbClr val="3B3D42"/>
                </a:solidFill>
                <a:latin typeface="Arial"/>
                <a:cs typeface="Arial"/>
              </a:rPr>
              <a:t>overholde</a:t>
            </a:r>
            <a:r>
              <a:rPr lang="da-DK" sz="1800" spc="210" dirty="0">
                <a:solidFill>
                  <a:srgbClr val="3B3D42"/>
                </a:solidFill>
                <a:latin typeface="Arial"/>
                <a:cs typeface="Arial"/>
              </a:rPr>
              <a:t> </a:t>
            </a:r>
            <a:r>
              <a:rPr lang="da-DK" sz="1800" spc="-10" dirty="0">
                <a:solidFill>
                  <a:srgbClr val="3B3D42"/>
                </a:solidFill>
                <a:latin typeface="Arial"/>
                <a:cs typeface="Arial"/>
              </a:rPr>
              <a:t>respektafstandene.</a:t>
            </a:r>
          </a:p>
          <a:p>
            <a:pPr marL="17780">
              <a:lnSpc>
                <a:spcPct val="100000"/>
              </a:lnSpc>
              <a:spcBef>
                <a:spcPts val="100"/>
              </a:spcBef>
            </a:pPr>
            <a:endParaRPr lang="da-DK" spc="-10" dirty="0">
              <a:solidFill>
                <a:srgbClr val="3B3D42"/>
              </a:solidFill>
              <a:latin typeface="Arial"/>
              <a:cs typeface="Arial"/>
            </a:endParaRPr>
          </a:p>
          <a:p>
            <a:pPr marL="17780">
              <a:lnSpc>
                <a:spcPct val="100000"/>
              </a:lnSpc>
              <a:spcBef>
                <a:spcPts val="100"/>
              </a:spcBef>
            </a:pPr>
            <a:r>
              <a:rPr lang="da-DK" spc="-10" dirty="0">
                <a:solidFill>
                  <a:srgbClr val="3B3D42"/>
                </a:solidFill>
                <a:latin typeface="Arial"/>
                <a:cs typeface="Arial"/>
              </a:rPr>
              <a:t>Som det ses på billedet jo tættere man kommer på måleobjektet jo mere stiger temperaturen. Dette er fordi måleobjektet nu fylder hele </a:t>
            </a:r>
            <a:r>
              <a:rPr lang="da-DK" spc="-10" dirty="0" err="1">
                <a:solidFill>
                  <a:srgbClr val="3B3D42"/>
                </a:solidFill>
                <a:latin typeface="Arial"/>
                <a:cs typeface="Arial"/>
              </a:rPr>
              <a:t>spotmeteret</a:t>
            </a:r>
            <a:r>
              <a:rPr lang="da-DK" spc="-10" dirty="0">
                <a:solidFill>
                  <a:srgbClr val="3B3D42"/>
                </a:solidFill>
                <a:latin typeface="Arial"/>
                <a:cs typeface="Arial"/>
              </a:rPr>
              <a:t>. </a:t>
            </a:r>
          </a:p>
        </p:txBody>
      </p:sp>
      <p:sp>
        <p:nvSpPr>
          <p:cNvPr id="4" name="Titel 3">
            <a:extLst>
              <a:ext uri="{FF2B5EF4-FFF2-40B4-BE49-F238E27FC236}">
                <a16:creationId xmlns:a16="http://schemas.microsoft.com/office/drawing/2014/main" id="{5E736567-130F-4767-8355-47C96EA2AB51}"/>
              </a:ext>
            </a:extLst>
          </p:cNvPr>
          <p:cNvSpPr>
            <a:spLocks noGrp="1"/>
          </p:cNvSpPr>
          <p:nvPr>
            <p:ph type="title"/>
          </p:nvPr>
        </p:nvSpPr>
        <p:spPr/>
        <p:txBody>
          <a:bodyPr/>
          <a:lstStyle/>
          <a:p>
            <a:r>
              <a:rPr lang="da-DK" dirty="0"/>
              <a:t>Termografering</a:t>
            </a:r>
            <a:br>
              <a:rPr lang="da-DK" dirty="0"/>
            </a:br>
            <a:br>
              <a:rPr lang="da-DK" dirty="0"/>
            </a:br>
            <a:r>
              <a:rPr lang="da-DK" dirty="0"/>
              <a:t>Hvordan tages et billede</a:t>
            </a:r>
          </a:p>
        </p:txBody>
      </p:sp>
      <p:pic>
        <p:nvPicPr>
          <p:cNvPr id="6" name="Billede 5">
            <a:extLst>
              <a:ext uri="{FF2B5EF4-FFF2-40B4-BE49-F238E27FC236}">
                <a16:creationId xmlns:a16="http://schemas.microsoft.com/office/drawing/2014/main" id="{36B14156-37D4-4F1B-9C09-874375A034DE}"/>
              </a:ext>
            </a:extLst>
          </p:cNvPr>
          <p:cNvPicPr>
            <a:picLocks noChangeAspect="1"/>
          </p:cNvPicPr>
          <p:nvPr/>
        </p:nvPicPr>
        <p:blipFill>
          <a:blip r:embed="rId2"/>
          <a:stretch>
            <a:fillRect/>
          </a:stretch>
        </p:blipFill>
        <p:spPr>
          <a:xfrm>
            <a:off x="560851" y="1774209"/>
            <a:ext cx="6504225" cy="2014311"/>
          </a:xfrm>
          <a:prstGeom prst="rect">
            <a:avLst/>
          </a:prstGeom>
        </p:spPr>
      </p:pic>
      <p:sp>
        <p:nvSpPr>
          <p:cNvPr id="7" name="Tekstfelt 6">
            <a:extLst>
              <a:ext uri="{FF2B5EF4-FFF2-40B4-BE49-F238E27FC236}">
                <a16:creationId xmlns:a16="http://schemas.microsoft.com/office/drawing/2014/main" id="{2F7D8FBC-CBA3-4A73-B404-A8C9F98F0CD8}"/>
              </a:ext>
            </a:extLst>
          </p:cNvPr>
          <p:cNvSpPr txBox="1"/>
          <p:nvPr/>
        </p:nvSpPr>
        <p:spPr>
          <a:xfrm>
            <a:off x="1360274" y="4458268"/>
            <a:ext cx="4103381" cy="1954381"/>
          </a:xfrm>
          <a:custGeom>
            <a:avLst/>
            <a:gdLst>
              <a:gd name="connsiteX0" fmla="*/ 0 w 4103381"/>
              <a:gd name="connsiteY0" fmla="*/ 0 h 1954381"/>
              <a:gd name="connsiteX1" fmla="*/ 4103381 w 4103381"/>
              <a:gd name="connsiteY1" fmla="*/ 0 h 1954381"/>
              <a:gd name="connsiteX2" fmla="*/ 4103381 w 4103381"/>
              <a:gd name="connsiteY2" fmla="*/ 1954381 h 1954381"/>
              <a:gd name="connsiteX3" fmla="*/ 0 w 4103381"/>
              <a:gd name="connsiteY3" fmla="*/ 1954381 h 1954381"/>
              <a:gd name="connsiteX4" fmla="*/ 0 w 4103381"/>
              <a:gd name="connsiteY4" fmla="*/ 0 h 1954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381" h="1954381" extrusionOk="0">
                <a:moveTo>
                  <a:pt x="0" y="0"/>
                </a:moveTo>
                <a:cubicBezTo>
                  <a:pt x="1535580" y="29201"/>
                  <a:pt x="3411228" y="-94789"/>
                  <a:pt x="4103381" y="0"/>
                </a:cubicBezTo>
                <a:cubicBezTo>
                  <a:pt x="4239774" y="470760"/>
                  <a:pt x="4098977" y="1044185"/>
                  <a:pt x="4103381" y="1954381"/>
                </a:cubicBezTo>
                <a:cubicBezTo>
                  <a:pt x="2522548" y="1878112"/>
                  <a:pt x="1888958" y="1905604"/>
                  <a:pt x="0" y="1954381"/>
                </a:cubicBezTo>
                <a:cubicBezTo>
                  <a:pt x="22052" y="1143340"/>
                  <a:pt x="15697" y="569489"/>
                  <a:pt x="0" y="0"/>
                </a:cubicBezTo>
                <a:close/>
              </a:path>
            </a:pathLst>
          </a:custGeom>
          <a:noFill/>
          <a:ln>
            <a:solidFill>
              <a:schemeClr val="tx1"/>
            </a:solidFill>
            <a:extLst>
              <a:ext uri="{C807C97D-BFC1-408E-A445-0C87EB9F89A2}">
                <ask:lineSketchStyleProps xmlns:ask="http://schemas.microsoft.com/office/drawing/2018/sketchyshapes" sd="3298665330">
                  <a:prstGeom prst="rect">
                    <a:avLst/>
                  </a:prstGeom>
                  <ask:type>
                    <ask:lineSketchCurved/>
                  </ask:type>
                </ask:lineSketchStyleProps>
              </a:ext>
            </a:extLst>
          </a:ln>
        </p:spPr>
        <p:txBody>
          <a:bodyPr wrap="square" rtlCol="0">
            <a:spAutoFit/>
          </a:bodyPr>
          <a:lstStyle/>
          <a:p>
            <a:pPr marL="17780">
              <a:lnSpc>
                <a:spcPct val="100000"/>
              </a:lnSpc>
              <a:spcBef>
                <a:spcPts val="100"/>
              </a:spcBef>
            </a:pPr>
            <a:r>
              <a:rPr lang="da-DK" sz="1400" b="1" i="1" spc="-10" dirty="0">
                <a:solidFill>
                  <a:srgbClr val="3B3D42"/>
                </a:solidFill>
                <a:latin typeface="Arial"/>
                <a:cs typeface="Arial"/>
              </a:rPr>
              <a:t>Den bedste måde at termografere på er:</a:t>
            </a:r>
          </a:p>
          <a:p>
            <a:pPr marL="303530" indent="-285750">
              <a:lnSpc>
                <a:spcPct val="100000"/>
              </a:lnSpc>
              <a:spcBef>
                <a:spcPts val="100"/>
              </a:spcBef>
              <a:buFont typeface="Arial" panose="020B0604020202020204" pitchFamily="34" charset="0"/>
              <a:buChar char="•"/>
            </a:pPr>
            <a:r>
              <a:rPr lang="da-DK" sz="1400" b="1" i="1" spc="-10" dirty="0">
                <a:solidFill>
                  <a:srgbClr val="3B3D42"/>
                </a:solidFill>
                <a:latin typeface="Arial"/>
                <a:cs typeface="Arial"/>
              </a:rPr>
              <a:t>Find motiv</a:t>
            </a:r>
          </a:p>
          <a:p>
            <a:pPr marL="303530" indent="-285750">
              <a:lnSpc>
                <a:spcPct val="100000"/>
              </a:lnSpc>
              <a:spcBef>
                <a:spcPts val="100"/>
              </a:spcBef>
              <a:buFont typeface="Arial" panose="020B0604020202020204" pitchFamily="34" charset="0"/>
              <a:buChar char="•"/>
            </a:pPr>
            <a:r>
              <a:rPr lang="da-DK" sz="1400" b="1" i="1" spc="-10" dirty="0">
                <a:solidFill>
                  <a:srgbClr val="3B3D42"/>
                </a:solidFill>
                <a:latin typeface="Arial"/>
                <a:cs typeface="Arial"/>
              </a:rPr>
              <a:t>Kom så tæt på som muligt</a:t>
            </a:r>
          </a:p>
          <a:p>
            <a:pPr marL="303530" indent="-285750">
              <a:lnSpc>
                <a:spcPct val="100000"/>
              </a:lnSpc>
              <a:spcBef>
                <a:spcPts val="100"/>
              </a:spcBef>
              <a:buFont typeface="Arial" panose="020B0604020202020204" pitchFamily="34" charset="0"/>
              <a:buChar char="•"/>
            </a:pPr>
            <a:r>
              <a:rPr lang="da-DK" sz="1400" b="1" i="1" spc="-10" dirty="0">
                <a:solidFill>
                  <a:srgbClr val="3B3D42"/>
                </a:solidFill>
                <a:latin typeface="Arial"/>
                <a:cs typeface="Arial"/>
              </a:rPr>
              <a:t>Fokuser</a:t>
            </a:r>
          </a:p>
          <a:p>
            <a:pPr marL="303530" indent="-285750">
              <a:lnSpc>
                <a:spcPct val="100000"/>
              </a:lnSpc>
              <a:spcBef>
                <a:spcPts val="100"/>
              </a:spcBef>
              <a:buFont typeface="Arial" panose="020B0604020202020204" pitchFamily="34" charset="0"/>
              <a:buChar char="•"/>
            </a:pPr>
            <a:r>
              <a:rPr lang="da-DK" sz="1400" b="1" i="1" spc="-10" dirty="0">
                <a:solidFill>
                  <a:srgbClr val="3B3D42"/>
                </a:solidFill>
                <a:latin typeface="Arial"/>
                <a:cs typeface="Arial"/>
              </a:rPr>
              <a:t>Anvende den automatiske bredde justering</a:t>
            </a:r>
          </a:p>
          <a:p>
            <a:pPr marL="303530" indent="-285750">
              <a:lnSpc>
                <a:spcPct val="100000"/>
              </a:lnSpc>
              <a:spcBef>
                <a:spcPts val="100"/>
              </a:spcBef>
              <a:buFont typeface="Arial" panose="020B0604020202020204" pitchFamily="34" charset="0"/>
              <a:buChar char="•"/>
            </a:pPr>
            <a:r>
              <a:rPr lang="da-DK" sz="1400" b="1" i="1" spc="-10" dirty="0">
                <a:solidFill>
                  <a:srgbClr val="3B3D42"/>
                </a:solidFill>
                <a:latin typeface="Arial"/>
                <a:cs typeface="Arial"/>
              </a:rPr>
              <a:t>Tag Billede </a:t>
            </a:r>
          </a:p>
          <a:p>
            <a:pPr marL="303530" indent="-285750">
              <a:lnSpc>
                <a:spcPct val="100000"/>
              </a:lnSpc>
              <a:spcBef>
                <a:spcPts val="100"/>
              </a:spcBef>
              <a:buFont typeface="Arial" panose="020B0604020202020204" pitchFamily="34" charset="0"/>
              <a:buChar char="•"/>
            </a:pPr>
            <a:r>
              <a:rPr lang="da-DK" sz="1400" b="1" i="1" spc="-10" dirty="0">
                <a:solidFill>
                  <a:srgbClr val="3B3D42"/>
                </a:solidFill>
                <a:latin typeface="Arial"/>
                <a:cs typeface="Arial"/>
              </a:rPr>
              <a:t>Analyser med software </a:t>
            </a:r>
            <a:endParaRPr lang="da-DK" sz="1400" b="1" i="1" dirty="0"/>
          </a:p>
          <a:p>
            <a:endParaRPr lang="da-DK" dirty="0"/>
          </a:p>
        </p:txBody>
      </p:sp>
    </p:spTree>
    <p:extLst>
      <p:ext uri="{BB962C8B-B14F-4D97-AF65-F5344CB8AC3E}">
        <p14:creationId xmlns:p14="http://schemas.microsoft.com/office/powerpoint/2010/main" val="2381935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dsholder til indhold 7">
            <a:extLst>
              <a:ext uri="{FF2B5EF4-FFF2-40B4-BE49-F238E27FC236}">
                <a16:creationId xmlns:a16="http://schemas.microsoft.com/office/drawing/2014/main" id="{A200C728-2467-4BFF-9171-69CA9E06EBE2}"/>
              </a:ext>
            </a:extLst>
          </p:cNvPr>
          <p:cNvSpPr>
            <a:spLocks noGrp="1"/>
          </p:cNvSpPr>
          <p:nvPr>
            <p:ph sz="half" idx="1"/>
          </p:nvPr>
        </p:nvSpPr>
        <p:spPr/>
        <p:txBody>
          <a:bodyPr/>
          <a:lstStyle/>
          <a:p>
            <a:r>
              <a:rPr lang="da-DK" dirty="0"/>
              <a:t>Stråling der rammer en overflade vil enten Absorberes(a) reflekteres(p) eller transmitteres(r)</a:t>
            </a:r>
          </a:p>
          <a:p>
            <a:r>
              <a:rPr lang="da-DK" dirty="0"/>
              <a:t>Dette vises på billedet. </a:t>
            </a:r>
            <a:r>
              <a:rPr lang="da-DK"/>
              <a:t>Vi </a:t>
            </a:r>
            <a:r>
              <a:rPr lang="da-DK" dirty="0"/>
              <a:t>har jo altså her en formel der siger: </a:t>
            </a:r>
          </a:p>
          <a:p>
            <a:pPr algn="ctr"/>
            <a:r>
              <a:rPr lang="da-DK" dirty="0" err="1"/>
              <a:t>Wtot</a:t>
            </a:r>
            <a:r>
              <a:rPr lang="da-DK" dirty="0"/>
              <a:t>=</a:t>
            </a:r>
            <a:r>
              <a:rPr lang="da-DK" dirty="0" err="1"/>
              <a:t>Wa+Wp+wt</a:t>
            </a:r>
            <a:r>
              <a:rPr lang="da-DK" dirty="0"/>
              <a:t>=100%</a:t>
            </a:r>
          </a:p>
          <a:p>
            <a:r>
              <a:rPr lang="da-DK" dirty="0"/>
              <a:t>Dette hænger jo sammen med vores fysik at energi kan ikke bare forsvinde.</a:t>
            </a:r>
          </a:p>
          <a:p>
            <a:r>
              <a:rPr lang="da-DK" dirty="0"/>
              <a:t>Hvordan strålingsenergien fordeler sig afhænger af materialets egenskaber. </a:t>
            </a:r>
          </a:p>
          <a:p>
            <a:pPr algn="ctr"/>
            <a:endParaRPr lang="da-DK" dirty="0"/>
          </a:p>
          <a:p>
            <a:endParaRPr lang="da-DK" dirty="0"/>
          </a:p>
        </p:txBody>
      </p:sp>
      <p:sp>
        <p:nvSpPr>
          <p:cNvPr id="9" name="Pladsholder til billede 8">
            <a:extLst>
              <a:ext uri="{FF2B5EF4-FFF2-40B4-BE49-F238E27FC236}">
                <a16:creationId xmlns:a16="http://schemas.microsoft.com/office/drawing/2014/main" id="{404DC5DC-5A99-4402-9098-82C37F16F18C}"/>
              </a:ext>
            </a:extLst>
          </p:cNvPr>
          <p:cNvSpPr>
            <a:spLocks noGrp="1"/>
          </p:cNvSpPr>
          <p:nvPr>
            <p:ph type="pic" sz="quarter" idx="10"/>
          </p:nvPr>
        </p:nvSpPr>
        <p:spPr/>
        <p:txBody>
          <a:bodyPr/>
          <a:lstStyle/>
          <a:p>
            <a:endParaRPr lang="da-DK"/>
          </a:p>
        </p:txBody>
      </p:sp>
      <p:sp>
        <p:nvSpPr>
          <p:cNvPr id="4" name="Titel 3">
            <a:extLst>
              <a:ext uri="{FF2B5EF4-FFF2-40B4-BE49-F238E27FC236}">
                <a16:creationId xmlns:a16="http://schemas.microsoft.com/office/drawing/2014/main" id="{B78581F1-BBE4-4A24-91A5-C9CCAE3C599A}"/>
              </a:ext>
            </a:extLst>
          </p:cNvPr>
          <p:cNvSpPr>
            <a:spLocks noGrp="1"/>
          </p:cNvSpPr>
          <p:nvPr>
            <p:ph type="title"/>
          </p:nvPr>
        </p:nvSpPr>
        <p:spPr/>
        <p:txBody>
          <a:bodyPr/>
          <a:lstStyle/>
          <a:p>
            <a:r>
              <a:rPr lang="da-DK" dirty="0"/>
              <a:t>Strålingsenergi</a:t>
            </a:r>
          </a:p>
        </p:txBody>
      </p:sp>
      <p:pic>
        <p:nvPicPr>
          <p:cNvPr id="6" name="Billede 5">
            <a:extLst>
              <a:ext uri="{FF2B5EF4-FFF2-40B4-BE49-F238E27FC236}">
                <a16:creationId xmlns:a16="http://schemas.microsoft.com/office/drawing/2014/main" id="{13116091-C283-463C-8A3D-828B09C874D9}"/>
              </a:ext>
            </a:extLst>
          </p:cNvPr>
          <p:cNvPicPr>
            <a:picLocks noChangeAspect="1"/>
          </p:cNvPicPr>
          <p:nvPr/>
        </p:nvPicPr>
        <p:blipFill>
          <a:blip r:embed="rId3"/>
          <a:stretch>
            <a:fillRect/>
          </a:stretch>
        </p:blipFill>
        <p:spPr>
          <a:xfrm>
            <a:off x="1730086" y="2289204"/>
            <a:ext cx="4759166" cy="2526636"/>
          </a:xfrm>
          <a:prstGeom prst="rect">
            <a:avLst/>
          </a:prstGeom>
        </p:spPr>
      </p:pic>
    </p:spTree>
    <p:extLst>
      <p:ext uri="{BB962C8B-B14F-4D97-AF65-F5344CB8AC3E}">
        <p14:creationId xmlns:p14="http://schemas.microsoft.com/office/powerpoint/2010/main" val="265601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4E2C8E6B-A252-4331-BA3E-FF547155D865}"/>
              </a:ext>
            </a:extLst>
          </p:cNvPr>
          <p:cNvSpPr>
            <a:spLocks noGrp="1"/>
          </p:cNvSpPr>
          <p:nvPr>
            <p:ph sz="half" idx="1"/>
          </p:nvPr>
        </p:nvSpPr>
        <p:spPr>
          <a:xfrm>
            <a:off x="7819052" y="1555024"/>
            <a:ext cx="3705805" cy="4611600"/>
          </a:xfrm>
        </p:spPr>
        <p:txBody>
          <a:bodyPr>
            <a:normAutofit/>
          </a:bodyPr>
          <a:lstStyle/>
          <a:p>
            <a:r>
              <a:rPr lang="da-DK" sz="1400" dirty="0"/>
              <a:t>Den</a:t>
            </a:r>
            <a:r>
              <a:rPr lang="da-DK" sz="1400" spc="360" dirty="0"/>
              <a:t> </a:t>
            </a:r>
            <a:r>
              <a:rPr lang="da-DK" sz="1400" dirty="0"/>
              <a:t>reflekterede</a:t>
            </a:r>
            <a:r>
              <a:rPr lang="da-DK" sz="1400" spc="440" dirty="0"/>
              <a:t> </a:t>
            </a:r>
            <a:r>
              <a:rPr lang="da-DK" sz="1400" dirty="0"/>
              <a:t>stråling</a:t>
            </a:r>
            <a:r>
              <a:rPr lang="da-DK" sz="1400" spc="315" dirty="0"/>
              <a:t> </a:t>
            </a:r>
            <a:r>
              <a:rPr lang="da-DK" sz="1400" dirty="0"/>
              <a:t>(</a:t>
            </a:r>
            <a:r>
              <a:rPr lang="da-DK" sz="1400" dirty="0" err="1"/>
              <a:t>Wp</a:t>
            </a:r>
            <a:r>
              <a:rPr lang="da-DK" sz="1400" dirty="0"/>
              <a:t>),</a:t>
            </a:r>
            <a:r>
              <a:rPr lang="da-DK" sz="1400" spc="195" dirty="0"/>
              <a:t> </a:t>
            </a:r>
            <a:r>
              <a:rPr lang="da-DK" sz="1400" dirty="0"/>
              <a:t>også</a:t>
            </a:r>
            <a:r>
              <a:rPr lang="da-DK" sz="1400" spc="375" dirty="0"/>
              <a:t> </a:t>
            </a:r>
            <a:r>
              <a:rPr lang="da-DK" sz="1400" dirty="0"/>
              <a:t>kaldet</a:t>
            </a:r>
            <a:r>
              <a:rPr lang="da-DK" sz="1400" spc="340" dirty="0"/>
              <a:t> </a:t>
            </a:r>
            <a:r>
              <a:rPr lang="da-DK" sz="1400" spc="-10" dirty="0"/>
              <a:t>tilsyne­</a:t>
            </a:r>
            <a:r>
              <a:rPr lang="da-DK" sz="1400" dirty="0"/>
              <a:t>ladende</a:t>
            </a:r>
            <a:r>
              <a:rPr lang="da-DK" sz="1400" spc="165" dirty="0"/>
              <a:t> </a:t>
            </a:r>
            <a:r>
              <a:rPr lang="da-DK" sz="1400" dirty="0"/>
              <a:t>reflekteret</a:t>
            </a:r>
            <a:r>
              <a:rPr lang="da-DK" sz="1400" spc="235" dirty="0"/>
              <a:t> </a:t>
            </a:r>
            <a:r>
              <a:rPr lang="da-DK" sz="1400" dirty="0"/>
              <a:t>temperatur,</a:t>
            </a:r>
            <a:r>
              <a:rPr lang="da-DK" sz="1400" spc="290" dirty="0"/>
              <a:t> </a:t>
            </a:r>
            <a:r>
              <a:rPr lang="da-DK" sz="1400" dirty="0"/>
              <a:t>vil</a:t>
            </a:r>
            <a:r>
              <a:rPr lang="da-DK" sz="1400" spc="100" dirty="0"/>
              <a:t> </a:t>
            </a:r>
            <a:r>
              <a:rPr lang="da-DK" sz="1400" dirty="0"/>
              <a:t>vi</a:t>
            </a:r>
            <a:r>
              <a:rPr lang="da-DK" sz="1400" spc="85" dirty="0"/>
              <a:t> </a:t>
            </a:r>
            <a:r>
              <a:rPr lang="da-DK" sz="1400" dirty="0"/>
              <a:t>se</a:t>
            </a:r>
            <a:r>
              <a:rPr lang="da-DK" sz="1400" spc="85" dirty="0"/>
              <a:t> </a:t>
            </a:r>
            <a:r>
              <a:rPr lang="da-DK" sz="1400" dirty="0"/>
              <a:t>lidt</a:t>
            </a:r>
            <a:r>
              <a:rPr lang="da-DK" sz="1400" spc="150" dirty="0"/>
              <a:t> </a:t>
            </a:r>
            <a:r>
              <a:rPr lang="da-DK" sz="1400" spc="-10" dirty="0"/>
              <a:t>nærmere </a:t>
            </a:r>
            <a:r>
              <a:rPr lang="da-DK" sz="1400" dirty="0"/>
              <a:t>på.</a:t>
            </a:r>
            <a:r>
              <a:rPr lang="da-DK" sz="1400" spc="125" dirty="0"/>
              <a:t> </a:t>
            </a:r>
            <a:r>
              <a:rPr lang="da-DK" sz="1400" dirty="0"/>
              <a:t>I</a:t>
            </a:r>
            <a:r>
              <a:rPr lang="da-DK" sz="1400" spc="125" dirty="0"/>
              <a:t> </a:t>
            </a:r>
            <a:r>
              <a:rPr lang="da-DK" sz="1400" dirty="0"/>
              <a:t>nogle</a:t>
            </a:r>
            <a:r>
              <a:rPr lang="da-DK" sz="1400" spc="155" dirty="0"/>
              <a:t> </a:t>
            </a:r>
            <a:r>
              <a:rPr lang="da-DK" sz="1400" dirty="0"/>
              <a:t>kameraer</a:t>
            </a:r>
            <a:r>
              <a:rPr lang="da-DK" sz="1400" spc="240" dirty="0"/>
              <a:t> </a:t>
            </a:r>
            <a:r>
              <a:rPr lang="da-DK" sz="1400" dirty="0"/>
              <a:t>er</a:t>
            </a:r>
            <a:r>
              <a:rPr lang="da-DK" sz="1400" spc="114" dirty="0"/>
              <a:t> </a:t>
            </a:r>
            <a:r>
              <a:rPr lang="da-DK" sz="1400" dirty="0"/>
              <a:t>det</a:t>
            </a:r>
            <a:r>
              <a:rPr lang="da-DK" sz="1400" spc="120" dirty="0"/>
              <a:t> </a:t>
            </a:r>
            <a:r>
              <a:rPr lang="da-DK" sz="1400" dirty="0"/>
              <a:t>muligt,</a:t>
            </a:r>
            <a:r>
              <a:rPr lang="da-DK" sz="1400" spc="155" dirty="0"/>
              <a:t> </a:t>
            </a:r>
            <a:r>
              <a:rPr lang="da-DK" sz="1400" dirty="0"/>
              <a:t>at</a:t>
            </a:r>
            <a:r>
              <a:rPr lang="da-DK" sz="1400" spc="135" dirty="0"/>
              <a:t> </a:t>
            </a:r>
            <a:r>
              <a:rPr lang="da-DK" sz="1400" dirty="0"/>
              <a:t>indstille</a:t>
            </a:r>
            <a:r>
              <a:rPr lang="da-DK" sz="1400" spc="195" dirty="0"/>
              <a:t> </a:t>
            </a:r>
            <a:r>
              <a:rPr lang="da-DK" sz="1400" spc="-10" dirty="0"/>
              <a:t>denne parameter.</a:t>
            </a:r>
            <a:endParaRPr lang="da-DK" sz="1400" dirty="0"/>
          </a:p>
          <a:p>
            <a:r>
              <a:rPr lang="da-DK" sz="1400" dirty="0"/>
              <a:t>For</a:t>
            </a:r>
            <a:r>
              <a:rPr lang="da-DK" sz="1400" spc="495" dirty="0"/>
              <a:t> </a:t>
            </a:r>
            <a:r>
              <a:rPr lang="da-DK" sz="1400" dirty="0"/>
              <a:t>at</a:t>
            </a:r>
            <a:r>
              <a:rPr lang="da-DK" sz="1400" spc="495" dirty="0"/>
              <a:t> </a:t>
            </a:r>
            <a:r>
              <a:rPr lang="da-DK" sz="1400" dirty="0"/>
              <a:t>måle</a:t>
            </a:r>
            <a:r>
              <a:rPr lang="da-DK" sz="1400" spc="65" dirty="0"/>
              <a:t>  </a:t>
            </a:r>
            <a:r>
              <a:rPr lang="da-DK" sz="1400" dirty="0"/>
              <a:t>denne</a:t>
            </a:r>
            <a:r>
              <a:rPr lang="da-DK" sz="1400" spc="70" dirty="0"/>
              <a:t>  </a:t>
            </a:r>
            <a:r>
              <a:rPr lang="da-DK" sz="1400" dirty="0"/>
              <a:t>temperatur,</a:t>
            </a:r>
            <a:r>
              <a:rPr lang="da-DK" sz="1400" spc="135" dirty="0"/>
              <a:t>  </a:t>
            </a:r>
            <a:r>
              <a:rPr lang="da-DK" sz="1400" dirty="0"/>
              <a:t>gøres</a:t>
            </a:r>
            <a:r>
              <a:rPr lang="da-DK" sz="1400" spc="80" dirty="0"/>
              <a:t>  </a:t>
            </a:r>
            <a:r>
              <a:rPr lang="da-DK" sz="1400" dirty="0"/>
              <a:t>det</a:t>
            </a:r>
            <a:r>
              <a:rPr lang="da-DK" sz="1400" spc="480" dirty="0"/>
              <a:t> </a:t>
            </a:r>
            <a:r>
              <a:rPr lang="da-DK" sz="1400" dirty="0"/>
              <a:t>ved</a:t>
            </a:r>
            <a:r>
              <a:rPr lang="da-DK" sz="1400" spc="484" dirty="0"/>
              <a:t> </a:t>
            </a:r>
            <a:r>
              <a:rPr lang="da-DK" sz="1400" spc="-25" dirty="0"/>
              <a:t>at </a:t>
            </a:r>
            <a:r>
              <a:rPr lang="da-DK" sz="1400" dirty="0"/>
              <a:t>krølle</a:t>
            </a:r>
            <a:r>
              <a:rPr lang="da-DK" sz="1400" spc="204" dirty="0"/>
              <a:t>  </a:t>
            </a:r>
            <a:r>
              <a:rPr lang="da-DK" sz="1400" dirty="0"/>
              <a:t>et</a:t>
            </a:r>
            <a:r>
              <a:rPr lang="da-DK" sz="1400" spc="204" dirty="0"/>
              <a:t>  </a:t>
            </a:r>
            <a:r>
              <a:rPr lang="da-DK" sz="1400" dirty="0"/>
              <a:t>stykke</a:t>
            </a:r>
            <a:r>
              <a:rPr lang="da-DK" sz="1400" spc="215" dirty="0"/>
              <a:t>  </a:t>
            </a:r>
            <a:r>
              <a:rPr lang="da-DK" sz="1400" dirty="0"/>
              <a:t>alufolie</a:t>
            </a:r>
            <a:r>
              <a:rPr lang="da-DK" sz="1400" spc="229" dirty="0"/>
              <a:t>  </a:t>
            </a:r>
            <a:r>
              <a:rPr lang="da-DK" sz="1400" dirty="0"/>
              <a:t>og</a:t>
            </a:r>
            <a:r>
              <a:rPr lang="da-DK" sz="1400" spc="190" dirty="0"/>
              <a:t>  </a:t>
            </a:r>
            <a:r>
              <a:rPr lang="da-DK" sz="1400" dirty="0"/>
              <a:t>rette</a:t>
            </a:r>
            <a:r>
              <a:rPr lang="da-DK" sz="1400" spc="204" dirty="0"/>
              <a:t>  </a:t>
            </a:r>
            <a:r>
              <a:rPr lang="da-DK" sz="1400" dirty="0"/>
              <a:t>det</a:t>
            </a:r>
            <a:r>
              <a:rPr lang="da-DK" sz="1400" spc="220" dirty="0"/>
              <a:t>  </a:t>
            </a:r>
            <a:r>
              <a:rPr lang="da-DK" sz="1400" dirty="0"/>
              <a:t>ud</a:t>
            </a:r>
            <a:r>
              <a:rPr lang="da-DK" sz="1400" spc="210" dirty="0"/>
              <a:t>  </a:t>
            </a:r>
            <a:r>
              <a:rPr lang="da-DK" sz="1400" spc="-10" dirty="0"/>
              <a:t>igen. </a:t>
            </a:r>
            <a:r>
              <a:rPr lang="da-DK" sz="1400" dirty="0"/>
              <a:t>Kameraets</a:t>
            </a:r>
            <a:r>
              <a:rPr lang="da-DK" sz="1400" spc="250" dirty="0"/>
              <a:t> </a:t>
            </a:r>
            <a:r>
              <a:rPr lang="da-DK" sz="1400" dirty="0"/>
              <a:t>emissionstal</a:t>
            </a:r>
            <a:r>
              <a:rPr lang="da-DK" sz="1400" spc="260" dirty="0"/>
              <a:t> </a:t>
            </a:r>
            <a:r>
              <a:rPr lang="da-DK" sz="1400" dirty="0"/>
              <a:t>sættes</a:t>
            </a:r>
            <a:r>
              <a:rPr lang="da-DK" sz="1400" spc="200" dirty="0"/>
              <a:t> </a:t>
            </a:r>
            <a:r>
              <a:rPr lang="da-DK" sz="1400" dirty="0"/>
              <a:t>til</a:t>
            </a:r>
            <a:r>
              <a:rPr lang="da-DK" sz="1400" spc="114" dirty="0"/>
              <a:t> </a:t>
            </a:r>
            <a:r>
              <a:rPr lang="da-DK" sz="1400" dirty="0"/>
              <a:t>1,00</a:t>
            </a:r>
            <a:r>
              <a:rPr lang="da-DK" sz="1400" spc="140" dirty="0"/>
              <a:t> </a:t>
            </a:r>
            <a:r>
              <a:rPr lang="da-DK" sz="1400" dirty="0"/>
              <a:t>og</a:t>
            </a:r>
            <a:r>
              <a:rPr lang="da-DK" sz="1400" spc="100" dirty="0"/>
              <a:t> </a:t>
            </a:r>
            <a:r>
              <a:rPr lang="da-DK" sz="1400" spc="-10" dirty="0"/>
              <a:t>afstanden </a:t>
            </a:r>
            <a:r>
              <a:rPr lang="da-DK" sz="1400" dirty="0"/>
              <a:t>til</a:t>
            </a:r>
            <a:r>
              <a:rPr lang="da-DK" sz="1400" spc="150" dirty="0"/>
              <a:t> </a:t>
            </a:r>
            <a:r>
              <a:rPr lang="da-DK" sz="1400" dirty="0"/>
              <a:t>0,00.</a:t>
            </a:r>
            <a:r>
              <a:rPr lang="da-DK" sz="1400" spc="190" dirty="0"/>
              <a:t> </a:t>
            </a:r>
            <a:r>
              <a:rPr lang="da-DK" sz="1400" dirty="0"/>
              <a:t>Mål</a:t>
            </a:r>
            <a:r>
              <a:rPr lang="da-DK" sz="1400" spc="114" dirty="0"/>
              <a:t> </a:t>
            </a:r>
            <a:r>
              <a:rPr lang="da-DK" sz="1400" dirty="0"/>
              <a:t>temperaturen</a:t>
            </a:r>
            <a:r>
              <a:rPr lang="da-DK" sz="1400" spc="310" dirty="0"/>
              <a:t> </a:t>
            </a:r>
            <a:r>
              <a:rPr lang="da-DK" sz="1400" dirty="0"/>
              <a:t>på</a:t>
            </a:r>
            <a:r>
              <a:rPr lang="da-DK" sz="1400" spc="170" dirty="0"/>
              <a:t> </a:t>
            </a:r>
            <a:r>
              <a:rPr lang="da-DK" sz="1400" dirty="0"/>
              <a:t>alufoliet.</a:t>
            </a:r>
            <a:r>
              <a:rPr lang="da-DK" sz="1400" spc="180" dirty="0"/>
              <a:t> </a:t>
            </a:r>
            <a:r>
              <a:rPr lang="da-DK" sz="1400" dirty="0"/>
              <a:t>Denne</a:t>
            </a:r>
            <a:r>
              <a:rPr lang="da-DK" sz="1400" spc="195" dirty="0"/>
              <a:t> </a:t>
            </a:r>
            <a:r>
              <a:rPr lang="da-DK" sz="1400" spc="-10" dirty="0"/>
              <a:t>værdi, </a:t>
            </a:r>
            <a:r>
              <a:rPr lang="da-DK" sz="1400" dirty="0"/>
              <a:t>der</a:t>
            </a:r>
            <a:r>
              <a:rPr lang="da-DK" sz="1400" spc="455" dirty="0"/>
              <a:t>  </a:t>
            </a:r>
            <a:r>
              <a:rPr lang="da-DK" sz="1400" dirty="0"/>
              <a:t>læses,</a:t>
            </a:r>
            <a:r>
              <a:rPr lang="da-DK" sz="1400" spc="484" dirty="0"/>
              <a:t> </a:t>
            </a:r>
            <a:r>
              <a:rPr lang="da-DK" sz="1400" dirty="0"/>
              <a:t>er</a:t>
            </a:r>
            <a:r>
              <a:rPr lang="da-DK" sz="1400" spc="445" dirty="0"/>
              <a:t> </a:t>
            </a:r>
            <a:r>
              <a:rPr lang="da-DK" sz="1400" dirty="0"/>
              <a:t>den</a:t>
            </a:r>
            <a:r>
              <a:rPr lang="da-DK" sz="1400" spc="465" dirty="0"/>
              <a:t> </a:t>
            </a:r>
            <a:r>
              <a:rPr lang="da-DK" sz="1400" dirty="0"/>
              <a:t>tilsyneladende</a:t>
            </a:r>
            <a:r>
              <a:rPr lang="da-DK" sz="1400" spc="445" dirty="0"/>
              <a:t> </a:t>
            </a:r>
            <a:r>
              <a:rPr lang="da-DK" sz="1400" spc="-10" dirty="0"/>
              <a:t>reflekteret temperatur.</a:t>
            </a:r>
          </a:p>
          <a:p>
            <a:endParaRPr lang="da-DK" sz="1400" dirty="0"/>
          </a:p>
          <a:p>
            <a:pPr marL="12700">
              <a:spcBef>
                <a:spcPts val="100"/>
              </a:spcBef>
            </a:pPr>
            <a:r>
              <a:rPr lang="da-DK" sz="1400" dirty="0"/>
              <a:t>Målingen</a:t>
            </a:r>
            <a:r>
              <a:rPr lang="da-DK" sz="1400" spc="400" dirty="0"/>
              <a:t> </a:t>
            </a:r>
            <a:r>
              <a:rPr lang="da-DK" sz="1400" dirty="0"/>
              <a:t>skal</a:t>
            </a:r>
            <a:r>
              <a:rPr lang="da-DK" sz="1400" spc="285" dirty="0"/>
              <a:t> </a:t>
            </a:r>
            <a:r>
              <a:rPr lang="da-DK" sz="1400" dirty="0"/>
              <a:t>foretages</a:t>
            </a:r>
            <a:r>
              <a:rPr lang="da-DK" sz="1400" spc="395" dirty="0"/>
              <a:t> </a:t>
            </a:r>
            <a:r>
              <a:rPr lang="da-DK" sz="1400" dirty="0"/>
              <a:t>så</a:t>
            </a:r>
            <a:r>
              <a:rPr lang="da-DK" sz="1400" spc="300" dirty="0"/>
              <a:t> </a:t>
            </a:r>
            <a:r>
              <a:rPr lang="da-DK" sz="1400" dirty="0"/>
              <a:t>tæt</a:t>
            </a:r>
            <a:r>
              <a:rPr lang="da-DK" sz="1400" spc="295" dirty="0"/>
              <a:t> </a:t>
            </a:r>
            <a:r>
              <a:rPr lang="da-DK" sz="1400" dirty="0"/>
              <a:t>på</a:t>
            </a:r>
            <a:r>
              <a:rPr lang="da-DK" sz="1400" spc="285" dirty="0"/>
              <a:t> </a:t>
            </a:r>
            <a:r>
              <a:rPr lang="da-DK" sz="1400" dirty="0"/>
              <a:t>måleobjektet</a:t>
            </a:r>
            <a:r>
              <a:rPr lang="da-DK" sz="1400" spc="440" dirty="0"/>
              <a:t> </a:t>
            </a:r>
            <a:r>
              <a:rPr lang="da-DK" sz="1400" spc="-25" dirty="0"/>
              <a:t>så</a:t>
            </a:r>
            <a:endParaRPr lang="da-DK" sz="1400" dirty="0"/>
          </a:p>
          <a:p>
            <a:pPr marL="13335" marR="5080">
              <a:spcBef>
                <a:spcPts val="60"/>
              </a:spcBef>
            </a:pPr>
            <a:r>
              <a:rPr lang="da-DK" sz="1400" dirty="0"/>
              <a:t>muligt,</a:t>
            </a:r>
            <a:r>
              <a:rPr lang="da-DK" sz="1400" spc="240" dirty="0"/>
              <a:t> </a:t>
            </a:r>
            <a:r>
              <a:rPr lang="da-DK" sz="1400" dirty="0"/>
              <a:t>da</a:t>
            </a:r>
            <a:r>
              <a:rPr lang="da-DK" sz="1400" spc="210" dirty="0"/>
              <a:t> </a:t>
            </a:r>
            <a:r>
              <a:rPr lang="da-DK" sz="1400" dirty="0"/>
              <a:t>den</a:t>
            </a:r>
            <a:r>
              <a:rPr lang="da-DK" sz="1400" spc="185" dirty="0"/>
              <a:t> </a:t>
            </a:r>
            <a:r>
              <a:rPr lang="da-DK" sz="1400" dirty="0"/>
              <a:t>tilsyneladende</a:t>
            </a:r>
            <a:r>
              <a:rPr lang="da-DK" sz="1400" spc="175" dirty="0"/>
              <a:t> </a:t>
            </a:r>
            <a:r>
              <a:rPr lang="da-DK" sz="1400" dirty="0"/>
              <a:t>reflekterede</a:t>
            </a:r>
            <a:r>
              <a:rPr lang="da-DK" sz="1400" spc="305" dirty="0"/>
              <a:t> </a:t>
            </a:r>
            <a:r>
              <a:rPr lang="da-DK" sz="1400" dirty="0"/>
              <a:t>temperatur</a:t>
            </a:r>
            <a:r>
              <a:rPr lang="da-DK" sz="1400" spc="285" dirty="0"/>
              <a:t> </a:t>
            </a:r>
            <a:r>
              <a:rPr lang="da-DK" sz="1400" dirty="0"/>
              <a:t>ændrer</a:t>
            </a:r>
            <a:r>
              <a:rPr lang="da-DK" sz="1400" spc="320" dirty="0"/>
              <a:t> </a:t>
            </a:r>
            <a:r>
              <a:rPr lang="da-DK" sz="1400" dirty="0"/>
              <a:t>sig,</a:t>
            </a:r>
            <a:r>
              <a:rPr lang="da-DK" sz="1400" spc="200" dirty="0"/>
              <a:t> </a:t>
            </a:r>
            <a:r>
              <a:rPr lang="da-DK" sz="1400" dirty="0"/>
              <a:t>i</a:t>
            </a:r>
            <a:r>
              <a:rPr lang="da-DK" sz="1400" spc="204" dirty="0"/>
              <a:t> </a:t>
            </a:r>
            <a:r>
              <a:rPr lang="da-DK" sz="1400" dirty="0"/>
              <a:t>forhold</a:t>
            </a:r>
            <a:r>
              <a:rPr lang="da-DK" sz="1400" spc="245" dirty="0"/>
              <a:t> </a:t>
            </a:r>
            <a:r>
              <a:rPr lang="da-DK" sz="1400" spc="-25" dirty="0"/>
              <a:t>til </a:t>
            </a:r>
            <a:r>
              <a:rPr lang="da-DK" sz="1400" spc="-10" dirty="0"/>
              <a:t>omgivelserne.</a:t>
            </a:r>
            <a:endParaRPr lang="da-DK" sz="1400" dirty="0"/>
          </a:p>
          <a:p>
            <a:endParaRPr lang="da-DK" sz="1400" dirty="0"/>
          </a:p>
        </p:txBody>
      </p:sp>
      <p:pic>
        <p:nvPicPr>
          <p:cNvPr id="1026" name="Picture 2" descr="Sølvpapir Krøllet Alufolie - Gratis foto på Pixabay - Pixabay">
            <a:extLst>
              <a:ext uri="{FF2B5EF4-FFF2-40B4-BE49-F238E27FC236}">
                <a16:creationId xmlns:a16="http://schemas.microsoft.com/office/drawing/2014/main" id="{F28ADAB5-A84D-44E4-8BD7-1F6C3F47A00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40" r="2001" b="-1"/>
          <a:stretch/>
        </p:blipFill>
        <p:spPr bwMode="auto">
          <a:xfrm>
            <a:off x="2946301" y="1555024"/>
            <a:ext cx="2636300" cy="1841667"/>
          </a:xfrm>
          <a:prstGeom prst="rect">
            <a:avLst/>
          </a:prstGeom>
          <a:solidFill>
            <a:srgbClr val="FFFFFF"/>
          </a:solidFill>
        </p:spPr>
      </p:pic>
      <p:sp>
        <p:nvSpPr>
          <p:cNvPr id="4" name="Titel 3">
            <a:extLst>
              <a:ext uri="{FF2B5EF4-FFF2-40B4-BE49-F238E27FC236}">
                <a16:creationId xmlns:a16="http://schemas.microsoft.com/office/drawing/2014/main" id="{99E1CC16-8D6D-4780-A9C2-EF2C40E641D3}"/>
              </a:ext>
            </a:extLst>
          </p:cNvPr>
          <p:cNvSpPr>
            <a:spLocks noGrp="1"/>
          </p:cNvSpPr>
          <p:nvPr>
            <p:ph type="title"/>
          </p:nvPr>
        </p:nvSpPr>
        <p:spPr>
          <a:xfrm>
            <a:off x="847607" y="482139"/>
            <a:ext cx="6885288" cy="914400"/>
          </a:xfrm>
        </p:spPr>
        <p:txBody>
          <a:bodyPr anchor="t">
            <a:normAutofit/>
          </a:bodyPr>
          <a:lstStyle/>
          <a:p>
            <a:r>
              <a:rPr lang="da-DK" dirty="0"/>
              <a:t>Tilsyneladende reflekteret temperatur </a:t>
            </a:r>
          </a:p>
        </p:txBody>
      </p:sp>
      <p:pic>
        <p:nvPicPr>
          <p:cNvPr id="6" name="Billede 5">
            <a:extLst>
              <a:ext uri="{FF2B5EF4-FFF2-40B4-BE49-F238E27FC236}">
                <a16:creationId xmlns:a16="http://schemas.microsoft.com/office/drawing/2014/main" id="{E1662AE1-F681-4170-98C3-FF689D20F7D1}"/>
              </a:ext>
            </a:extLst>
          </p:cNvPr>
          <p:cNvPicPr>
            <a:picLocks noChangeAspect="1"/>
          </p:cNvPicPr>
          <p:nvPr/>
        </p:nvPicPr>
        <p:blipFill>
          <a:blip r:embed="rId4"/>
          <a:stretch>
            <a:fillRect/>
          </a:stretch>
        </p:blipFill>
        <p:spPr>
          <a:xfrm>
            <a:off x="3297833" y="3860824"/>
            <a:ext cx="1984835" cy="1841667"/>
          </a:xfrm>
          <a:prstGeom prst="rect">
            <a:avLst/>
          </a:prstGeom>
        </p:spPr>
      </p:pic>
    </p:spTree>
    <p:extLst>
      <p:ext uri="{BB962C8B-B14F-4D97-AF65-F5344CB8AC3E}">
        <p14:creationId xmlns:p14="http://schemas.microsoft.com/office/powerpoint/2010/main" val="503326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8A26EFAE-9377-496B-861B-D547D0ECEB4D}"/>
              </a:ext>
            </a:extLst>
          </p:cNvPr>
          <p:cNvSpPr>
            <a:spLocks noGrp="1"/>
          </p:cNvSpPr>
          <p:nvPr>
            <p:ph sz="half" idx="1"/>
          </p:nvPr>
        </p:nvSpPr>
        <p:spPr>
          <a:xfrm>
            <a:off x="5613779" y="1238923"/>
            <a:ext cx="6264322" cy="5392172"/>
          </a:xfrm>
        </p:spPr>
        <p:txBody>
          <a:bodyPr>
            <a:noAutofit/>
          </a:bodyPr>
          <a:lstStyle/>
          <a:p>
            <a:pPr marL="15875">
              <a:lnSpc>
                <a:spcPts val="2000"/>
              </a:lnSpc>
              <a:spcBef>
                <a:spcPts val="100"/>
              </a:spcBef>
              <a:tabLst>
                <a:tab pos="379730" algn="l"/>
              </a:tabLst>
            </a:pPr>
            <a:r>
              <a:rPr lang="da-DK" sz="1200" b="1" i="1" spc="-10" dirty="0" err="1">
                <a:solidFill>
                  <a:srgbClr val="3D3D3D"/>
                </a:solidFill>
                <a:latin typeface="+mn-lt"/>
                <a:cs typeface="Arial"/>
              </a:rPr>
              <a:t>Emissivitet</a:t>
            </a:r>
            <a:endParaRPr lang="da-DK" sz="1200" dirty="0">
              <a:latin typeface="+mn-lt"/>
              <a:cs typeface="Arial"/>
            </a:endParaRPr>
          </a:p>
          <a:p>
            <a:pPr marL="12700" marR="5080" indent="1270" algn="just">
              <a:lnSpc>
                <a:spcPts val="2000"/>
              </a:lnSpc>
            </a:pPr>
            <a:r>
              <a:rPr lang="da-DK" sz="1200" dirty="0">
                <a:solidFill>
                  <a:srgbClr val="3D3D3D"/>
                </a:solidFill>
                <a:latin typeface="+mn-lt"/>
                <a:cs typeface="Arial"/>
              </a:rPr>
              <a:t>Kort forklaret</a:t>
            </a:r>
            <a:r>
              <a:rPr lang="da-DK" sz="1200" spc="150" dirty="0">
                <a:solidFill>
                  <a:srgbClr val="3D3D3D"/>
                </a:solidFill>
                <a:latin typeface="+mn-lt"/>
                <a:cs typeface="Arial"/>
              </a:rPr>
              <a:t> </a:t>
            </a:r>
            <a:r>
              <a:rPr lang="da-DK" sz="1200" dirty="0">
                <a:solidFill>
                  <a:srgbClr val="282828"/>
                </a:solidFill>
                <a:latin typeface="+mn-lt"/>
                <a:cs typeface="Arial"/>
              </a:rPr>
              <a:t>er</a:t>
            </a:r>
            <a:r>
              <a:rPr lang="da-DK" sz="1200" spc="95" dirty="0">
                <a:solidFill>
                  <a:srgbClr val="282828"/>
                </a:solidFill>
                <a:latin typeface="+mn-lt"/>
                <a:cs typeface="Arial"/>
              </a:rPr>
              <a:t> </a:t>
            </a:r>
            <a:r>
              <a:rPr lang="da-DK" sz="1200" dirty="0" err="1">
                <a:solidFill>
                  <a:srgbClr val="282828"/>
                </a:solidFill>
                <a:latin typeface="+mn-lt"/>
                <a:cs typeface="Arial"/>
              </a:rPr>
              <a:t>emissivitet</a:t>
            </a:r>
            <a:r>
              <a:rPr lang="da-DK" sz="1200" spc="160" dirty="0">
                <a:solidFill>
                  <a:srgbClr val="282828"/>
                </a:solidFill>
                <a:latin typeface="+mn-lt"/>
                <a:cs typeface="Arial"/>
              </a:rPr>
              <a:t> </a:t>
            </a:r>
            <a:r>
              <a:rPr lang="da-DK" sz="1200" dirty="0">
                <a:solidFill>
                  <a:srgbClr val="3D3D3D"/>
                </a:solidFill>
                <a:latin typeface="+mn-lt"/>
                <a:cs typeface="Arial"/>
              </a:rPr>
              <a:t>en</a:t>
            </a:r>
            <a:r>
              <a:rPr lang="da-DK" sz="1200" spc="90" dirty="0">
                <a:solidFill>
                  <a:srgbClr val="3D3D3D"/>
                </a:solidFill>
                <a:latin typeface="+mn-lt"/>
                <a:cs typeface="Arial"/>
              </a:rPr>
              <a:t> </a:t>
            </a:r>
            <a:r>
              <a:rPr lang="da-DK" sz="1200" dirty="0">
                <a:solidFill>
                  <a:srgbClr val="3D3D3D"/>
                </a:solidFill>
                <a:latin typeface="+mn-lt"/>
                <a:cs typeface="Arial"/>
              </a:rPr>
              <a:t>dimensionsløs</a:t>
            </a:r>
            <a:r>
              <a:rPr lang="da-DK" sz="1200" spc="200" dirty="0">
                <a:solidFill>
                  <a:srgbClr val="3D3D3D"/>
                </a:solidFill>
                <a:latin typeface="+mn-lt"/>
                <a:cs typeface="Arial"/>
              </a:rPr>
              <a:t> </a:t>
            </a:r>
            <a:r>
              <a:rPr lang="da-DK" sz="1200" dirty="0">
                <a:solidFill>
                  <a:srgbClr val="282828"/>
                </a:solidFill>
                <a:latin typeface="+mn-lt"/>
                <a:cs typeface="Arial"/>
              </a:rPr>
              <a:t>størrelse</a:t>
            </a:r>
            <a:r>
              <a:rPr lang="da-DK" sz="1200" spc="150" dirty="0">
                <a:solidFill>
                  <a:srgbClr val="282828"/>
                </a:solidFill>
                <a:latin typeface="+mn-lt"/>
                <a:cs typeface="Arial"/>
              </a:rPr>
              <a:t> </a:t>
            </a:r>
            <a:r>
              <a:rPr lang="da-DK" sz="1200" dirty="0">
                <a:solidFill>
                  <a:srgbClr val="3D3D3D"/>
                </a:solidFill>
                <a:latin typeface="+mn-lt"/>
                <a:cs typeface="Arial"/>
              </a:rPr>
              <a:t>mellem</a:t>
            </a:r>
            <a:r>
              <a:rPr lang="da-DK" sz="1200" spc="150" dirty="0">
                <a:solidFill>
                  <a:srgbClr val="3D3D3D"/>
                </a:solidFill>
                <a:latin typeface="+mn-lt"/>
                <a:cs typeface="Arial"/>
              </a:rPr>
              <a:t> </a:t>
            </a:r>
            <a:r>
              <a:rPr lang="da-DK" sz="1200" dirty="0">
                <a:solidFill>
                  <a:srgbClr val="3D3D3D"/>
                </a:solidFill>
                <a:latin typeface="+mn-lt"/>
                <a:cs typeface="Arial"/>
              </a:rPr>
              <a:t>0</a:t>
            </a:r>
            <a:r>
              <a:rPr lang="da-DK" sz="1200" spc="95" dirty="0">
                <a:solidFill>
                  <a:srgbClr val="3D3D3D"/>
                </a:solidFill>
                <a:latin typeface="+mn-lt"/>
                <a:cs typeface="Arial"/>
              </a:rPr>
              <a:t> </a:t>
            </a:r>
            <a:r>
              <a:rPr lang="da-DK" sz="1200" dirty="0">
                <a:solidFill>
                  <a:srgbClr val="3D3D3D"/>
                </a:solidFill>
                <a:latin typeface="+mn-lt"/>
                <a:cs typeface="Arial"/>
              </a:rPr>
              <a:t>og</a:t>
            </a:r>
            <a:r>
              <a:rPr lang="da-DK" sz="1200" spc="105" dirty="0">
                <a:solidFill>
                  <a:srgbClr val="3D3D3D"/>
                </a:solidFill>
                <a:latin typeface="+mn-lt"/>
                <a:cs typeface="Arial"/>
              </a:rPr>
              <a:t> </a:t>
            </a:r>
            <a:r>
              <a:rPr lang="da-DK" sz="1200" spc="-25" dirty="0">
                <a:solidFill>
                  <a:srgbClr val="3D3D3D"/>
                </a:solidFill>
                <a:latin typeface="+mn-lt"/>
                <a:cs typeface="Arial"/>
              </a:rPr>
              <a:t>1, </a:t>
            </a:r>
            <a:r>
              <a:rPr lang="da-DK" sz="1200" dirty="0">
                <a:solidFill>
                  <a:srgbClr val="3D3D3D"/>
                </a:solidFill>
                <a:latin typeface="+mn-lt"/>
                <a:cs typeface="Arial"/>
              </a:rPr>
              <a:t>betegnet</a:t>
            </a:r>
            <a:r>
              <a:rPr lang="da-DK" sz="1200" spc="355" dirty="0">
                <a:solidFill>
                  <a:srgbClr val="3D3D3D"/>
                </a:solidFill>
                <a:latin typeface="+mn-lt"/>
                <a:cs typeface="Arial"/>
              </a:rPr>
              <a:t> </a:t>
            </a:r>
            <a:r>
              <a:rPr lang="da-DK" sz="1200" spc="-10" dirty="0">
                <a:solidFill>
                  <a:srgbClr val="3D3D3D"/>
                </a:solidFill>
                <a:latin typeface="+mn-lt"/>
                <a:cs typeface="Times New Roman"/>
              </a:rPr>
              <a:t>(c:).</a:t>
            </a:r>
            <a:r>
              <a:rPr lang="da-DK" sz="1200" spc="345" dirty="0">
                <a:solidFill>
                  <a:srgbClr val="3D3D3D"/>
                </a:solidFill>
                <a:latin typeface="+mn-lt"/>
                <a:cs typeface="Times New Roman"/>
              </a:rPr>
              <a:t> </a:t>
            </a:r>
            <a:r>
              <a:rPr lang="da-DK" sz="1200" dirty="0">
                <a:solidFill>
                  <a:srgbClr val="3D3D3D"/>
                </a:solidFill>
                <a:latin typeface="+mn-lt"/>
                <a:cs typeface="Arial"/>
              </a:rPr>
              <a:t>Den</a:t>
            </a:r>
            <a:r>
              <a:rPr lang="da-DK" sz="1200" spc="275" dirty="0">
                <a:solidFill>
                  <a:srgbClr val="3D3D3D"/>
                </a:solidFill>
                <a:latin typeface="+mn-lt"/>
                <a:cs typeface="Arial"/>
              </a:rPr>
              <a:t> </a:t>
            </a:r>
            <a:r>
              <a:rPr lang="da-DK" sz="1200" dirty="0">
                <a:solidFill>
                  <a:srgbClr val="3D3D3D"/>
                </a:solidFill>
                <a:latin typeface="+mn-lt"/>
                <a:cs typeface="Arial"/>
              </a:rPr>
              <a:t>definerer,</a:t>
            </a:r>
            <a:r>
              <a:rPr lang="da-DK" sz="1200" spc="380" dirty="0">
                <a:solidFill>
                  <a:srgbClr val="3D3D3D"/>
                </a:solidFill>
                <a:latin typeface="+mn-lt"/>
                <a:cs typeface="Arial"/>
              </a:rPr>
              <a:t> </a:t>
            </a:r>
            <a:r>
              <a:rPr lang="da-DK" sz="1200" dirty="0">
                <a:solidFill>
                  <a:srgbClr val="3D3D3D"/>
                </a:solidFill>
                <a:latin typeface="+mn-lt"/>
                <a:cs typeface="Arial"/>
              </a:rPr>
              <a:t>den</a:t>
            </a:r>
            <a:r>
              <a:rPr lang="da-DK" sz="1200" spc="290" dirty="0">
                <a:solidFill>
                  <a:srgbClr val="3D3D3D"/>
                </a:solidFill>
                <a:latin typeface="+mn-lt"/>
                <a:cs typeface="Arial"/>
              </a:rPr>
              <a:t> </a:t>
            </a:r>
            <a:r>
              <a:rPr lang="da-DK" sz="1200" dirty="0">
                <a:solidFill>
                  <a:srgbClr val="3D3D3D"/>
                </a:solidFill>
                <a:latin typeface="+mn-lt"/>
                <a:cs typeface="Arial"/>
              </a:rPr>
              <a:t>mængde</a:t>
            </a:r>
            <a:r>
              <a:rPr lang="da-DK" sz="1200" spc="355" dirty="0">
                <a:solidFill>
                  <a:srgbClr val="3D3D3D"/>
                </a:solidFill>
                <a:latin typeface="+mn-lt"/>
                <a:cs typeface="Arial"/>
              </a:rPr>
              <a:t> </a:t>
            </a:r>
            <a:r>
              <a:rPr lang="da-DK" sz="1200" dirty="0">
                <a:solidFill>
                  <a:srgbClr val="282828"/>
                </a:solidFill>
                <a:latin typeface="+mn-lt"/>
                <a:cs typeface="Arial"/>
              </a:rPr>
              <a:t>energi</a:t>
            </a:r>
            <a:r>
              <a:rPr lang="da-DK" sz="1200" spc="315" dirty="0">
                <a:solidFill>
                  <a:srgbClr val="282828"/>
                </a:solidFill>
                <a:latin typeface="+mn-lt"/>
                <a:cs typeface="Arial"/>
              </a:rPr>
              <a:t> </a:t>
            </a:r>
            <a:r>
              <a:rPr lang="da-DK" sz="1200" dirty="0">
                <a:solidFill>
                  <a:srgbClr val="282828"/>
                </a:solidFill>
                <a:latin typeface="+mn-lt"/>
                <a:cs typeface="Arial"/>
              </a:rPr>
              <a:t>et</a:t>
            </a:r>
            <a:r>
              <a:rPr lang="da-DK" sz="1200" spc="229" dirty="0">
                <a:solidFill>
                  <a:srgbClr val="282828"/>
                </a:solidFill>
                <a:latin typeface="+mn-lt"/>
                <a:cs typeface="Arial"/>
              </a:rPr>
              <a:t> </a:t>
            </a:r>
            <a:r>
              <a:rPr lang="da-DK" sz="1200" dirty="0">
                <a:solidFill>
                  <a:srgbClr val="282828"/>
                </a:solidFill>
                <a:latin typeface="+mn-lt"/>
                <a:cs typeface="Arial"/>
              </a:rPr>
              <a:t>emne</a:t>
            </a:r>
            <a:r>
              <a:rPr lang="da-DK" sz="1200" spc="315" dirty="0">
                <a:solidFill>
                  <a:srgbClr val="282828"/>
                </a:solidFill>
                <a:latin typeface="+mn-lt"/>
                <a:cs typeface="Arial"/>
              </a:rPr>
              <a:t> </a:t>
            </a:r>
            <a:r>
              <a:rPr lang="da-DK" sz="1200" dirty="0">
                <a:solidFill>
                  <a:srgbClr val="3D3D3D"/>
                </a:solidFill>
                <a:latin typeface="+mn-lt"/>
                <a:cs typeface="Arial"/>
              </a:rPr>
              <a:t>udsender</a:t>
            </a:r>
            <a:r>
              <a:rPr lang="da-DK" sz="1200" spc="345" dirty="0">
                <a:solidFill>
                  <a:srgbClr val="3D3D3D"/>
                </a:solidFill>
                <a:latin typeface="+mn-lt"/>
                <a:cs typeface="Arial"/>
              </a:rPr>
              <a:t> </a:t>
            </a:r>
            <a:r>
              <a:rPr lang="da-DK" sz="1200" dirty="0">
                <a:solidFill>
                  <a:srgbClr val="3D3D3D"/>
                </a:solidFill>
                <a:latin typeface="+mn-lt"/>
                <a:cs typeface="Arial"/>
              </a:rPr>
              <a:t>fra</a:t>
            </a:r>
            <a:r>
              <a:rPr lang="da-DK" sz="1200" spc="275" dirty="0">
                <a:solidFill>
                  <a:srgbClr val="3D3D3D"/>
                </a:solidFill>
                <a:latin typeface="+mn-lt"/>
                <a:cs typeface="Arial"/>
              </a:rPr>
              <a:t> </a:t>
            </a:r>
            <a:r>
              <a:rPr lang="da-DK" sz="1200" spc="-25" dirty="0">
                <a:solidFill>
                  <a:srgbClr val="282828"/>
                </a:solidFill>
                <a:latin typeface="+mn-lt"/>
                <a:cs typeface="Arial"/>
              </a:rPr>
              <a:t>sin </a:t>
            </a:r>
            <a:r>
              <a:rPr lang="da-DK" sz="1200" dirty="0">
                <a:solidFill>
                  <a:srgbClr val="3D3D3D"/>
                </a:solidFill>
                <a:latin typeface="+mn-lt"/>
                <a:cs typeface="Arial"/>
              </a:rPr>
              <a:t>udvendige</a:t>
            </a:r>
            <a:r>
              <a:rPr lang="da-DK" sz="1200" spc="475" dirty="0">
                <a:solidFill>
                  <a:srgbClr val="3D3D3D"/>
                </a:solidFill>
                <a:latin typeface="+mn-lt"/>
                <a:cs typeface="Arial"/>
              </a:rPr>
              <a:t> </a:t>
            </a:r>
            <a:r>
              <a:rPr lang="da-DK" sz="1200" dirty="0">
                <a:solidFill>
                  <a:srgbClr val="3D3D3D"/>
                </a:solidFill>
                <a:latin typeface="+mn-lt"/>
                <a:cs typeface="Arial"/>
              </a:rPr>
              <a:t>overflade.</a:t>
            </a:r>
            <a:r>
              <a:rPr lang="da-DK" sz="1200" spc="475" dirty="0">
                <a:solidFill>
                  <a:srgbClr val="3D3D3D"/>
                </a:solidFill>
                <a:latin typeface="+mn-lt"/>
                <a:cs typeface="Arial"/>
              </a:rPr>
              <a:t> </a:t>
            </a:r>
            <a:r>
              <a:rPr lang="da-DK" sz="1200" dirty="0">
                <a:solidFill>
                  <a:srgbClr val="3D3D3D"/>
                </a:solidFill>
                <a:latin typeface="+mn-lt"/>
                <a:cs typeface="Arial"/>
              </a:rPr>
              <a:t>Værdier</a:t>
            </a:r>
            <a:r>
              <a:rPr lang="da-DK" sz="1200" spc="405" dirty="0">
                <a:solidFill>
                  <a:srgbClr val="3D3D3D"/>
                </a:solidFill>
                <a:latin typeface="+mn-lt"/>
                <a:cs typeface="Arial"/>
              </a:rPr>
              <a:t> </a:t>
            </a:r>
            <a:r>
              <a:rPr lang="da-DK" sz="1200" dirty="0">
                <a:solidFill>
                  <a:srgbClr val="3D3D3D"/>
                </a:solidFill>
                <a:latin typeface="+mn-lt"/>
                <a:cs typeface="Arial"/>
              </a:rPr>
              <a:t>for</a:t>
            </a:r>
            <a:r>
              <a:rPr lang="da-DK" sz="1200" spc="385" dirty="0">
                <a:solidFill>
                  <a:srgbClr val="3D3D3D"/>
                </a:solidFill>
                <a:latin typeface="+mn-lt"/>
                <a:cs typeface="Arial"/>
              </a:rPr>
              <a:t> </a:t>
            </a:r>
            <a:r>
              <a:rPr lang="da-DK" sz="1200" dirty="0" err="1">
                <a:solidFill>
                  <a:srgbClr val="3D3D3D"/>
                </a:solidFill>
                <a:latin typeface="+mn-lt"/>
                <a:cs typeface="Arial"/>
              </a:rPr>
              <a:t>emissiviteten</a:t>
            </a:r>
            <a:r>
              <a:rPr lang="da-DK" sz="1200" dirty="0">
                <a:solidFill>
                  <a:srgbClr val="3D3D3D"/>
                </a:solidFill>
                <a:latin typeface="+mn-lt"/>
                <a:cs typeface="Arial"/>
              </a:rPr>
              <a:t>,</a:t>
            </a:r>
            <a:r>
              <a:rPr lang="da-DK" sz="1200" spc="330" dirty="0">
                <a:solidFill>
                  <a:srgbClr val="3D3D3D"/>
                </a:solidFill>
                <a:latin typeface="+mn-lt"/>
                <a:cs typeface="Arial"/>
              </a:rPr>
              <a:t> </a:t>
            </a:r>
            <a:r>
              <a:rPr lang="da-DK" sz="1200" dirty="0">
                <a:solidFill>
                  <a:srgbClr val="3D3D3D"/>
                </a:solidFill>
                <a:latin typeface="+mn-lt"/>
                <a:cs typeface="Arial"/>
              </a:rPr>
              <a:t>på</a:t>
            </a:r>
            <a:r>
              <a:rPr lang="da-DK" sz="1200" spc="355" dirty="0">
                <a:solidFill>
                  <a:srgbClr val="3D3D3D"/>
                </a:solidFill>
                <a:latin typeface="+mn-lt"/>
                <a:cs typeface="Arial"/>
              </a:rPr>
              <a:t> </a:t>
            </a:r>
            <a:r>
              <a:rPr lang="da-DK" sz="1200" dirty="0">
                <a:solidFill>
                  <a:srgbClr val="3D3D3D"/>
                </a:solidFill>
                <a:latin typeface="+mn-lt"/>
                <a:cs typeface="Arial"/>
              </a:rPr>
              <a:t>de</a:t>
            </a:r>
            <a:r>
              <a:rPr lang="da-DK" sz="1200" spc="340" dirty="0">
                <a:solidFill>
                  <a:srgbClr val="3D3D3D"/>
                </a:solidFill>
                <a:latin typeface="+mn-lt"/>
                <a:cs typeface="Arial"/>
              </a:rPr>
              <a:t> </a:t>
            </a:r>
            <a:r>
              <a:rPr lang="da-DK" sz="1200" dirty="0">
                <a:solidFill>
                  <a:srgbClr val="3D3D3D"/>
                </a:solidFill>
                <a:latin typeface="+mn-lt"/>
                <a:cs typeface="Arial"/>
              </a:rPr>
              <a:t>mest</a:t>
            </a:r>
            <a:r>
              <a:rPr lang="da-DK" sz="1200" spc="405" dirty="0">
                <a:solidFill>
                  <a:srgbClr val="3D3D3D"/>
                </a:solidFill>
                <a:latin typeface="+mn-lt"/>
                <a:cs typeface="Arial"/>
              </a:rPr>
              <a:t> </a:t>
            </a:r>
            <a:r>
              <a:rPr lang="da-DK" sz="1200" dirty="0">
                <a:solidFill>
                  <a:srgbClr val="282828"/>
                </a:solidFill>
                <a:latin typeface="+mn-lt"/>
                <a:cs typeface="Arial"/>
              </a:rPr>
              <a:t>gængse</a:t>
            </a:r>
            <a:r>
              <a:rPr lang="da-DK" sz="1200" spc="415" dirty="0">
                <a:solidFill>
                  <a:srgbClr val="282828"/>
                </a:solidFill>
                <a:latin typeface="+mn-lt"/>
                <a:cs typeface="Arial"/>
              </a:rPr>
              <a:t> </a:t>
            </a:r>
            <a:r>
              <a:rPr lang="da-DK" sz="1200" spc="-10" dirty="0">
                <a:solidFill>
                  <a:srgbClr val="3D3D3D"/>
                </a:solidFill>
                <a:latin typeface="+mn-lt"/>
                <a:cs typeface="Arial"/>
              </a:rPr>
              <a:t>mate­</a:t>
            </a:r>
            <a:r>
              <a:rPr lang="da-DK" sz="1200" dirty="0">
                <a:solidFill>
                  <a:srgbClr val="3D3D3D"/>
                </a:solidFill>
                <a:latin typeface="+mn-lt"/>
                <a:cs typeface="Arial"/>
              </a:rPr>
              <a:t>rialer,</a:t>
            </a:r>
            <a:r>
              <a:rPr lang="da-DK" sz="1200" spc="175" dirty="0">
                <a:solidFill>
                  <a:srgbClr val="3D3D3D"/>
                </a:solidFill>
                <a:latin typeface="+mn-lt"/>
                <a:cs typeface="Arial"/>
              </a:rPr>
              <a:t> </a:t>
            </a:r>
            <a:r>
              <a:rPr lang="da-DK" sz="1200" dirty="0">
                <a:solidFill>
                  <a:srgbClr val="3D3D3D"/>
                </a:solidFill>
                <a:latin typeface="+mn-lt"/>
                <a:cs typeface="Arial"/>
              </a:rPr>
              <a:t>kan</a:t>
            </a:r>
            <a:r>
              <a:rPr lang="da-DK" sz="1200" spc="160" dirty="0">
                <a:solidFill>
                  <a:srgbClr val="3D3D3D"/>
                </a:solidFill>
                <a:latin typeface="+mn-lt"/>
                <a:cs typeface="Arial"/>
              </a:rPr>
              <a:t> </a:t>
            </a:r>
            <a:r>
              <a:rPr lang="da-DK" sz="1200" dirty="0">
                <a:solidFill>
                  <a:srgbClr val="3D3D3D"/>
                </a:solidFill>
                <a:latin typeface="+mn-lt"/>
                <a:cs typeface="Arial"/>
              </a:rPr>
              <a:t>indstilles</a:t>
            </a:r>
            <a:r>
              <a:rPr lang="da-DK" sz="1200" spc="250" dirty="0">
                <a:solidFill>
                  <a:srgbClr val="3D3D3D"/>
                </a:solidFill>
                <a:latin typeface="+mn-lt"/>
                <a:cs typeface="Arial"/>
              </a:rPr>
              <a:t> </a:t>
            </a:r>
            <a:r>
              <a:rPr lang="da-DK" sz="1200" dirty="0">
                <a:solidFill>
                  <a:srgbClr val="3D3D3D"/>
                </a:solidFill>
                <a:latin typeface="+mn-lt"/>
                <a:cs typeface="Arial"/>
              </a:rPr>
              <a:t>i</a:t>
            </a:r>
            <a:r>
              <a:rPr lang="da-DK" sz="1200" spc="120" dirty="0">
                <a:solidFill>
                  <a:srgbClr val="3D3D3D"/>
                </a:solidFill>
                <a:latin typeface="+mn-lt"/>
                <a:cs typeface="Arial"/>
              </a:rPr>
              <a:t> </a:t>
            </a:r>
            <a:r>
              <a:rPr lang="da-DK" sz="1200" dirty="0">
                <a:solidFill>
                  <a:srgbClr val="3D3D3D"/>
                </a:solidFill>
                <a:latin typeface="+mn-lt"/>
                <a:cs typeface="Arial"/>
              </a:rPr>
              <a:t>kameraet.</a:t>
            </a:r>
            <a:r>
              <a:rPr lang="da-DK" sz="1200" spc="275" dirty="0">
                <a:solidFill>
                  <a:srgbClr val="3D3D3D"/>
                </a:solidFill>
                <a:latin typeface="+mn-lt"/>
                <a:cs typeface="Arial"/>
              </a:rPr>
              <a:t> </a:t>
            </a:r>
            <a:r>
              <a:rPr lang="da-DK" sz="1200" dirty="0">
                <a:solidFill>
                  <a:srgbClr val="3D3D3D"/>
                </a:solidFill>
                <a:latin typeface="+mn-lt"/>
                <a:cs typeface="Arial"/>
              </a:rPr>
              <a:t>I</a:t>
            </a:r>
            <a:r>
              <a:rPr lang="da-DK" sz="1200" spc="160" dirty="0">
                <a:solidFill>
                  <a:srgbClr val="3D3D3D"/>
                </a:solidFill>
                <a:latin typeface="+mn-lt"/>
                <a:cs typeface="Arial"/>
              </a:rPr>
              <a:t> </a:t>
            </a:r>
            <a:r>
              <a:rPr lang="da-DK" sz="1200" dirty="0">
                <a:solidFill>
                  <a:srgbClr val="3D3D3D"/>
                </a:solidFill>
                <a:latin typeface="+mn-lt"/>
                <a:cs typeface="Arial"/>
              </a:rPr>
              <a:t>praksis</a:t>
            </a:r>
            <a:r>
              <a:rPr lang="da-DK" sz="1200" spc="229" dirty="0">
                <a:solidFill>
                  <a:srgbClr val="3D3D3D"/>
                </a:solidFill>
                <a:latin typeface="+mn-lt"/>
                <a:cs typeface="Arial"/>
              </a:rPr>
              <a:t> </a:t>
            </a:r>
            <a:r>
              <a:rPr lang="da-DK" sz="1200" dirty="0">
                <a:solidFill>
                  <a:srgbClr val="282828"/>
                </a:solidFill>
                <a:latin typeface="+mn-lt"/>
                <a:cs typeface="Arial"/>
              </a:rPr>
              <a:t>stråler</a:t>
            </a:r>
            <a:r>
              <a:rPr lang="da-DK" sz="1200" spc="235" dirty="0">
                <a:solidFill>
                  <a:srgbClr val="282828"/>
                </a:solidFill>
                <a:latin typeface="+mn-lt"/>
                <a:cs typeface="Arial"/>
              </a:rPr>
              <a:t> </a:t>
            </a:r>
            <a:r>
              <a:rPr lang="da-DK" sz="1200" dirty="0">
                <a:solidFill>
                  <a:srgbClr val="282828"/>
                </a:solidFill>
                <a:latin typeface="+mn-lt"/>
                <a:cs typeface="Arial"/>
              </a:rPr>
              <a:t>alle</a:t>
            </a:r>
            <a:r>
              <a:rPr lang="da-DK" sz="1200" spc="135" dirty="0">
                <a:solidFill>
                  <a:srgbClr val="282828"/>
                </a:solidFill>
                <a:latin typeface="+mn-lt"/>
                <a:cs typeface="Arial"/>
              </a:rPr>
              <a:t> </a:t>
            </a:r>
            <a:r>
              <a:rPr lang="da-DK" sz="1200" dirty="0">
                <a:solidFill>
                  <a:srgbClr val="282828"/>
                </a:solidFill>
                <a:latin typeface="+mn-lt"/>
                <a:cs typeface="Arial"/>
              </a:rPr>
              <a:t>emner</a:t>
            </a:r>
            <a:r>
              <a:rPr lang="da-DK" sz="1200" spc="220" dirty="0">
                <a:solidFill>
                  <a:srgbClr val="282828"/>
                </a:solidFill>
                <a:latin typeface="+mn-lt"/>
                <a:cs typeface="Arial"/>
              </a:rPr>
              <a:t> </a:t>
            </a:r>
            <a:r>
              <a:rPr lang="da-DK" sz="1200" dirty="0">
                <a:solidFill>
                  <a:srgbClr val="3D3D3D"/>
                </a:solidFill>
                <a:latin typeface="+mn-lt"/>
                <a:cs typeface="Arial"/>
              </a:rPr>
              <a:t>mindre</a:t>
            </a:r>
            <a:r>
              <a:rPr lang="da-DK" sz="1200" spc="165" dirty="0">
                <a:solidFill>
                  <a:srgbClr val="3D3D3D"/>
                </a:solidFill>
                <a:latin typeface="+mn-lt"/>
                <a:cs typeface="Arial"/>
              </a:rPr>
              <a:t> </a:t>
            </a:r>
            <a:r>
              <a:rPr lang="da-DK" sz="1200" dirty="0">
                <a:solidFill>
                  <a:srgbClr val="282828"/>
                </a:solidFill>
                <a:latin typeface="+mn-lt"/>
                <a:cs typeface="Arial"/>
              </a:rPr>
              <a:t>end</a:t>
            </a:r>
            <a:r>
              <a:rPr lang="da-DK" sz="1200" spc="155" dirty="0">
                <a:solidFill>
                  <a:srgbClr val="282828"/>
                </a:solidFill>
                <a:latin typeface="+mn-lt"/>
                <a:cs typeface="Arial"/>
              </a:rPr>
              <a:t> </a:t>
            </a:r>
            <a:r>
              <a:rPr lang="da-DK" sz="1200" spc="-20" dirty="0">
                <a:solidFill>
                  <a:srgbClr val="3D3D3D"/>
                </a:solidFill>
                <a:latin typeface="+mn-lt"/>
                <a:cs typeface="Arial"/>
              </a:rPr>
              <a:t>100% </a:t>
            </a:r>
            <a:r>
              <a:rPr lang="da-DK" sz="1200" dirty="0">
                <a:solidFill>
                  <a:srgbClr val="3D3D3D"/>
                </a:solidFill>
                <a:latin typeface="+mn-lt"/>
                <a:cs typeface="Arial"/>
              </a:rPr>
              <a:t>af</a:t>
            </a:r>
            <a:r>
              <a:rPr lang="da-DK" sz="1200" spc="100" dirty="0">
                <a:solidFill>
                  <a:srgbClr val="3D3D3D"/>
                </a:solidFill>
                <a:latin typeface="+mn-lt"/>
                <a:cs typeface="Arial"/>
              </a:rPr>
              <a:t> </a:t>
            </a:r>
            <a:r>
              <a:rPr lang="da-DK" sz="1200" dirty="0">
                <a:solidFill>
                  <a:srgbClr val="3D3D3D"/>
                </a:solidFill>
                <a:latin typeface="+mn-lt"/>
                <a:cs typeface="Arial"/>
              </a:rPr>
              <a:t>deres</a:t>
            </a:r>
            <a:r>
              <a:rPr lang="da-DK" sz="1200" spc="140" dirty="0">
                <a:solidFill>
                  <a:srgbClr val="3D3D3D"/>
                </a:solidFill>
                <a:latin typeface="+mn-lt"/>
                <a:cs typeface="Arial"/>
              </a:rPr>
              <a:t> </a:t>
            </a:r>
            <a:r>
              <a:rPr lang="da-DK" sz="1200" dirty="0">
                <a:solidFill>
                  <a:srgbClr val="282828"/>
                </a:solidFill>
                <a:latin typeface="+mn-lt"/>
                <a:cs typeface="Arial"/>
              </a:rPr>
              <a:t>energi,</a:t>
            </a:r>
            <a:r>
              <a:rPr lang="da-DK" sz="1200" spc="145" dirty="0">
                <a:solidFill>
                  <a:srgbClr val="282828"/>
                </a:solidFill>
                <a:latin typeface="+mn-lt"/>
                <a:cs typeface="Arial"/>
              </a:rPr>
              <a:t> </a:t>
            </a:r>
            <a:r>
              <a:rPr lang="da-DK" sz="1200" dirty="0">
                <a:solidFill>
                  <a:srgbClr val="282828"/>
                </a:solidFill>
                <a:latin typeface="+mn-lt"/>
                <a:cs typeface="Arial"/>
              </a:rPr>
              <a:t>så</a:t>
            </a:r>
            <a:r>
              <a:rPr lang="da-DK" sz="1200" spc="95" dirty="0">
                <a:solidFill>
                  <a:srgbClr val="282828"/>
                </a:solidFill>
                <a:latin typeface="+mn-lt"/>
                <a:cs typeface="Arial"/>
              </a:rPr>
              <a:t> </a:t>
            </a:r>
            <a:r>
              <a:rPr lang="da-DK" sz="1200" dirty="0" err="1">
                <a:solidFill>
                  <a:srgbClr val="282828"/>
                </a:solidFill>
                <a:latin typeface="+mn-lt"/>
                <a:cs typeface="Arial"/>
              </a:rPr>
              <a:t>emissivitetsværdien</a:t>
            </a:r>
            <a:r>
              <a:rPr lang="da-DK" sz="1200" spc="60" dirty="0">
                <a:solidFill>
                  <a:srgbClr val="282828"/>
                </a:solidFill>
                <a:latin typeface="+mn-lt"/>
                <a:cs typeface="Arial"/>
              </a:rPr>
              <a:t> </a:t>
            </a:r>
            <a:r>
              <a:rPr lang="da-DK" sz="1200" dirty="0">
                <a:solidFill>
                  <a:srgbClr val="282828"/>
                </a:solidFill>
                <a:latin typeface="+mn-lt"/>
                <a:cs typeface="Arial"/>
              </a:rPr>
              <a:t>er</a:t>
            </a:r>
            <a:r>
              <a:rPr lang="da-DK" sz="1200" spc="95" dirty="0">
                <a:solidFill>
                  <a:srgbClr val="282828"/>
                </a:solidFill>
                <a:latin typeface="+mn-lt"/>
                <a:cs typeface="Arial"/>
              </a:rPr>
              <a:t> </a:t>
            </a:r>
            <a:r>
              <a:rPr lang="da-DK" sz="1200" dirty="0">
                <a:solidFill>
                  <a:srgbClr val="282828"/>
                </a:solidFill>
                <a:latin typeface="+mn-lt"/>
                <a:cs typeface="Arial"/>
              </a:rPr>
              <a:t>altid</a:t>
            </a:r>
            <a:r>
              <a:rPr lang="da-DK" sz="1200" spc="110" dirty="0">
                <a:solidFill>
                  <a:srgbClr val="282828"/>
                </a:solidFill>
                <a:latin typeface="+mn-lt"/>
                <a:cs typeface="Arial"/>
              </a:rPr>
              <a:t> </a:t>
            </a:r>
            <a:r>
              <a:rPr lang="da-DK" sz="1200" spc="-90" dirty="0">
                <a:solidFill>
                  <a:srgbClr val="3D3D3D"/>
                </a:solidFill>
                <a:latin typeface="+mn-lt"/>
                <a:cs typeface="Arial"/>
              </a:rPr>
              <a:t>mindre</a:t>
            </a:r>
            <a:r>
              <a:rPr lang="da-DK" sz="1200" spc="155" dirty="0">
                <a:solidFill>
                  <a:srgbClr val="3D3D3D"/>
                </a:solidFill>
                <a:latin typeface="+mn-lt"/>
                <a:cs typeface="Arial"/>
              </a:rPr>
              <a:t> </a:t>
            </a:r>
            <a:r>
              <a:rPr lang="da-DK" sz="1200" dirty="0">
                <a:solidFill>
                  <a:srgbClr val="282828"/>
                </a:solidFill>
                <a:latin typeface="+mn-lt"/>
                <a:cs typeface="Arial"/>
              </a:rPr>
              <a:t>end</a:t>
            </a:r>
            <a:r>
              <a:rPr lang="da-DK" sz="1200" spc="135" dirty="0">
                <a:solidFill>
                  <a:srgbClr val="282828"/>
                </a:solidFill>
                <a:latin typeface="+mn-lt"/>
                <a:cs typeface="Arial"/>
              </a:rPr>
              <a:t> </a:t>
            </a:r>
            <a:r>
              <a:rPr lang="da-DK" sz="1200" spc="-25" dirty="0">
                <a:solidFill>
                  <a:srgbClr val="3D3D3D"/>
                </a:solidFill>
                <a:latin typeface="+mn-lt"/>
                <a:cs typeface="Arial"/>
              </a:rPr>
              <a:t>1.</a:t>
            </a:r>
            <a:endParaRPr lang="da-DK" sz="1200" dirty="0">
              <a:latin typeface="+mn-lt"/>
              <a:cs typeface="Arial"/>
            </a:endParaRPr>
          </a:p>
          <a:p>
            <a:pPr marL="13970" marR="5715" indent="-635" algn="just">
              <a:lnSpc>
                <a:spcPts val="2000"/>
              </a:lnSpc>
              <a:spcBef>
                <a:spcPts val="1340"/>
              </a:spcBef>
            </a:pPr>
            <a:r>
              <a:rPr lang="da-DK" sz="1200" dirty="0">
                <a:solidFill>
                  <a:srgbClr val="3D3D3D"/>
                </a:solidFill>
                <a:latin typeface="+mn-lt"/>
                <a:cs typeface="Arial"/>
              </a:rPr>
              <a:t>Med</a:t>
            </a:r>
            <a:r>
              <a:rPr lang="da-DK" sz="1200" spc="245" dirty="0">
                <a:solidFill>
                  <a:srgbClr val="3D3D3D"/>
                </a:solidFill>
                <a:latin typeface="+mn-lt"/>
                <a:cs typeface="Arial"/>
              </a:rPr>
              <a:t> </a:t>
            </a:r>
            <a:r>
              <a:rPr lang="da-DK" sz="1200" dirty="0">
                <a:solidFill>
                  <a:srgbClr val="282828"/>
                </a:solidFill>
                <a:latin typeface="+mn-lt"/>
                <a:cs typeface="Arial"/>
              </a:rPr>
              <a:t>andre</a:t>
            </a:r>
            <a:r>
              <a:rPr lang="da-DK" sz="1200" spc="235" dirty="0">
                <a:solidFill>
                  <a:srgbClr val="282828"/>
                </a:solidFill>
                <a:latin typeface="+mn-lt"/>
                <a:cs typeface="Arial"/>
              </a:rPr>
              <a:t> </a:t>
            </a:r>
            <a:r>
              <a:rPr lang="da-DK" sz="1200" dirty="0">
                <a:solidFill>
                  <a:srgbClr val="3D3D3D"/>
                </a:solidFill>
                <a:latin typeface="+mn-lt"/>
                <a:cs typeface="Arial"/>
              </a:rPr>
              <a:t>ord,</a:t>
            </a:r>
            <a:r>
              <a:rPr lang="da-DK" sz="1200" spc="225" dirty="0">
                <a:solidFill>
                  <a:srgbClr val="3D3D3D"/>
                </a:solidFill>
                <a:latin typeface="+mn-lt"/>
                <a:cs typeface="Arial"/>
              </a:rPr>
              <a:t> </a:t>
            </a:r>
            <a:r>
              <a:rPr lang="da-DK" sz="1200" dirty="0">
                <a:solidFill>
                  <a:srgbClr val="3D3D3D"/>
                </a:solidFill>
                <a:latin typeface="+mn-lt"/>
                <a:cs typeface="Arial"/>
              </a:rPr>
              <a:t>for</a:t>
            </a:r>
            <a:r>
              <a:rPr lang="da-DK" sz="1200" spc="229" dirty="0">
                <a:solidFill>
                  <a:srgbClr val="3D3D3D"/>
                </a:solidFill>
                <a:latin typeface="+mn-lt"/>
                <a:cs typeface="Arial"/>
              </a:rPr>
              <a:t> </a:t>
            </a:r>
            <a:r>
              <a:rPr lang="da-DK" sz="1200" dirty="0">
                <a:solidFill>
                  <a:srgbClr val="282828"/>
                </a:solidFill>
                <a:latin typeface="+mn-lt"/>
                <a:cs typeface="Arial"/>
              </a:rPr>
              <a:t>at</a:t>
            </a:r>
            <a:r>
              <a:rPr lang="da-DK" sz="1200" spc="200" dirty="0">
                <a:solidFill>
                  <a:srgbClr val="282828"/>
                </a:solidFill>
                <a:latin typeface="+mn-lt"/>
                <a:cs typeface="Arial"/>
              </a:rPr>
              <a:t> </a:t>
            </a:r>
            <a:r>
              <a:rPr lang="da-DK" sz="1200" dirty="0">
                <a:solidFill>
                  <a:srgbClr val="3D3D3D"/>
                </a:solidFill>
                <a:latin typeface="+mn-lt"/>
                <a:cs typeface="Arial"/>
              </a:rPr>
              <a:t>måle</a:t>
            </a:r>
            <a:r>
              <a:rPr lang="da-DK" sz="1200" spc="240" dirty="0">
                <a:solidFill>
                  <a:srgbClr val="3D3D3D"/>
                </a:solidFill>
                <a:latin typeface="+mn-lt"/>
                <a:cs typeface="Arial"/>
              </a:rPr>
              <a:t> </a:t>
            </a:r>
            <a:r>
              <a:rPr lang="da-DK" sz="1200" dirty="0">
                <a:solidFill>
                  <a:srgbClr val="3D3D3D"/>
                </a:solidFill>
                <a:latin typeface="+mn-lt"/>
                <a:cs typeface="Arial"/>
              </a:rPr>
              <a:t>den</a:t>
            </a:r>
            <a:r>
              <a:rPr lang="da-DK" sz="1200" spc="240" dirty="0">
                <a:solidFill>
                  <a:srgbClr val="3D3D3D"/>
                </a:solidFill>
                <a:latin typeface="+mn-lt"/>
                <a:cs typeface="Arial"/>
              </a:rPr>
              <a:t> </a:t>
            </a:r>
            <a:r>
              <a:rPr lang="da-DK" sz="1200" dirty="0">
                <a:solidFill>
                  <a:srgbClr val="3D3D3D"/>
                </a:solidFill>
                <a:latin typeface="+mn-lt"/>
                <a:cs typeface="Arial"/>
              </a:rPr>
              <a:t>absolutte</a:t>
            </a:r>
            <a:r>
              <a:rPr lang="da-DK" sz="1200" spc="265" dirty="0">
                <a:solidFill>
                  <a:srgbClr val="3D3D3D"/>
                </a:solidFill>
                <a:latin typeface="+mn-lt"/>
                <a:cs typeface="Arial"/>
              </a:rPr>
              <a:t> </a:t>
            </a:r>
            <a:r>
              <a:rPr lang="da-DK" sz="1200" dirty="0">
                <a:solidFill>
                  <a:srgbClr val="3D3D3D"/>
                </a:solidFill>
                <a:latin typeface="+mn-lt"/>
                <a:cs typeface="Arial"/>
              </a:rPr>
              <a:t>temperatur (mest nøjagtige),</a:t>
            </a:r>
            <a:r>
              <a:rPr lang="da-DK" sz="1200" spc="370" dirty="0">
                <a:solidFill>
                  <a:srgbClr val="3D3D3D"/>
                </a:solidFill>
                <a:latin typeface="+mn-lt"/>
                <a:cs typeface="Arial"/>
              </a:rPr>
              <a:t> </a:t>
            </a:r>
            <a:r>
              <a:rPr lang="da-DK" sz="1200" dirty="0">
                <a:solidFill>
                  <a:srgbClr val="282828"/>
                </a:solidFill>
                <a:latin typeface="+mn-lt"/>
                <a:cs typeface="Arial"/>
              </a:rPr>
              <a:t>er</a:t>
            </a:r>
            <a:r>
              <a:rPr lang="da-DK" sz="1200" spc="204" dirty="0">
                <a:solidFill>
                  <a:srgbClr val="282828"/>
                </a:solidFill>
                <a:latin typeface="+mn-lt"/>
                <a:cs typeface="Arial"/>
              </a:rPr>
              <a:t> </a:t>
            </a:r>
            <a:r>
              <a:rPr lang="da-DK" sz="1200" dirty="0">
                <a:solidFill>
                  <a:srgbClr val="3D3D3D"/>
                </a:solidFill>
                <a:latin typeface="+mn-lt"/>
                <a:cs typeface="Arial"/>
              </a:rPr>
              <a:t>vi</a:t>
            </a:r>
            <a:r>
              <a:rPr lang="da-DK" sz="1200" spc="215" dirty="0">
                <a:solidFill>
                  <a:srgbClr val="3D3D3D"/>
                </a:solidFill>
                <a:latin typeface="+mn-lt"/>
                <a:cs typeface="Arial"/>
              </a:rPr>
              <a:t> </a:t>
            </a:r>
            <a:r>
              <a:rPr lang="da-DK" sz="1200" dirty="0">
                <a:solidFill>
                  <a:srgbClr val="3D3D3D"/>
                </a:solidFill>
                <a:latin typeface="+mn-lt"/>
                <a:cs typeface="Arial"/>
              </a:rPr>
              <a:t>nødt</a:t>
            </a:r>
            <a:r>
              <a:rPr lang="da-DK" sz="1200" spc="265" dirty="0">
                <a:solidFill>
                  <a:srgbClr val="3D3D3D"/>
                </a:solidFill>
                <a:latin typeface="+mn-lt"/>
                <a:cs typeface="Arial"/>
              </a:rPr>
              <a:t> </a:t>
            </a:r>
            <a:r>
              <a:rPr lang="da-DK" sz="1200" dirty="0">
                <a:solidFill>
                  <a:srgbClr val="3D3D3D"/>
                </a:solidFill>
                <a:latin typeface="+mn-lt"/>
                <a:cs typeface="Arial"/>
              </a:rPr>
              <a:t>til</a:t>
            </a:r>
            <a:r>
              <a:rPr lang="da-DK" sz="1200" spc="200" dirty="0">
                <a:solidFill>
                  <a:srgbClr val="3D3D3D"/>
                </a:solidFill>
                <a:latin typeface="+mn-lt"/>
                <a:cs typeface="Arial"/>
              </a:rPr>
              <a:t> </a:t>
            </a:r>
            <a:r>
              <a:rPr lang="da-DK" sz="1200" dirty="0">
                <a:solidFill>
                  <a:srgbClr val="282828"/>
                </a:solidFill>
                <a:latin typeface="+mn-lt"/>
                <a:cs typeface="Arial"/>
              </a:rPr>
              <a:t>at</a:t>
            </a:r>
            <a:r>
              <a:rPr lang="da-DK" sz="1200" spc="200" dirty="0">
                <a:solidFill>
                  <a:srgbClr val="282828"/>
                </a:solidFill>
                <a:latin typeface="+mn-lt"/>
                <a:cs typeface="Arial"/>
              </a:rPr>
              <a:t> </a:t>
            </a:r>
            <a:r>
              <a:rPr lang="da-DK" sz="1200" spc="-10" dirty="0">
                <a:solidFill>
                  <a:srgbClr val="3D3D3D"/>
                </a:solidFill>
                <a:latin typeface="+mn-lt"/>
                <a:cs typeface="Arial"/>
              </a:rPr>
              <a:t>kende </a:t>
            </a:r>
            <a:r>
              <a:rPr lang="da-DK" sz="1200" dirty="0">
                <a:solidFill>
                  <a:srgbClr val="282828"/>
                </a:solidFill>
                <a:latin typeface="+mn-lt"/>
                <a:cs typeface="Arial"/>
              </a:rPr>
              <a:t>emissionstallet.</a:t>
            </a:r>
            <a:r>
              <a:rPr lang="da-DK" sz="1200" spc="190" dirty="0">
                <a:solidFill>
                  <a:srgbClr val="282828"/>
                </a:solidFill>
                <a:latin typeface="+mn-lt"/>
                <a:cs typeface="Arial"/>
              </a:rPr>
              <a:t> </a:t>
            </a:r>
            <a:r>
              <a:rPr lang="da-DK" sz="1200" dirty="0">
                <a:solidFill>
                  <a:srgbClr val="3D3D3D"/>
                </a:solidFill>
                <a:latin typeface="+mn-lt"/>
                <a:cs typeface="Arial"/>
              </a:rPr>
              <a:t>Isoleringstape</a:t>
            </a:r>
            <a:r>
              <a:rPr lang="da-DK" sz="1200" spc="180" dirty="0">
                <a:solidFill>
                  <a:srgbClr val="3D3D3D"/>
                </a:solidFill>
                <a:latin typeface="+mn-lt"/>
                <a:cs typeface="Arial"/>
              </a:rPr>
              <a:t> </a:t>
            </a:r>
            <a:r>
              <a:rPr lang="da-DK" sz="1200" dirty="0">
                <a:solidFill>
                  <a:srgbClr val="3D3D3D"/>
                </a:solidFill>
                <a:latin typeface="+mn-lt"/>
                <a:cs typeface="Arial"/>
              </a:rPr>
              <a:t>har</a:t>
            </a:r>
            <a:r>
              <a:rPr lang="da-DK" sz="1200" spc="200" dirty="0">
                <a:solidFill>
                  <a:srgbClr val="3D3D3D"/>
                </a:solidFill>
                <a:latin typeface="+mn-lt"/>
                <a:cs typeface="Arial"/>
              </a:rPr>
              <a:t> </a:t>
            </a:r>
            <a:r>
              <a:rPr lang="da-DK" sz="1200" dirty="0">
                <a:solidFill>
                  <a:srgbClr val="3D3D3D"/>
                </a:solidFill>
                <a:latin typeface="+mn-lt"/>
                <a:cs typeface="Arial"/>
              </a:rPr>
              <a:t>et</a:t>
            </a:r>
            <a:r>
              <a:rPr lang="da-DK" sz="1200" spc="204" dirty="0">
                <a:solidFill>
                  <a:srgbClr val="3D3D3D"/>
                </a:solidFill>
                <a:latin typeface="+mn-lt"/>
                <a:cs typeface="Arial"/>
              </a:rPr>
              <a:t> </a:t>
            </a:r>
            <a:r>
              <a:rPr lang="da-DK" sz="1200" dirty="0">
                <a:solidFill>
                  <a:srgbClr val="282828"/>
                </a:solidFill>
                <a:latin typeface="+mn-lt"/>
                <a:cs typeface="Arial"/>
              </a:rPr>
              <a:t>emissionstal</a:t>
            </a:r>
            <a:r>
              <a:rPr lang="da-DK" sz="1200" spc="365" dirty="0">
                <a:solidFill>
                  <a:srgbClr val="282828"/>
                </a:solidFill>
                <a:latin typeface="+mn-lt"/>
                <a:cs typeface="Arial"/>
              </a:rPr>
              <a:t> </a:t>
            </a:r>
            <a:r>
              <a:rPr lang="da-DK" sz="1200" dirty="0">
                <a:solidFill>
                  <a:srgbClr val="3D3D3D"/>
                </a:solidFill>
                <a:latin typeface="+mn-lt"/>
                <a:cs typeface="Arial"/>
              </a:rPr>
              <a:t>på</a:t>
            </a:r>
            <a:r>
              <a:rPr lang="da-DK" sz="1200" spc="220" dirty="0">
                <a:solidFill>
                  <a:srgbClr val="3D3D3D"/>
                </a:solidFill>
                <a:latin typeface="+mn-lt"/>
                <a:cs typeface="Arial"/>
              </a:rPr>
              <a:t> </a:t>
            </a:r>
            <a:r>
              <a:rPr lang="da-DK" sz="1200" dirty="0">
                <a:solidFill>
                  <a:srgbClr val="282828"/>
                </a:solidFill>
                <a:latin typeface="+mn-lt"/>
                <a:cs typeface="Arial"/>
              </a:rPr>
              <a:t>ca.</a:t>
            </a:r>
            <a:r>
              <a:rPr lang="da-DK" sz="1200" spc="200" dirty="0">
                <a:solidFill>
                  <a:srgbClr val="282828"/>
                </a:solidFill>
                <a:latin typeface="+mn-lt"/>
                <a:cs typeface="Arial"/>
              </a:rPr>
              <a:t> </a:t>
            </a:r>
            <a:r>
              <a:rPr lang="da-DK" sz="1200" dirty="0">
                <a:solidFill>
                  <a:srgbClr val="3D3D3D"/>
                </a:solidFill>
                <a:latin typeface="+mn-lt"/>
                <a:cs typeface="Arial"/>
              </a:rPr>
              <a:t>0,96.</a:t>
            </a:r>
            <a:r>
              <a:rPr lang="da-DK" sz="1200" spc="200" dirty="0">
                <a:solidFill>
                  <a:srgbClr val="3D3D3D"/>
                </a:solidFill>
                <a:latin typeface="+mn-lt"/>
                <a:cs typeface="Arial"/>
              </a:rPr>
              <a:t> </a:t>
            </a:r>
            <a:r>
              <a:rPr lang="da-DK" sz="1200" dirty="0">
                <a:solidFill>
                  <a:srgbClr val="3D3D3D"/>
                </a:solidFill>
                <a:latin typeface="+mn-lt"/>
                <a:cs typeface="Arial"/>
              </a:rPr>
              <a:t>Det</a:t>
            </a:r>
            <a:r>
              <a:rPr lang="da-DK" sz="1200" spc="250" dirty="0">
                <a:solidFill>
                  <a:srgbClr val="3D3D3D"/>
                </a:solidFill>
                <a:latin typeface="+mn-lt"/>
                <a:cs typeface="Arial"/>
              </a:rPr>
              <a:t> </a:t>
            </a:r>
            <a:r>
              <a:rPr lang="da-DK" sz="1200" dirty="0">
                <a:solidFill>
                  <a:srgbClr val="3D3D3D"/>
                </a:solidFill>
                <a:latin typeface="+mn-lt"/>
                <a:cs typeface="Arial"/>
              </a:rPr>
              <a:t>vil</a:t>
            </a:r>
            <a:r>
              <a:rPr lang="da-DK" sz="1200" spc="210" dirty="0">
                <a:solidFill>
                  <a:srgbClr val="3D3D3D"/>
                </a:solidFill>
                <a:latin typeface="+mn-lt"/>
                <a:cs typeface="Arial"/>
              </a:rPr>
              <a:t> </a:t>
            </a:r>
            <a:r>
              <a:rPr lang="da-DK" sz="1200" dirty="0">
                <a:solidFill>
                  <a:srgbClr val="282828"/>
                </a:solidFill>
                <a:latin typeface="+mn-lt"/>
                <a:cs typeface="Arial"/>
              </a:rPr>
              <a:t>sige</a:t>
            </a:r>
            <a:r>
              <a:rPr lang="da-DK" sz="1200" spc="215" dirty="0">
                <a:solidFill>
                  <a:srgbClr val="282828"/>
                </a:solidFill>
                <a:latin typeface="+mn-lt"/>
                <a:cs typeface="Arial"/>
              </a:rPr>
              <a:t> </a:t>
            </a:r>
            <a:r>
              <a:rPr lang="da-DK" sz="1200" spc="-25" dirty="0">
                <a:solidFill>
                  <a:srgbClr val="282828"/>
                </a:solidFill>
                <a:latin typeface="+mn-lt"/>
                <a:cs typeface="Arial"/>
              </a:rPr>
              <a:t>at </a:t>
            </a:r>
            <a:r>
              <a:rPr lang="da-DK" sz="1200" dirty="0">
                <a:solidFill>
                  <a:srgbClr val="3D3D3D"/>
                </a:solidFill>
                <a:latin typeface="+mn-lt"/>
                <a:cs typeface="Arial"/>
              </a:rPr>
              <a:t>96%</a:t>
            </a:r>
            <a:r>
              <a:rPr lang="da-DK" sz="1200" spc="135" dirty="0">
                <a:solidFill>
                  <a:srgbClr val="3D3D3D"/>
                </a:solidFill>
                <a:latin typeface="+mn-lt"/>
                <a:cs typeface="Arial"/>
              </a:rPr>
              <a:t> </a:t>
            </a:r>
            <a:r>
              <a:rPr lang="da-DK" sz="1200" dirty="0">
                <a:solidFill>
                  <a:srgbClr val="282828"/>
                </a:solidFill>
                <a:latin typeface="+mn-lt"/>
                <a:cs typeface="Arial"/>
              </a:rPr>
              <a:t>af</a:t>
            </a:r>
            <a:r>
              <a:rPr lang="da-DK" sz="1200" spc="125" dirty="0">
                <a:solidFill>
                  <a:srgbClr val="282828"/>
                </a:solidFill>
                <a:latin typeface="+mn-lt"/>
                <a:cs typeface="Arial"/>
              </a:rPr>
              <a:t> </a:t>
            </a:r>
            <a:r>
              <a:rPr lang="da-DK" sz="1200" dirty="0">
                <a:solidFill>
                  <a:srgbClr val="3D3D3D"/>
                </a:solidFill>
                <a:latin typeface="+mn-lt"/>
                <a:cs typeface="Arial"/>
              </a:rPr>
              <a:t>varmestrålingen</a:t>
            </a:r>
            <a:r>
              <a:rPr lang="da-DK" sz="1200" spc="25" dirty="0">
                <a:solidFill>
                  <a:srgbClr val="3D3D3D"/>
                </a:solidFill>
                <a:latin typeface="+mn-lt"/>
                <a:cs typeface="Arial"/>
              </a:rPr>
              <a:t> </a:t>
            </a:r>
            <a:r>
              <a:rPr lang="da-DK" sz="1200" dirty="0">
                <a:solidFill>
                  <a:srgbClr val="3D3D3D"/>
                </a:solidFill>
                <a:latin typeface="+mn-lt"/>
                <a:cs typeface="Arial"/>
              </a:rPr>
              <a:t>kommer</a:t>
            </a:r>
            <a:r>
              <a:rPr lang="da-DK" sz="1200" spc="180" dirty="0">
                <a:solidFill>
                  <a:srgbClr val="3D3D3D"/>
                </a:solidFill>
                <a:latin typeface="+mn-lt"/>
                <a:cs typeface="Arial"/>
              </a:rPr>
              <a:t> </a:t>
            </a:r>
            <a:r>
              <a:rPr lang="da-DK" sz="1200" dirty="0">
                <a:solidFill>
                  <a:srgbClr val="3D3D3D"/>
                </a:solidFill>
                <a:latin typeface="+mn-lt"/>
                <a:cs typeface="Arial"/>
              </a:rPr>
              <a:t>fra</a:t>
            </a:r>
            <a:r>
              <a:rPr lang="da-DK" sz="1200" spc="120" dirty="0">
                <a:solidFill>
                  <a:srgbClr val="3D3D3D"/>
                </a:solidFill>
                <a:latin typeface="+mn-lt"/>
                <a:cs typeface="Arial"/>
              </a:rPr>
              <a:t> </a:t>
            </a:r>
            <a:r>
              <a:rPr lang="da-DK" sz="1200" dirty="0">
                <a:solidFill>
                  <a:srgbClr val="3D3D3D"/>
                </a:solidFill>
                <a:latin typeface="+mn-lt"/>
                <a:cs typeface="Arial"/>
              </a:rPr>
              <a:t>materialet</a:t>
            </a:r>
            <a:r>
              <a:rPr lang="da-DK" sz="1200" spc="245" dirty="0">
                <a:solidFill>
                  <a:srgbClr val="3D3D3D"/>
                </a:solidFill>
                <a:latin typeface="+mn-lt"/>
                <a:cs typeface="Arial"/>
              </a:rPr>
              <a:t> </a:t>
            </a:r>
            <a:r>
              <a:rPr lang="da-DK" sz="1200" dirty="0">
                <a:solidFill>
                  <a:srgbClr val="3D3D3D"/>
                </a:solidFill>
                <a:latin typeface="+mn-lt"/>
                <a:cs typeface="Arial"/>
              </a:rPr>
              <a:t>og</a:t>
            </a:r>
            <a:r>
              <a:rPr lang="da-DK" sz="1200" spc="110" dirty="0">
                <a:solidFill>
                  <a:srgbClr val="3D3D3D"/>
                </a:solidFill>
                <a:latin typeface="+mn-lt"/>
                <a:cs typeface="Arial"/>
              </a:rPr>
              <a:t> </a:t>
            </a:r>
            <a:r>
              <a:rPr lang="da-DK" sz="1200" dirty="0">
                <a:solidFill>
                  <a:srgbClr val="3D3D3D"/>
                </a:solidFill>
                <a:latin typeface="+mn-lt"/>
                <a:cs typeface="Arial"/>
              </a:rPr>
              <a:t>4%</a:t>
            </a:r>
            <a:r>
              <a:rPr lang="da-DK" sz="1200" spc="110" dirty="0">
                <a:solidFill>
                  <a:srgbClr val="3D3D3D"/>
                </a:solidFill>
                <a:latin typeface="+mn-lt"/>
                <a:cs typeface="Arial"/>
              </a:rPr>
              <a:t> </a:t>
            </a:r>
            <a:r>
              <a:rPr lang="da-DK" sz="1200" dirty="0">
                <a:solidFill>
                  <a:srgbClr val="282828"/>
                </a:solidFill>
                <a:latin typeface="+mn-lt"/>
                <a:cs typeface="Arial"/>
              </a:rPr>
              <a:t>er</a:t>
            </a:r>
            <a:r>
              <a:rPr lang="da-DK" sz="1200" spc="85" dirty="0">
                <a:solidFill>
                  <a:srgbClr val="282828"/>
                </a:solidFill>
                <a:latin typeface="+mn-lt"/>
                <a:cs typeface="Arial"/>
              </a:rPr>
              <a:t> </a:t>
            </a:r>
            <a:r>
              <a:rPr lang="da-DK" sz="1200" dirty="0">
                <a:solidFill>
                  <a:srgbClr val="3D3D3D"/>
                </a:solidFill>
                <a:latin typeface="+mn-lt"/>
                <a:cs typeface="Arial"/>
              </a:rPr>
              <a:t>reflekteret</a:t>
            </a:r>
            <a:r>
              <a:rPr lang="da-DK" sz="1200" spc="229" dirty="0">
                <a:solidFill>
                  <a:srgbClr val="3D3D3D"/>
                </a:solidFill>
                <a:latin typeface="+mn-lt"/>
                <a:cs typeface="Arial"/>
              </a:rPr>
              <a:t> </a:t>
            </a:r>
            <a:r>
              <a:rPr lang="da-DK" sz="1200" spc="-10" dirty="0">
                <a:solidFill>
                  <a:srgbClr val="282828"/>
                </a:solidFill>
                <a:latin typeface="+mn-lt"/>
                <a:cs typeface="Arial"/>
              </a:rPr>
              <a:t>stråling.</a:t>
            </a:r>
          </a:p>
          <a:p>
            <a:pPr marL="13970" marR="5715" indent="-635" algn="just">
              <a:lnSpc>
                <a:spcPts val="2000"/>
              </a:lnSpc>
              <a:spcBef>
                <a:spcPts val="1340"/>
              </a:spcBef>
            </a:pPr>
            <a:r>
              <a:rPr lang="da-DK" sz="1200" i="1" spc="-10" dirty="0">
                <a:solidFill>
                  <a:srgbClr val="282828"/>
                </a:solidFill>
                <a:latin typeface="+mn-lt"/>
                <a:cs typeface="Arial"/>
              </a:rPr>
              <a:t>Kort fortalt:</a:t>
            </a:r>
          </a:p>
          <a:p>
            <a:pPr marL="12700" marR="6985" indent="1905">
              <a:lnSpc>
                <a:spcPts val="2000"/>
              </a:lnSpc>
            </a:pPr>
            <a:r>
              <a:rPr lang="da-DK" sz="1200" dirty="0">
                <a:solidFill>
                  <a:srgbClr val="3B3B3B"/>
                </a:solidFill>
                <a:latin typeface="+mn-lt"/>
                <a:cs typeface="Arial"/>
              </a:rPr>
              <a:t>Ved</a:t>
            </a:r>
            <a:r>
              <a:rPr lang="da-DK" sz="1200" spc="195" dirty="0">
                <a:solidFill>
                  <a:srgbClr val="3B3B3B"/>
                </a:solidFill>
                <a:latin typeface="+mn-lt"/>
                <a:cs typeface="Arial"/>
              </a:rPr>
              <a:t> </a:t>
            </a:r>
            <a:r>
              <a:rPr lang="da-DK" sz="1200" dirty="0">
                <a:solidFill>
                  <a:srgbClr val="3B3B3B"/>
                </a:solidFill>
                <a:latin typeface="+mn-lt"/>
                <a:cs typeface="Arial"/>
              </a:rPr>
              <a:t>materiale</a:t>
            </a:r>
            <a:r>
              <a:rPr lang="da-DK" sz="1200" spc="290" dirty="0">
                <a:solidFill>
                  <a:srgbClr val="3B3B3B"/>
                </a:solidFill>
                <a:latin typeface="+mn-lt"/>
                <a:cs typeface="Arial"/>
              </a:rPr>
              <a:t> </a:t>
            </a:r>
            <a:r>
              <a:rPr lang="da-DK" sz="1200" dirty="0">
                <a:solidFill>
                  <a:srgbClr val="3B3B3B"/>
                </a:solidFill>
                <a:latin typeface="+mn-lt"/>
                <a:cs typeface="Arial"/>
              </a:rPr>
              <a:t>med</a:t>
            </a:r>
            <a:r>
              <a:rPr lang="da-DK" sz="1200" spc="215" dirty="0">
                <a:solidFill>
                  <a:srgbClr val="3B3B3B"/>
                </a:solidFill>
                <a:latin typeface="+mn-lt"/>
                <a:cs typeface="Arial"/>
              </a:rPr>
              <a:t> </a:t>
            </a:r>
            <a:r>
              <a:rPr lang="da-DK" sz="1200" b="1" dirty="0">
                <a:solidFill>
                  <a:srgbClr val="3B3B3B"/>
                </a:solidFill>
                <a:latin typeface="+mn-lt"/>
                <a:cs typeface="Arial"/>
              </a:rPr>
              <a:t>høj</a:t>
            </a:r>
            <a:r>
              <a:rPr lang="da-DK" sz="1200" b="1" spc="165" dirty="0">
                <a:solidFill>
                  <a:srgbClr val="3B3B3B"/>
                </a:solidFill>
                <a:latin typeface="+mn-lt"/>
                <a:cs typeface="Arial"/>
              </a:rPr>
              <a:t> </a:t>
            </a:r>
            <a:r>
              <a:rPr lang="da-DK" sz="1200" b="1" dirty="0" err="1">
                <a:solidFill>
                  <a:srgbClr val="262626"/>
                </a:solidFill>
                <a:latin typeface="+mn-lt"/>
                <a:cs typeface="Arial"/>
              </a:rPr>
              <a:t>emissivitet</a:t>
            </a:r>
            <a:r>
              <a:rPr lang="da-DK" sz="1200" dirty="0">
                <a:solidFill>
                  <a:srgbClr val="262626"/>
                </a:solidFill>
                <a:latin typeface="+mn-lt"/>
                <a:cs typeface="Arial"/>
              </a:rPr>
              <a:t>,</a:t>
            </a:r>
            <a:r>
              <a:rPr lang="da-DK" sz="1200" spc="315" dirty="0">
                <a:solidFill>
                  <a:srgbClr val="262626"/>
                </a:solidFill>
                <a:latin typeface="+mn-lt"/>
                <a:cs typeface="Arial"/>
              </a:rPr>
              <a:t> </a:t>
            </a:r>
            <a:r>
              <a:rPr lang="da-DK" sz="1200" dirty="0">
                <a:solidFill>
                  <a:srgbClr val="3B3B3B"/>
                </a:solidFill>
                <a:latin typeface="+mn-lt"/>
                <a:cs typeface="Arial"/>
              </a:rPr>
              <a:t>kan</a:t>
            </a:r>
            <a:r>
              <a:rPr lang="da-DK" sz="1200" spc="200" dirty="0">
                <a:solidFill>
                  <a:srgbClr val="3B3B3B"/>
                </a:solidFill>
                <a:latin typeface="+mn-lt"/>
                <a:cs typeface="Arial"/>
              </a:rPr>
              <a:t> </a:t>
            </a:r>
            <a:r>
              <a:rPr lang="da-DK" sz="1200" dirty="0">
                <a:solidFill>
                  <a:srgbClr val="3B3B3B"/>
                </a:solidFill>
                <a:latin typeface="+mn-lt"/>
                <a:cs typeface="Arial"/>
              </a:rPr>
              <a:t>man</a:t>
            </a:r>
            <a:r>
              <a:rPr lang="da-DK" sz="1200" spc="215" dirty="0">
                <a:solidFill>
                  <a:srgbClr val="3B3B3B"/>
                </a:solidFill>
                <a:latin typeface="+mn-lt"/>
                <a:cs typeface="Arial"/>
              </a:rPr>
              <a:t> </a:t>
            </a:r>
            <a:r>
              <a:rPr lang="da-DK" sz="1200" dirty="0">
                <a:solidFill>
                  <a:srgbClr val="262626"/>
                </a:solidFill>
                <a:latin typeface="+mn-lt"/>
                <a:cs typeface="Arial"/>
              </a:rPr>
              <a:t>stole</a:t>
            </a:r>
            <a:r>
              <a:rPr lang="da-DK" sz="1200" spc="200" dirty="0">
                <a:solidFill>
                  <a:srgbClr val="262626"/>
                </a:solidFill>
                <a:latin typeface="+mn-lt"/>
                <a:cs typeface="Arial"/>
              </a:rPr>
              <a:t> </a:t>
            </a:r>
            <a:r>
              <a:rPr lang="da-DK" sz="1200" dirty="0">
                <a:solidFill>
                  <a:srgbClr val="3B3B3B"/>
                </a:solidFill>
                <a:latin typeface="+mn-lt"/>
                <a:cs typeface="Arial"/>
              </a:rPr>
              <a:t>på,</a:t>
            </a:r>
            <a:r>
              <a:rPr lang="da-DK" sz="1200" spc="200" dirty="0">
                <a:solidFill>
                  <a:srgbClr val="3B3B3B"/>
                </a:solidFill>
                <a:latin typeface="+mn-lt"/>
                <a:cs typeface="Arial"/>
              </a:rPr>
              <a:t> </a:t>
            </a:r>
            <a:r>
              <a:rPr lang="da-DK" sz="1200" dirty="0">
                <a:solidFill>
                  <a:srgbClr val="3B3B3B"/>
                </a:solidFill>
                <a:latin typeface="+mn-lt"/>
                <a:cs typeface="Arial"/>
              </a:rPr>
              <a:t>hvad</a:t>
            </a:r>
            <a:r>
              <a:rPr lang="da-DK" sz="1200" spc="250" dirty="0">
                <a:solidFill>
                  <a:srgbClr val="3B3B3B"/>
                </a:solidFill>
                <a:latin typeface="+mn-lt"/>
                <a:cs typeface="Arial"/>
              </a:rPr>
              <a:t> </a:t>
            </a:r>
            <a:r>
              <a:rPr lang="da-DK" sz="1200" dirty="0">
                <a:solidFill>
                  <a:srgbClr val="3B3B3B"/>
                </a:solidFill>
                <a:latin typeface="+mn-lt"/>
                <a:cs typeface="Arial"/>
              </a:rPr>
              <a:t>man</a:t>
            </a:r>
            <a:r>
              <a:rPr lang="da-DK" sz="1200" spc="215" dirty="0">
                <a:solidFill>
                  <a:srgbClr val="3B3B3B"/>
                </a:solidFill>
                <a:latin typeface="+mn-lt"/>
                <a:cs typeface="Arial"/>
              </a:rPr>
              <a:t> </a:t>
            </a:r>
            <a:r>
              <a:rPr lang="da-DK" sz="1200" dirty="0">
                <a:solidFill>
                  <a:srgbClr val="262626"/>
                </a:solidFill>
                <a:latin typeface="+mn-lt"/>
                <a:cs typeface="Arial"/>
              </a:rPr>
              <a:t>ser,</a:t>
            </a:r>
            <a:r>
              <a:rPr lang="da-DK" sz="1200" spc="200" dirty="0">
                <a:solidFill>
                  <a:srgbClr val="262626"/>
                </a:solidFill>
                <a:latin typeface="+mn-lt"/>
                <a:cs typeface="Arial"/>
              </a:rPr>
              <a:t> </a:t>
            </a:r>
            <a:r>
              <a:rPr lang="da-DK" sz="1200" dirty="0">
                <a:solidFill>
                  <a:srgbClr val="3B3B3B"/>
                </a:solidFill>
                <a:latin typeface="+mn-lt"/>
                <a:cs typeface="Arial"/>
              </a:rPr>
              <a:t>da</a:t>
            </a:r>
            <a:r>
              <a:rPr lang="da-DK" sz="1200" spc="195" dirty="0">
                <a:solidFill>
                  <a:srgbClr val="3B3B3B"/>
                </a:solidFill>
                <a:latin typeface="+mn-lt"/>
                <a:cs typeface="Arial"/>
              </a:rPr>
              <a:t> </a:t>
            </a:r>
            <a:r>
              <a:rPr lang="da-DK" sz="1200" spc="-25" dirty="0">
                <a:solidFill>
                  <a:srgbClr val="3B3B3B"/>
                </a:solidFill>
                <a:latin typeface="+mn-lt"/>
                <a:cs typeface="Arial"/>
              </a:rPr>
              <a:t>den </a:t>
            </a:r>
            <a:r>
              <a:rPr lang="da-DK" sz="1200" dirty="0">
                <a:solidFill>
                  <a:srgbClr val="3B3B3B"/>
                </a:solidFill>
                <a:latin typeface="+mn-lt"/>
                <a:cs typeface="Arial"/>
              </a:rPr>
              <a:t>tilsyneladende</a:t>
            </a:r>
            <a:r>
              <a:rPr lang="da-DK" sz="1200" spc="85" dirty="0">
                <a:solidFill>
                  <a:srgbClr val="3B3B3B"/>
                </a:solidFill>
                <a:latin typeface="+mn-lt"/>
                <a:cs typeface="Arial"/>
              </a:rPr>
              <a:t> </a:t>
            </a:r>
            <a:r>
              <a:rPr lang="da-DK" sz="1200" dirty="0">
                <a:solidFill>
                  <a:srgbClr val="3B3B3B"/>
                </a:solidFill>
                <a:latin typeface="+mn-lt"/>
                <a:cs typeface="Arial"/>
              </a:rPr>
              <a:t>temperatur,</a:t>
            </a:r>
            <a:r>
              <a:rPr lang="da-DK" sz="1200" spc="225" dirty="0">
                <a:solidFill>
                  <a:srgbClr val="3B3B3B"/>
                </a:solidFill>
                <a:latin typeface="+mn-lt"/>
                <a:cs typeface="Arial"/>
              </a:rPr>
              <a:t> </a:t>
            </a:r>
            <a:r>
              <a:rPr lang="da-DK" sz="1200" dirty="0">
                <a:solidFill>
                  <a:srgbClr val="3B3B3B"/>
                </a:solidFill>
                <a:latin typeface="+mn-lt"/>
                <a:cs typeface="Arial"/>
              </a:rPr>
              <a:t>er</a:t>
            </a:r>
            <a:r>
              <a:rPr lang="da-DK" sz="1200" spc="75" dirty="0">
                <a:solidFill>
                  <a:srgbClr val="3B3B3B"/>
                </a:solidFill>
                <a:latin typeface="+mn-lt"/>
                <a:cs typeface="Arial"/>
              </a:rPr>
              <a:t> </a:t>
            </a:r>
            <a:r>
              <a:rPr lang="da-DK" sz="1200" dirty="0">
                <a:solidFill>
                  <a:srgbClr val="3B3B3B"/>
                </a:solidFill>
                <a:latin typeface="+mn-lt"/>
                <a:cs typeface="Arial"/>
              </a:rPr>
              <a:t>tæt</a:t>
            </a:r>
            <a:r>
              <a:rPr lang="da-DK" sz="1200" spc="125" dirty="0">
                <a:solidFill>
                  <a:srgbClr val="3B3B3B"/>
                </a:solidFill>
                <a:latin typeface="+mn-lt"/>
                <a:cs typeface="Arial"/>
              </a:rPr>
              <a:t> </a:t>
            </a:r>
            <a:r>
              <a:rPr lang="da-DK" sz="1200" dirty="0">
                <a:solidFill>
                  <a:srgbClr val="3B3B3B"/>
                </a:solidFill>
                <a:latin typeface="+mn-lt"/>
                <a:cs typeface="Arial"/>
              </a:rPr>
              <a:t>på</a:t>
            </a:r>
            <a:r>
              <a:rPr lang="da-DK" sz="1200" spc="114" dirty="0">
                <a:solidFill>
                  <a:srgbClr val="3B3B3B"/>
                </a:solidFill>
                <a:latin typeface="+mn-lt"/>
                <a:cs typeface="Arial"/>
              </a:rPr>
              <a:t> </a:t>
            </a:r>
            <a:r>
              <a:rPr lang="da-DK" sz="1200" dirty="0">
                <a:solidFill>
                  <a:srgbClr val="3B3B3B"/>
                </a:solidFill>
                <a:latin typeface="+mn-lt"/>
                <a:cs typeface="Arial"/>
              </a:rPr>
              <a:t>den</a:t>
            </a:r>
            <a:r>
              <a:rPr lang="da-DK" sz="1200" spc="150" dirty="0">
                <a:solidFill>
                  <a:srgbClr val="3B3B3B"/>
                </a:solidFill>
                <a:latin typeface="+mn-lt"/>
                <a:cs typeface="Arial"/>
              </a:rPr>
              <a:t> </a:t>
            </a:r>
            <a:r>
              <a:rPr lang="da-DK" sz="1200" dirty="0">
                <a:solidFill>
                  <a:srgbClr val="3B3B3B"/>
                </a:solidFill>
                <a:latin typeface="+mn-lt"/>
                <a:cs typeface="Arial"/>
              </a:rPr>
              <a:t>virkelige</a:t>
            </a:r>
            <a:r>
              <a:rPr lang="da-DK" sz="1200" spc="185" dirty="0">
                <a:solidFill>
                  <a:srgbClr val="3B3B3B"/>
                </a:solidFill>
                <a:latin typeface="+mn-lt"/>
                <a:cs typeface="Arial"/>
              </a:rPr>
              <a:t> </a:t>
            </a:r>
            <a:r>
              <a:rPr lang="da-DK" sz="1200" spc="-10" dirty="0">
                <a:solidFill>
                  <a:srgbClr val="3B3B3B"/>
                </a:solidFill>
                <a:latin typeface="+mn-lt"/>
                <a:cs typeface="Arial"/>
              </a:rPr>
              <a:t>temperatur.</a:t>
            </a:r>
            <a:endParaRPr lang="da-DK" sz="1200" dirty="0">
              <a:latin typeface="+mn-lt"/>
              <a:cs typeface="Arial"/>
            </a:endParaRPr>
          </a:p>
          <a:p>
            <a:pPr marL="12700" marR="7620" indent="1270">
              <a:lnSpc>
                <a:spcPts val="2000"/>
              </a:lnSpc>
            </a:pPr>
            <a:r>
              <a:rPr lang="da-DK" sz="1200" dirty="0">
                <a:solidFill>
                  <a:srgbClr val="3B3B3B"/>
                </a:solidFill>
                <a:latin typeface="+mn-lt"/>
                <a:cs typeface="Arial"/>
              </a:rPr>
              <a:t>Ved</a:t>
            </a:r>
            <a:r>
              <a:rPr lang="da-DK" sz="1200" spc="200" dirty="0">
                <a:solidFill>
                  <a:srgbClr val="3B3B3B"/>
                </a:solidFill>
                <a:latin typeface="+mn-lt"/>
                <a:cs typeface="Arial"/>
              </a:rPr>
              <a:t> </a:t>
            </a:r>
            <a:r>
              <a:rPr lang="da-DK" sz="1200" dirty="0">
                <a:solidFill>
                  <a:srgbClr val="3B3B3B"/>
                </a:solidFill>
                <a:latin typeface="+mn-lt"/>
                <a:cs typeface="Arial"/>
              </a:rPr>
              <a:t>materiale</a:t>
            </a:r>
            <a:r>
              <a:rPr lang="da-DK" sz="1200" spc="265" dirty="0">
                <a:solidFill>
                  <a:srgbClr val="3B3B3B"/>
                </a:solidFill>
                <a:latin typeface="+mn-lt"/>
                <a:cs typeface="Arial"/>
              </a:rPr>
              <a:t> </a:t>
            </a:r>
            <a:r>
              <a:rPr lang="da-DK" sz="1200" dirty="0">
                <a:solidFill>
                  <a:srgbClr val="3B3B3B"/>
                </a:solidFill>
                <a:latin typeface="+mn-lt"/>
                <a:cs typeface="Arial"/>
              </a:rPr>
              <a:t>med</a:t>
            </a:r>
            <a:r>
              <a:rPr lang="da-DK" sz="1200" spc="225" dirty="0">
                <a:solidFill>
                  <a:srgbClr val="3B3B3B"/>
                </a:solidFill>
                <a:latin typeface="+mn-lt"/>
                <a:cs typeface="Arial"/>
              </a:rPr>
              <a:t> </a:t>
            </a:r>
            <a:r>
              <a:rPr lang="da-DK" sz="1200" b="1" dirty="0">
                <a:solidFill>
                  <a:srgbClr val="3B3B3B"/>
                </a:solidFill>
                <a:latin typeface="+mn-lt"/>
                <a:cs typeface="Arial"/>
              </a:rPr>
              <a:t>lav</a:t>
            </a:r>
            <a:r>
              <a:rPr lang="da-DK" sz="1200" b="1" spc="200" dirty="0">
                <a:solidFill>
                  <a:srgbClr val="3B3B3B"/>
                </a:solidFill>
                <a:latin typeface="+mn-lt"/>
                <a:cs typeface="Arial"/>
              </a:rPr>
              <a:t> </a:t>
            </a:r>
            <a:r>
              <a:rPr lang="da-DK" sz="1200" b="1" dirty="0" err="1">
                <a:solidFill>
                  <a:srgbClr val="262626"/>
                </a:solidFill>
                <a:latin typeface="+mn-lt"/>
                <a:cs typeface="Arial"/>
              </a:rPr>
              <a:t>emissivitet</a:t>
            </a:r>
            <a:r>
              <a:rPr lang="da-DK" sz="1200" dirty="0">
                <a:solidFill>
                  <a:srgbClr val="262626"/>
                </a:solidFill>
                <a:latin typeface="+mn-lt"/>
                <a:cs typeface="Arial"/>
              </a:rPr>
              <a:t>,</a:t>
            </a:r>
            <a:r>
              <a:rPr lang="da-DK" sz="1200" spc="320" dirty="0">
                <a:solidFill>
                  <a:srgbClr val="262626"/>
                </a:solidFill>
                <a:latin typeface="+mn-lt"/>
                <a:cs typeface="Arial"/>
              </a:rPr>
              <a:t> </a:t>
            </a:r>
            <a:r>
              <a:rPr lang="da-DK" sz="1200" dirty="0">
                <a:solidFill>
                  <a:srgbClr val="3B3B3B"/>
                </a:solidFill>
                <a:latin typeface="+mn-lt"/>
                <a:cs typeface="Arial"/>
              </a:rPr>
              <a:t>kan</a:t>
            </a:r>
            <a:r>
              <a:rPr lang="da-DK" sz="1200" spc="200" dirty="0">
                <a:solidFill>
                  <a:srgbClr val="3B3B3B"/>
                </a:solidFill>
                <a:latin typeface="+mn-lt"/>
                <a:cs typeface="Arial"/>
              </a:rPr>
              <a:t> </a:t>
            </a:r>
            <a:r>
              <a:rPr lang="da-DK" sz="1200" dirty="0">
                <a:solidFill>
                  <a:srgbClr val="3B3B3B"/>
                </a:solidFill>
                <a:latin typeface="+mn-lt"/>
                <a:cs typeface="Arial"/>
              </a:rPr>
              <a:t>man</a:t>
            </a:r>
            <a:r>
              <a:rPr lang="da-DK" sz="1200" spc="225" dirty="0">
                <a:solidFill>
                  <a:srgbClr val="3B3B3B"/>
                </a:solidFill>
                <a:latin typeface="+mn-lt"/>
                <a:cs typeface="Arial"/>
              </a:rPr>
              <a:t> </a:t>
            </a:r>
            <a:r>
              <a:rPr lang="da-DK" sz="1200" dirty="0">
                <a:solidFill>
                  <a:srgbClr val="3B3B3B"/>
                </a:solidFill>
                <a:latin typeface="+mn-lt"/>
                <a:cs typeface="Arial"/>
              </a:rPr>
              <a:t>ikke</a:t>
            </a:r>
            <a:r>
              <a:rPr lang="da-DK" sz="1200" spc="210" dirty="0">
                <a:solidFill>
                  <a:srgbClr val="3B3B3B"/>
                </a:solidFill>
                <a:latin typeface="+mn-lt"/>
                <a:cs typeface="Arial"/>
              </a:rPr>
              <a:t> </a:t>
            </a:r>
            <a:r>
              <a:rPr lang="da-DK" sz="1200" dirty="0">
                <a:solidFill>
                  <a:srgbClr val="262626"/>
                </a:solidFill>
                <a:latin typeface="+mn-lt"/>
                <a:cs typeface="Arial"/>
              </a:rPr>
              <a:t>stole</a:t>
            </a:r>
            <a:r>
              <a:rPr lang="da-DK" sz="1200" spc="204" dirty="0">
                <a:solidFill>
                  <a:srgbClr val="262626"/>
                </a:solidFill>
                <a:latin typeface="+mn-lt"/>
                <a:cs typeface="Arial"/>
              </a:rPr>
              <a:t> </a:t>
            </a:r>
            <a:r>
              <a:rPr lang="da-DK" sz="1200" dirty="0">
                <a:solidFill>
                  <a:srgbClr val="3B3B3B"/>
                </a:solidFill>
                <a:latin typeface="+mn-lt"/>
                <a:cs typeface="Arial"/>
              </a:rPr>
              <a:t>på,</a:t>
            </a:r>
            <a:r>
              <a:rPr lang="da-DK" sz="1200" spc="200" dirty="0">
                <a:solidFill>
                  <a:srgbClr val="3B3B3B"/>
                </a:solidFill>
                <a:latin typeface="+mn-lt"/>
                <a:cs typeface="Arial"/>
              </a:rPr>
              <a:t> </a:t>
            </a:r>
            <a:r>
              <a:rPr lang="da-DK" sz="1200" dirty="0">
                <a:solidFill>
                  <a:srgbClr val="3B3B3B"/>
                </a:solidFill>
                <a:latin typeface="+mn-lt"/>
                <a:cs typeface="Arial"/>
              </a:rPr>
              <a:t>hvad</a:t>
            </a:r>
            <a:r>
              <a:rPr lang="da-DK" sz="1200" spc="225" dirty="0">
                <a:solidFill>
                  <a:srgbClr val="3B3B3B"/>
                </a:solidFill>
                <a:latin typeface="+mn-lt"/>
                <a:cs typeface="Arial"/>
              </a:rPr>
              <a:t> </a:t>
            </a:r>
            <a:r>
              <a:rPr lang="da-DK" sz="1200" dirty="0">
                <a:solidFill>
                  <a:srgbClr val="3B3B3B"/>
                </a:solidFill>
                <a:latin typeface="+mn-lt"/>
                <a:cs typeface="Arial"/>
              </a:rPr>
              <a:t>man</a:t>
            </a:r>
            <a:r>
              <a:rPr lang="da-DK" sz="1200" spc="225" dirty="0">
                <a:solidFill>
                  <a:srgbClr val="3B3B3B"/>
                </a:solidFill>
                <a:latin typeface="+mn-lt"/>
                <a:cs typeface="Arial"/>
              </a:rPr>
              <a:t> </a:t>
            </a:r>
            <a:r>
              <a:rPr lang="da-DK" sz="1200" dirty="0">
                <a:solidFill>
                  <a:srgbClr val="262626"/>
                </a:solidFill>
                <a:latin typeface="+mn-lt"/>
                <a:cs typeface="Arial"/>
              </a:rPr>
              <a:t>ser,</a:t>
            </a:r>
            <a:r>
              <a:rPr lang="da-DK" sz="1200" spc="200" dirty="0">
                <a:solidFill>
                  <a:srgbClr val="262626"/>
                </a:solidFill>
                <a:latin typeface="+mn-lt"/>
                <a:cs typeface="Arial"/>
              </a:rPr>
              <a:t> </a:t>
            </a:r>
            <a:r>
              <a:rPr lang="da-DK" sz="1200" spc="-25" dirty="0">
                <a:solidFill>
                  <a:srgbClr val="3B3B3B"/>
                </a:solidFill>
                <a:latin typeface="+mn-lt"/>
                <a:cs typeface="Arial"/>
              </a:rPr>
              <a:t>da </a:t>
            </a:r>
            <a:r>
              <a:rPr lang="da-DK" sz="1200" dirty="0">
                <a:solidFill>
                  <a:srgbClr val="3B3B3B"/>
                </a:solidFill>
                <a:latin typeface="+mn-lt"/>
                <a:cs typeface="Arial"/>
              </a:rPr>
              <a:t>den</a:t>
            </a:r>
            <a:r>
              <a:rPr lang="da-DK" sz="1200" spc="85" dirty="0">
                <a:solidFill>
                  <a:srgbClr val="3B3B3B"/>
                </a:solidFill>
                <a:latin typeface="+mn-lt"/>
                <a:cs typeface="Arial"/>
              </a:rPr>
              <a:t> </a:t>
            </a:r>
            <a:r>
              <a:rPr lang="da-DK" sz="1200" dirty="0">
                <a:solidFill>
                  <a:srgbClr val="3B3B3B"/>
                </a:solidFill>
                <a:latin typeface="+mn-lt"/>
                <a:cs typeface="Arial"/>
              </a:rPr>
              <a:t>tilsyneladende</a:t>
            </a:r>
            <a:r>
              <a:rPr lang="da-DK" sz="1200" spc="20" dirty="0">
                <a:solidFill>
                  <a:srgbClr val="3B3B3B"/>
                </a:solidFill>
                <a:latin typeface="+mn-lt"/>
                <a:cs typeface="Arial"/>
              </a:rPr>
              <a:t> </a:t>
            </a:r>
            <a:r>
              <a:rPr lang="da-DK" sz="1200" dirty="0">
                <a:solidFill>
                  <a:srgbClr val="3B3B3B"/>
                </a:solidFill>
                <a:latin typeface="+mn-lt"/>
                <a:cs typeface="Arial"/>
              </a:rPr>
              <a:t>temperatur,</a:t>
            </a:r>
            <a:r>
              <a:rPr lang="da-DK" sz="1200" spc="280" dirty="0">
                <a:solidFill>
                  <a:srgbClr val="3B3B3B"/>
                </a:solidFill>
                <a:latin typeface="+mn-lt"/>
                <a:cs typeface="Arial"/>
              </a:rPr>
              <a:t> </a:t>
            </a:r>
            <a:r>
              <a:rPr lang="da-DK" sz="1200" dirty="0">
                <a:solidFill>
                  <a:srgbClr val="3B3B3B"/>
                </a:solidFill>
                <a:latin typeface="+mn-lt"/>
                <a:cs typeface="Arial"/>
              </a:rPr>
              <a:t>er</a:t>
            </a:r>
            <a:r>
              <a:rPr lang="da-DK" sz="1200" spc="75" dirty="0">
                <a:solidFill>
                  <a:srgbClr val="3B3B3B"/>
                </a:solidFill>
                <a:latin typeface="+mn-lt"/>
                <a:cs typeface="Arial"/>
              </a:rPr>
              <a:t> </a:t>
            </a:r>
            <a:r>
              <a:rPr lang="da-DK" sz="1200" dirty="0">
                <a:solidFill>
                  <a:srgbClr val="3B3B3B"/>
                </a:solidFill>
                <a:latin typeface="+mn-lt"/>
                <a:cs typeface="Arial"/>
              </a:rPr>
              <a:t>langt</a:t>
            </a:r>
            <a:r>
              <a:rPr lang="da-DK" sz="1200" spc="160" dirty="0">
                <a:solidFill>
                  <a:srgbClr val="3B3B3B"/>
                </a:solidFill>
                <a:latin typeface="+mn-lt"/>
                <a:cs typeface="Arial"/>
              </a:rPr>
              <a:t> </a:t>
            </a:r>
            <a:r>
              <a:rPr lang="da-DK" sz="1200" dirty="0">
                <a:solidFill>
                  <a:srgbClr val="3B3B3B"/>
                </a:solidFill>
                <a:latin typeface="+mn-lt"/>
                <a:cs typeface="Arial"/>
              </a:rPr>
              <a:t>fra</a:t>
            </a:r>
            <a:r>
              <a:rPr lang="da-DK" sz="1200" spc="130" dirty="0">
                <a:solidFill>
                  <a:srgbClr val="3B3B3B"/>
                </a:solidFill>
                <a:latin typeface="+mn-lt"/>
                <a:cs typeface="Arial"/>
              </a:rPr>
              <a:t> </a:t>
            </a:r>
            <a:r>
              <a:rPr lang="da-DK" sz="1200" dirty="0">
                <a:solidFill>
                  <a:srgbClr val="3B3B3B"/>
                </a:solidFill>
                <a:latin typeface="+mn-lt"/>
                <a:cs typeface="Arial"/>
              </a:rPr>
              <a:t>den</a:t>
            </a:r>
            <a:r>
              <a:rPr lang="da-DK" sz="1200" spc="114" dirty="0">
                <a:solidFill>
                  <a:srgbClr val="3B3B3B"/>
                </a:solidFill>
                <a:latin typeface="+mn-lt"/>
                <a:cs typeface="Arial"/>
              </a:rPr>
              <a:t> </a:t>
            </a:r>
            <a:r>
              <a:rPr lang="da-DK" sz="1200" dirty="0">
                <a:solidFill>
                  <a:srgbClr val="3B3B3B"/>
                </a:solidFill>
                <a:latin typeface="+mn-lt"/>
                <a:cs typeface="Arial"/>
              </a:rPr>
              <a:t>virkelige</a:t>
            </a:r>
            <a:r>
              <a:rPr lang="da-DK" sz="1200" spc="204" dirty="0">
                <a:solidFill>
                  <a:srgbClr val="3B3B3B"/>
                </a:solidFill>
                <a:latin typeface="+mn-lt"/>
                <a:cs typeface="Arial"/>
              </a:rPr>
              <a:t> </a:t>
            </a:r>
            <a:r>
              <a:rPr lang="da-DK" sz="1200" spc="-10" dirty="0">
                <a:solidFill>
                  <a:srgbClr val="3B3B3B"/>
                </a:solidFill>
                <a:latin typeface="+mn-lt"/>
                <a:cs typeface="Arial"/>
              </a:rPr>
              <a:t>temperatur.</a:t>
            </a:r>
          </a:p>
        </p:txBody>
      </p:sp>
      <p:sp>
        <p:nvSpPr>
          <p:cNvPr id="4" name="Titel 3">
            <a:extLst>
              <a:ext uri="{FF2B5EF4-FFF2-40B4-BE49-F238E27FC236}">
                <a16:creationId xmlns:a16="http://schemas.microsoft.com/office/drawing/2014/main" id="{D52A2885-F3ED-4F73-BB7E-BE29F389FCCA}"/>
              </a:ext>
            </a:extLst>
          </p:cNvPr>
          <p:cNvSpPr>
            <a:spLocks noGrp="1"/>
          </p:cNvSpPr>
          <p:nvPr>
            <p:ph type="title"/>
          </p:nvPr>
        </p:nvSpPr>
        <p:spPr>
          <a:xfrm>
            <a:off x="833959" y="482139"/>
            <a:ext cx="6885288" cy="914400"/>
          </a:xfrm>
        </p:spPr>
        <p:txBody>
          <a:bodyPr/>
          <a:lstStyle/>
          <a:p>
            <a:r>
              <a:rPr lang="da-DK" dirty="0"/>
              <a:t>Termografering</a:t>
            </a:r>
            <a:br>
              <a:rPr lang="da-DK" dirty="0"/>
            </a:br>
            <a:br>
              <a:rPr lang="da-DK" dirty="0"/>
            </a:br>
            <a:r>
              <a:rPr lang="da-DK" dirty="0" err="1"/>
              <a:t>Emissivitet</a:t>
            </a:r>
            <a:endParaRPr lang="da-DK" dirty="0"/>
          </a:p>
        </p:txBody>
      </p:sp>
      <p:pic>
        <p:nvPicPr>
          <p:cNvPr id="8" name="Billede 7">
            <a:extLst>
              <a:ext uri="{FF2B5EF4-FFF2-40B4-BE49-F238E27FC236}">
                <a16:creationId xmlns:a16="http://schemas.microsoft.com/office/drawing/2014/main" id="{BC3310EE-9E78-43EA-9250-754C74B29127}"/>
              </a:ext>
            </a:extLst>
          </p:cNvPr>
          <p:cNvPicPr>
            <a:picLocks noChangeAspect="1"/>
          </p:cNvPicPr>
          <p:nvPr/>
        </p:nvPicPr>
        <p:blipFill>
          <a:blip r:embed="rId3"/>
          <a:stretch>
            <a:fillRect/>
          </a:stretch>
        </p:blipFill>
        <p:spPr>
          <a:xfrm>
            <a:off x="903171" y="1537646"/>
            <a:ext cx="4014572" cy="5093449"/>
          </a:xfrm>
          <a:prstGeom prst="rect">
            <a:avLst/>
          </a:prstGeom>
        </p:spPr>
      </p:pic>
    </p:spTree>
    <p:extLst>
      <p:ext uri="{BB962C8B-B14F-4D97-AF65-F5344CB8AC3E}">
        <p14:creationId xmlns:p14="http://schemas.microsoft.com/office/powerpoint/2010/main" val="3922608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5214A0C-C1D2-4775-9F7C-E6B94081C2DD}"/>
              </a:ext>
            </a:extLst>
          </p:cNvPr>
          <p:cNvSpPr>
            <a:spLocks noGrp="1"/>
          </p:cNvSpPr>
          <p:nvPr>
            <p:ph type="title"/>
          </p:nvPr>
        </p:nvSpPr>
        <p:spPr>
          <a:xfrm>
            <a:off x="847607" y="482139"/>
            <a:ext cx="6885288" cy="914400"/>
          </a:xfrm>
        </p:spPr>
        <p:txBody>
          <a:bodyPr anchor="t">
            <a:normAutofit/>
          </a:bodyPr>
          <a:lstStyle/>
          <a:p>
            <a:r>
              <a:rPr lang="da-DK" dirty="0"/>
              <a:t>Termografering</a:t>
            </a:r>
            <a:br>
              <a:rPr lang="da-DK" dirty="0"/>
            </a:br>
            <a:br>
              <a:rPr lang="da-DK" dirty="0"/>
            </a:br>
            <a:r>
              <a:rPr lang="da-DK" dirty="0"/>
              <a:t>Analyse af termiske billeder </a:t>
            </a:r>
          </a:p>
        </p:txBody>
      </p:sp>
      <p:sp>
        <p:nvSpPr>
          <p:cNvPr id="3" name="Pladsholder til billede 2">
            <a:extLst>
              <a:ext uri="{FF2B5EF4-FFF2-40B4-BE49-F238E27FC236}">
                <a16:creationId xmlns:a16="http://schemas.microsoft.com/office/drawing/2014/main" id="{0A6D7F12-FCBE-48EA-A194-C3D7002386C8}"/>
              </a:ext>
            </a:extLst>
          </p:cNvPr>
          <p:cNvSpPr>
            <a:spLocks/>
          </p:cNvSpPr>
          <p:nvPr/>
        </p:nvSpPr>
        <p:spPr>
          <a:xfrm>
            <a:off x="844553" y="1555750"/>
            <a:ext cx="6610606" cy="4618038"/>
          </a:xfrm>
          <a:prstGeom prst="rect">
            <a:avLst/>
          </a:prstGeom>
        </p:spPr>
        <p:txBody>
          <a:bodyPr/>
          <a:lstStyle/>
          <a:p>
            <a:endParaRPr lang="da-DK"/>
          </a:p>
        </p:txBody>
      </p:sp>
      <p:sp>
        <p:nvSpPr>
          <p:cNvPr id="2" name="Pladsholder til indhold 1">
            <a:extLst>
              <a:ext uri="{FF2B5EF4-FFF2-40B4-BE49-F238E27FC236}">
                <a16:creationId xmlns:a16="http://schemas.microsoft.com/office/drawing/2014/main" id="{FBEB6F88-CF71-4B79-AC0F-84BF69068CA8}"/>
              </a:ext>
            </a:extLst>
          </p:cNvPr>
          <p:cNvSpPr>
            <a:spLocks/>
          </p:cNvSpPr>
          <p:nvPr/>
        </p:nvSpPr>
        <p:spPr>
          <a:xfrm>
            <a:off x="7455159" y="1265139"/>
            <a:ext cx="4154537" cy="5021930"/>
          </a:xfrm>
          <a:prstGeom prst="rect">
            <a:avLst/>
          </a:prstGeom>
        </p:spPr>
        <p:txBody>
          <a:bodyPr>
            <a:noAutofit/>
          </a:bodyPr>
          <a:lstStyle/>
          <a:p>
            <a:pPr defTabSz="905256">
              <a:lnSpc>
                <a:spcPct val="150000"/>
              </a:lnSpc>
            </a:pPr>
            <a:r>
              <a:rPr lang="da-DK" sz="1400" kern="1200" dirty="0">
                <a:solidFill>
                  <a:srgbClr val="383B3F"/>
                </a:solidFill>
                <a:latin typeface="+mn-lt"/>
                <a:ea typeface="+mn-ea"/>
                <a:cs typeface="Arial"/>
              </a:rPr>
              <a:t>Når</a:t>
            </a:r>
            <a:r>
              <a:rPr lang="da-DK" sz="1400" kern="1200" spc="113" dirty="0">
                <a:solidFill>
                  <a:srgbClr val="383B3F"/>
                </a:solidFill>
                <a:latin typeface="+mn-lt"/>
                <a:ea typeface="+mn-ea"/>
                <a:cs typeface="Arial"/>
              </a:rPr>
              <a:t> </a:t>
            </a:r>
            <a:r>
              <a:rPr lang="da-DK" sz="1400" kern="1200" dirty="0">
                <a:solidFill>
                  <a:srgbClr val="383B3F"/>
                </a:solidFill>
                <a:latin typeface="+mn-lt"/>
                <a:ea typeface="+mn-ea"/>
                <a:cs typeface="Arial"/>
              </a:rPr>
              <a:t>man</a:t>
            </a:r>
            <a:r>
              <a:rPr lang="da-DK" sz="1400" kern="1200" spc="178" dirty="0">
                <a:solidFill>
                  <a:srgbClr val="383B3F"/>
                </a:solidFill>
                <a:latin typeface="+mn-lt"/>
                <a:ea typeface="+mn-ea"/>
                <a:cs typeface="Arial"/>
              </a:rPr>
              <a:t> </a:t>
            </a:r>
            <a:r>
              <a:rPr lang="da-DK" sz="1400" kern="1200" dirty="0">
                <a:solidFill>
                  <a:srgbClr val="282B2F"/>
                </a:solidFill>
                <a:latin typeface="+mn-lt"/>
                <a:ea typeface="+mn-ea"/>
                <a:cs typeface="Arial"/>
              </a:rPr>
              <a:t>skal</a:t>
            </a:r>
            <a:r>
              <a:rPr lang="da-DK" sz="1400" kern="1200" spc="129" dirty="0">
                <a:solidFill>
                  <a:srgbClr val="282B2F"/>
                </a:solidFill>
                <a:latin typeface="+mn-lt"/>
                <a:ea typeface="+mn-ea"/>
                <a:cs typeface="Arial"/>
              </a:rPr>
              <a:t> </a:t>
            </a:r>
            <a:r>
              <a:rPr lang="da-DK" sz="1400" kern="1200" dirty="0">
                <a:solidFill>
                  <a:srgbClr val="282B2F"/>
                </a:solidFill>
                <a:latin typeface="+mn-lt"/>
                <a:ea typeface="+mn-ea"/>
                <a:cs typeface="Arial"/>
              </a:rPr>
              <a:t>analysere</a:t>
            </a:r>
            <a:r>
              <a:rPr lang="da-DK" sz="1400" kern="1200" spc="227" dirty="0">
                <a:solidFill>
                  <a:srgbClr val="282B2F"/>
                </a:solidFill>
                <a:latin typeface="+mn-lt"/>
                <a:ea typeface="+mn-ea"/>
                <a:cs typeface="Arial"/>
              </a:rPr>
              <a:t> </a:t>
            </a:r>
            <a:r>
              <a:rPr lang="da-DK" sz="1400" kern="1200" dirty="0">
                <a:solidFill>
                  <a:srgbClr val="383B3F"/>
                </a:solidFill>
                <a:latin typeface="+mn-lt"/>
                <a:ea typeface="+mn-ea"/>
                <a:cs typeface="Arial"/>
              </a:rPr>
              <a:t>termiske</a:t>
            </a:r>
            <a:r>
              <a:rPr lang="da-DK" sz="1400" kern="1200" spc="202" dirty="0">
                <a:solidFill>
                  <a:srgbClr val="383B3F"/>
                </a:solidFill>
                <a:latin typeface="+mn-lt"/>
                <a:ea typeface="+mn-ea"/>
                <a:cs typeface="Arial"/>
              </a:rPr>
              <a:t> </a:t>
            </a:r>
            <a:r>
              <a:rPr lang="da-DK" sz="1400" kern="1200" dirty="0">
                <a:solidFill>
                  <a:srgbClr val="383B3F"/>
                </a:solidFill>
                <a:latin typeface="+mn-lt"/>
                <a:ea typeface="+mn-ea"/>
                <a:cs typeface="Arial"/>
              </a:rPr>
              <a:t>billeder,</a:t>
            </a:r>
            <a:r>
              <a:rPr lang="da-DK" sz="1400" kern="1200" spc="218" dirty="0">
                <a:solidFill>
                  <a:srgbClr val="383B3F"/>
                </a:solidFill>
                <a:latin typeface="+mn-lt"/>
                <a:ea typeface="+mn-ea"/>
                <a:cs typeface="Arial"/>
              </a:rPr>
              <a:t> </a:t>
            </a:r>
            <a:r>
              <a:rPr lang="da-DK" sz="1400" kern="1200" dirty="0">
                <a:solidFill>
                  <a:srgbClr val="282B2F"/>
                </a:solidFill>
                <a:latin typeface="+mn-lt"/>
                <a:ea typeface="+mn-ea"/>
                <a:cs typeface="Arial"/>
              </a:rPr>
              <a:t>er</a:t>
            </a:r>
            <a:r>
              <a:rPr lang="da-DK" sz="1400" kern="1200" spc="158" dirty="0">
                <a:solidFill>
                  <a:srgbClr val="282B2F"/>
                </a:solidFill>
                <a:latin typeface="+mn-lt"/>
                <a:ea typeface="+mn-ea"/>
                <a:cs typeface="Arial"/>
              </a:rPr>
              <a:t> </a:t>
            </a:r>
            <a:r>
              <a:rPr lang="da-DK" sz="1400" kern="1200" dirty="0">
                <a:solidFill>
                  <a:srgbClr val="383B3F"/>
                </a:solidFill>
                <a:latin typeface="+mn-lt"/>
                <a:ea typeface="+mn-ea"/>
                <a:cs typeface="Arial"/>
              </a:rPr>
              <a:t>det</a:t>
            </a:r>
            <a:r>
              <a:rPr lang="da-DK" sz="1400" kern="1200" spc="153" dirty="0">
                <a:solidFill>
                  <a:srgbClr val="383B3F"/>
                </a:solidFill>
                <a:latin typeface="+mn-lt"/>
                <a:ea typeface="+mn-ea"/>
                <a:cs typeface="Arial"/>
              </a:rPr>
              <a:t> </a:t>
            </a:r>
            <a:r>
              <a:rPr lang="da-DK" sz="1400" kern="1200" dirty="0">
                <a:solidFill>
                  <a:srgbClr val="383B3F"/>
                </a:solidFill>
                <a:latin typeface="+mn-lt"/>
                <a:ea typeface="+mn-ea"/>
                <a:cs typeface="Arial"/>
              </a:rPr>
              <a:t>muligt</a:t>
            </a:r>
            <a:r>
              <a:rPr lang="da-DK" sz="1400" kern="1200" spc="173" dirty="0">
                <a:solidFill>
                  <a:srgbClr val="383B3F"/>
                </a:solidFill>
                <a:latin typeface="+mn-lt"/>
                <a:ea typeface="+mn-ea"/>
                <a:cs typeface="Arial"/>
              </a:rPr>
              <a:t> </a:t>
            </a:r>
            <a:r>
              <a:rPr lang="da-DK" sz="1400" kern="1200" dirty="0">
                <a:solidFill>
                  <a:srgbClr val="282B2F"/>
                </a:solidFill>
                <a:latin typeface="+mn-lt"/>
                <a:ea typeface="+mn-ea"/>
                <a:cs typeface="Arial"/>
              </a:rPr>
              <a:t>at</a:t>
            </a:r>
            <a:r>
              <a:rPr lang="da-DK" sz="1400" kern="1200" spc="124" dirty="0">
                <a:solidFill>
                  <a:srgbClr val="282B2F"/>
                </a:solidFill>
                <a:latin typeface="+mn-lt"/>
                <a:ea typeface="+mn-ea"/>
                <a:cs typeface="Arial"/>
              </a:rPr>
              <a:t> </a:t>
            </a:r>
            <a:r>
              <a:rPr lang="da-DK" sz="1400" kern="1200" dirty="0">
                <a:solidFill>
                  <a:srgbClr val="383B3F"/>
                </a:solidFill>
                <a:latin typeface="+mn-lt"/>
                <a:ea typeface="+mn-ea"/>
                <a:cs typeface="Arial"/>
              </a:rPr>
              <a:t>gøre</a:t>
            </a:r>
            <a:r>
              <a:rPr lang="da-DK" sz="1400" kern="1200" spc="158" dirty="0">
                <a:solidFill>
                  <a:srgbClr val="383B3F"/>
                </a:solidFill>
                <a:latin typeface="+mn-lt"/>
                <a:ea typeface="+mn-ea"/>
                <a:cs typeface="Arial"/>
              </a:rPr>
              <a:t> </a:t>
            </a:r>
            <a:r>
              <a:rPr lang="da-DK" sz="1400" kern="1200" dirty="0">
                <a:solidFill>
                  <a:srgbClr val="383B3F"/>
                </a:solidFill>
                <a:latin typeface="+mn-lt"/>
                <a:ea typeface="+mn-ea"/>
                <a:cs typeface="Arial"/>
              </a:rPr>
              <a:t>det</a:t>
            </a:r>
            <a:r>
              <a:rPr lang="da-DK" sz="1400" kern="1200" spc="163" dirty="0">
                <a:solidFill>
                  <a:srgbClr val="383B3F"/>
                </a:solidFill>
                <a:latin typeface="+mn-lt"/>
                <a:ea typeface="+mn-ea"/>
                <a:cs typeface="Arial"/>
              </a:rPr>
              <a:t> </a:t>
            </a:r>
            <a:r>
              <a:rPr lang="da-DK" sz="1400" kern="1200" dirty="0">
                <a:solidFill>
                  <a:srgbClr val="383B3F"/>
                </a:solidFill>
                <a:latin typeface="+mn-lt"/>
                <a:ea typeface="+mn-ea"/>
                <a:cs typeface="Arial"/>
              </a:rPr>
              <a:t>ved</a:t>
            </a:r>
            <a:r>
              <a:rPr lang="da-DK" sz="1400" kern="1200" spc="149" dirty="0">
                <a:solidFill>
                  <a:srgbClr val="383B3F"/>
                </a:solidFill>
                <a:latin typeface="+mn-lt"/>
                <a:ea typeface="+mn-ea"/>
                <a:cs typeface="Arial"/>
              </a:rPr>
              <a:t> </a:t>
            </a:r>
            <a:r>
              <a:rPr lang="da-DK" sz="1400" kern="1200" spc="-10" dirty="0">
                <a:solidFill>
                  <a:srgbClr val="383B3F"/>
                </a:solidFill>
                <a:latin typeface="+mn-lt"/>
                <a:ea typeface="+mn-ea"/>
                <a:cs typeface="Arial"/>
              </a:rPr>
              <a:t>hjælp </a:t>
            </a:r>
            <a:r>
              <a:rPr lang="da-DK" sz="1400" kern="1200" dirty="0">
                <a:solidFill>
                  <a:srgbClr val="282B2F"/>
                </a:solidFill>
                <a:latin typeface="+mn-lt"/>
                <a:ea typeface="+mn-ea"/>
                <a:cs typeface="Arial"/>
              </a:rPr>
              <a:t>af</a:t>
            </a:r>
            <a:r>
              <a:rPr lang="da-DK" sz="1400" kern="1200" spc="257" dirty="0">
                <a:solidFill>
                  <a:srgbClr val="282B2F"/>
                </a:solidFill>
                <a:latin typeface="+mn-lt"/>
                <a:ea typeface="+mn-ea"/>
                <a:cs typeface="Arial"/>
              </a:rPr>
              <a:t> </a:t>
            </a:r>
            <a:r>
              <a:rPr lang="da-DK" sz="1400" kern="1200" dirty="0">
                <a:solidFill>
                  <a:srgbClr val="383B3F"/>
                </a:solidFill>
                <a:latin typeface="+mn-lt"/>
                <a:ea typeface="+mn-ea"/>
                <a:cs typeface="Arial"/>
              </a:rPr>
              <a:t>kameraets</a:t>
            </a:r>
            <a:r>
              <a:rPr lang="da-DK" sz="1400" kern="1200" spc="376" dirty="0">
                <a:solidFill>
                  <a:srgbClr val="383B3F"/>
                </a:solidFill>
                <a:latin typeface="+mn-lt"/>
                <a:ea typeface="+mn-ea"/>
                <a:cs typeface="Arial"/>
              </a:rPr>
              <a:t> </a:t>
            </a:r>
            <a:r>
              <a:rPr lang="da-DK" sz="1400" kern="1200" dirty="0">
                <a:solidFill>
                  <a:srgbClr val="383B3F"/>
                </a:solidFill>
                <a:latin typeface="+mn-lt"/>
                <a:ea typeface="+mn-ea"/>
                <a:cs typeface="Arial"/>
              </a:rPr>
              <a:t>funktioner,</a:t>
            </a:r>
            <a:r>
              <a:rPr lang="da-DK" sz="1400" kern="1200" spc="376" dirty="0">
                <a:solidFill>
                  <a:srgbClr val="383B3F"/>
                </a:solidFill>
                <a:latin typeface="+mn-lt"/>
                <a:ea typeface="+mn-ea"/>
                <a:cs typeface="Arial"/>
              </a:rPr>
              <a:t> </a:t>
            </a:r>
            <a:r>
              <a:rPr lang="da-DK" sz="1400" kern="1200" dirty="0">
                <a:solidFill>
                  <a:srgbClr val="383B3F"/>
                </a:solidFill>
                <a:latin typeface="+mn-lt"/>
                <a:ea typeface="+mn-ea"/>
                <a:cs typeface="Arial"/>
              </a:rPr>
              <a:t>men</a:t>
            </a:r>
            <a:r>
              <a:rPr lang="da-DK" sz="1400" kern="1200" spc="287" dirty="0">
                <a:solidFill>
                  <a:srgbClr val="383B3F"/>
                </a:solidFill>
                <a:latin typeface="+mn-lt"/>
                <a:ea typeface="+mn-ea"/>
                <a:cs typeface="Arial"/>
              </a:rPr>
              <a:t> </a:t>
            </a:r>
            <a:r>
              <a:rPr lang="da-DK" sz="1400" kern="1200" dirty="0">
                <a:solidFill>
                  <a:srgbClr val="383B3F"/>
                </a:solidFill>
                <a:latin typeface="+mn-lt"/>
                <a:ea typeface="+mn-ea"/>
                <a:cs typeface="Arial"/>
              </a:rPr>
              <a:t>de</a:t>
            </a:r>
            <a:r>
              <a:rPr lang="da-DK" sz="1400" kern="1200" spc="251" dirty="0">
                <a:solidFill>
                  <a:srgbClr val="383B3F"/>
                </a:solidFill>
                <a:latin typeface="+mn-lt"/>
                <a:ea typeface="+mn-ea"/>
                <a:cs typeface="Arial"/>
              </a:rPr>
              <a:t> </a:t>
            </a:r>
            <a:r>
              <a:rPr lang="da-DK" sz="1400" kern="1200" dirty="0">
                <a:solidFill>
                  <a:srgbClr val="383B3F"/>
                </a:solidFill>
                <a:latin typeface="+mn-lt"/>
                <a:ea typeface="+mn-ea"/>
                <a:cs typeface="Arial"/>
              </a:rPr>
              <a:t>er</a:t>
            </a:r>
            <a:r>
              <a:rPr lang="da-DK" sz="1400" kern="1200" spc="248" dirty="0">
                <a:solidFill>
                  <a:srgbClr val="383B3F"/>
                </a:solidFill>
                <a:latin typeface="+mn-lt"/>
                <a:ea typeface="+mn-ea"/>
                <a:cs typeface="Arial"/>
              </a:rPr>
              <a:t> </a:t>
            </a:r>
            <a:r>
              <a:rPr lang="da-DK" sz="1400" kern="1200" dirty="0">
                <a:solidFill>
                  <a:srgbClr val="383B3F"/>
                </a:solidFill>
                <a:latin typeface="+mn-lt"/>
                <a:ea typeface="+mn-ea"/>
                <a:cs typeface="Arial"/>
              </a:rPr>
              <a:t>ofte</a:t>
            </a:r>
            <a:r>
              <a:rPr lang="da-DK" sz="1400" kern="1200" spc="248" dirty="0">
                <a:solidFill>
                  <a:srgbClr val="383B3F"/>
                </a:solidFill>
                <a:latin typeface="+mn-lt"/>
                <a:ea typeface="+mn-ea"/>
                <a:cs typeface="Arial"/>
              </a:rPr>
              <a:t> </a:t>
            </a:r>
            <a:r>
              <a:rPr lang="da-DK" sz="1400" kern="1200" dirty="0">
                <a:solidFill>
                  <a:srgbClr val="383B3F"/>
                </a:solidFill>
                <a:latin typeface="+mn-lt"/>
                <a:ea typeface="+mn-ea"/>
                <a:cs typeface="Arial"/>
              </a:rPr>
              <a:t>begrænset</a:t>
            </a:r>
            <a:r>
              <a:rPr lang="da-DK" sz="1400" kern="1200" spc="416" dirty="0">
                <a:solidFill>
                  <a:srgbClr val="383B3F"/>
                </a:solidFill>
                <a:latin typeface="+mn-lt"/>
                <a:ea typeface="+mn-ea"/>
                <a:cs typeface="Arial"/>
              </a:rPr>
              <a:t> </a:t>
            </a:r>
            <a:r>
              <a:rPr lang="da-DK" sz="1400" kern="1200" dirty="0">
                <a:solidFill>
                  <a:srgbClr val="383B3F"/>
                </a:solidFill>
                <a:latin typeface="+mn-lt"/>
                <a:ea typeface="+mn-ea"/>
                <a:cs typeface="Arial"/>
              </a:rPr>
              <a:t>og</a:t>
            </a:r>
            <a:r>
              <a:rPr lang="da-DK" sz="1400" kern="1200" spc="277" dirty="0">
                <a:solidFill>
                  <a:srgbClr val="383B3F"/>
                </a:solidFill>
                <a:latin typeface="+mn-lt"/>
                <a:ea typeface="+mn-ea"/>
                <a:cs typeface="Arial"/>
              </a:rPr>
              <a:t> </a:t>
            </a:r>
            <a:r>
              <a:rPr lang="da-DK" sz="1400" kern="1200" dirty="0">
                <a:solidFill>
                  <a:srgbClr val="383B3F"/>
                </a:solidFill>
                <a:latin typeface="+mn-lt"/>
                <a:ea typeface="+mn-ea"/>
                <a:cs typeface="Arial"/>
              </a:rPr>
              <a:t>displayet</a:t>
            </a:r>
            <a:r>
              <a:rPr lang="da-DK" sz="1400" kern="1200" spc="381" dirty="0">
                <a:solidFill>
                  <a:srgbClr val="383B3F"/>
                </a:solidFill>
                <a:latin typeface="+mn-lt"/>
                <a:ea typeface="+mn-ea"/>
                <a:cs typeface="Arial"/>
              </a:rPr>
              <a:t> </a:t>
            </a:r>
            <a:r>
              <a:rPr lang="da-DK" sz="1400" kern="1200" dirty="0">
                <a:solidFill>
                  <a:srgbClr val="282B2F"/>
                </a:solidFill>
                <a:latin typeface="+mn-lt"/>
                <a:ea typeface="+mn-ea"/>
                <a:cs typeface="Arial"/>
              </a:rPr>
              <a:t>er</a:t>
            </a:r>
            <a:r>
              <a:rPr lang="da-DK" sz="1400" kern="1200" spc="262" dirty="0">
                <a:solidFill>
                  <a:srgbClr val="282B2F"/>
                </a:solidFill>
                <a:latin typeface="+mn-lt"/>
                <a:ea typeface="+mn-ea"/>
                <a:cs typeface="Arial"/>
              </a:rPr>
              <a:t> </a:t>
            </a:r>
            <a:r>
              <a:rPr lang="da-DK" sz="1400" kern="1200" dirty="0">
                <a:solidFill>
                  <a:srgbClr val="383B3F"/>
                </a:solidFill>
                <a:latin typeface="+mn-lt"/>
                <a:ea typeface="+mn-ea"/>
                <a:cs typeface="Arial"/>
              </a:rPr>
              <a:t>lille.</a:t>
            </a:r>
            <a:r>
              <a:rPr lang="da-DK" sz="1400" kern="1200" spc="297" dirty="0">
                <a:solidFill>
                  <a:srgbClr val="383B3F"/>
                </a:solidFill>
                <a:latin typeface="+mn-lt"/>
                <a:ea typeface="+mn-ea"/>
                <a:cs typeface="Arial"/>
              </a:rPr>
              <a:t> </a:t>
            </a:r>
            <a:r>
              <a:rPr lang="da-DK" sz="1400" kern="1200" spc="-25" dirty="0">
                <a:solidFill>
                  <a:srgbClr val="282B2F"/>
                </a:solidFill>
                <a:latin typeface="+mn-lt"/>
                <a:ea typeface="+mn-ea"/>
                <a:cs typeface="Arial"/>
              </a:rPr>
              <a:t>En </a:t>
            </a:r>
            <a:r>
              <a:rPr lang="da-DK" sz="1400" kern="1200" dirty="0">
                <a:solidFill>
                  <a:srgbClr val="282B2F"/>
                </a:solidFill>
                <a:latin typeface="+mn-lt"/>
                <a:ea typeface="+mn-ea"/>
                <a:cs typeface="Arial"/>
              </a:rPr>
              <a:t>anden</a:t>
            </a:r>
            <a:r>
              <a:rPr lang="da-DK" sz="1400" kern="1200" spc="129" dirty="0">
                <a:solidFill>
                  <a:srgbClr val="282B2F"/>
                </a:solidFill>
                <a:latin typeface="+mn-lt"/>
                <a:ea typeface="+mn-ea"/>
                <a:cs typeface="Arial"/>
              </a:rPr>
              <a:t> </a:t>
            </a:r>
            <a:r>
              <a:rPr lang="da-DK" sz="1400" kern="1200" dirty="0">
                <a:solidFill>
                  <a:srgbClr val="383B3F"/>
                </a:solidFill>
                <a:latin typeface="+mn-lt"/>
                <a:ea typeface="+mn-ea"/>
                <a:cs typeface="Arial"/>
              </a:rPr>
              <a:t>mulighed</a:t>
            </a:r>
            <a:r>
              <a:rPr lang="da-DK" sz="1400" kern="1200" spc="183" dirty="0">
                <a:solidFill>
                  <a:srgbClr val="383B3F"/>
                </a:solidFill>
                <a:latin typeface="+mn-lt"/>
                <a:ea typeface="+mn-ea"/>
                <a:cs typeface="Arial"/>
              </a:rPr>
              <a:t> </a:t>
            </a:r>
            <a:r>
              <a:rPr lang="da-DK" sz="1400" kern="1200" dirty="0">
                <a:solidFill>
                  <a:srgbClr val="282B2F"/>
                </a:solidFill>
                <a:latin typeface="+mn-lt"/>
                <a:ea typeface="+mn-ea"/>
                <a:cs typeface="Arial"/>
              </a:rPr>
              <a:t>er</a:t>
            </a:r>
            <a:r>
              <a:rPr lang="da-DK" sz="1400" kern="1200" spc="40" dirty="0">
                <a:solidFill>
                  <a:srgbClr val="282B2F"/>
                </a:solidFill>
                <a:latin typeface="+mn-lt"/>
                <a:ea typeface="+mn-ea"/>
                <a:cs typeface="Arial"/>
              </a:rPr>
              <a:t> </a:t>
            </a:r>
            <a:r>
              <a:rPr lang="da-DK" sz="1400" kern="1200" dirty="0">
                <a:solidFill>
                  <a:srgbClr val="282B2F"/>
                </a:solidFill>
                <a:latin typeface="+mn-lt"/>
                <a:ea typeface="+mn-ea"/>
                <a:cs typeface="Arial"/>
              </a:rPr>
              <a:t>at</a:t>
            </a:r>
            <a:r>
              <a:rPr lang="da-DK" sz="1400" kern="1200" spc="64" dirty="0">
                <a:solidFill>
                  <a:srgbClr val="282B2F"/>
                </a:solidFill>
                <a:latin typeface="+mn-lt"/>
                <a:ea typeface="+mn-ea"/>
                <a:cs typeface="Arial"/>
              </a:rPr>
              <a:t> </a:t>
            </a:r>
            <a:r>
              <a:rPr lang="da-DK" sz="1400" kern="1200" dirty="0">
                <a:solidFill>
                  <a:srgbClr val="282B2F"/>
                </a:solidFill>
                <a:latin typeface="+mn-lt"/>
                <a:ea typeface="+mn-ea"/>
                <a:cs typeface="Arial"/>
              </a:rPr>
              <a:t>analysere</a:t>
            </a:r>
            <a:r>
              <a:rPr lang="da-DK" sz="1400" kern="1200" spc="149" dirty="0">
                <a:solidFill>
                  <a:srgbClr val="282B2F"/>
                </a:solidFill>
                <a:latin typeface="+mn-lt"/>
                <a:ea typeface="+mn-ea"/>
                <a:cs typeface="Arial"/>
              </a:rPr>
              <a:t> </a:t>
            </a:r>
            <a:r>
              <a:rPr lang="da-DK" sz="1400" kern="1200" dirty="0">
                <a:solidFill>
                  <a:srgbClr val="383B3F"/>
                </a:solidFill>
                <a:latin typeface="+mn-lt"/>
                <a:ea typeface="+mn-ea"/>
                <a:cs typeface="Arial"/>
              </a:rPr>
              <a:t>billederne</a:t>
            </a:r>
            <a:r>
              <a:rPr lang="da-DK" sz="1400" kern="1200" spc="198" dirty="0">
                <a:solidFill>
                  <a:srgbClr val="383B3F"/>
                </a:solidFill>
                <a:latin typeface="+mn-lt"/>
                <a:ea typeface="+mn-ea"/>
                <a:cs typeface="Arial"/>
              </a:rPr>
              <a:t> </a:t>
            </a:r>
            <a:r>
              <a:rPr lang="da-DK" sz="1400" kern="1200" dirty="0">
                <a:solidFill>
                  <a:srgbClr val="383B3F"/>
                </a:solidFill>
                <a:latin typeface="+mn-lt"/>
                <a:ea typeface="+mn-ea"/>
                <a:cs typeface="Arial"/>
              </a:rPr>
              <a:t>via</a:t>
            </a:r>
            <a:r>
              <a:rPr lang="da-DK" sz="1400" kern="1200" spc="113" dirty="0">
                <a:solidFill>
                  <a:srgbClr val="383B3F"/>
                </a:solidFill>
                <a:latin typeface="+mn-lt"/>
                <a:ea typeface="+mn-ea"/>
                <a:cs typeface="Arial"/>
              </a:rPr>
              <a:t> </a:t>
            </a:r>
            <a:r>
              <a:rPr lang="da-DK" sz="1400" kern="1200" spc="-10" dirty="0">
                <a:solidFill>
                  <a:srgbClr val="282B2F"/>
                </a:solidFill>
                <a:latin typeface="+mn-lt"/>
                <a:ea typeface="+mn-ea"/>
                <a:cs typeface="Arial"/>
              </a:rPr>
              <a:t>software.</a:t>
            </a:r>
            <a:endParaRPr lang="da-DK" sz="1400" kern="1200" dirty="0">
              <a:solidFill>
                <a:schemeClr val="tx1"/>
              </a:solidFill>
              <a:latin typeface="+mn-lt"/>
              <a:ea typeface="+mn-ea"/>
              <a:cs typeface="Arial"/>
            </a:endParaRPr>
          </a:p>
          <a:p>
            <a:pPr defTabSz="905256">
              <a:lnSpc>
                <a:spcPct val="150000"/>
              </a:lnSpc>
            </a:pPr>
            <a:r>
              <a:rPr lang="da-DK" sz="1400" kern="1200" dirty="0">
                <a:solidFill>
                  <a:srgbClr val="383B3F"/>
                </a:solidFill>
                <a:latin typeface="+mn-lt"/>
                <a:ea typeface="+mn-ea"/>
                <a:cs typeface="Arial"/>
              </a:rPr>
              <a:t>Udover</a:t>
            </a:r>
            <a:r>
              <a:rPr lang="da-DK" sz="1400" kern="1200" spc="302" dirty="0">
                <a:solidFill>
                  <a:srgbClr val="383B3F"/>
                </a:solidFill>
                <a:latin typeface="+mn-lt"/>
                <a:ea typeface="+mn-ea"/>
                <a:cs typeface="Arial"/>
              </a:rPr>
              <a:t> </a:t>
            </a:r>
            <a:r>
              <a:rPr lang="da-DK" sz="1400" kern="1200" dirty="0">
                <a:solidFill>
                  <a:srgbClr val="383B3F"/>
                </a:solidFill>
                <a:latin typeface="+mn-lt"/>
                <a:ea typeface="+mn-ea"/>
                <a:cs typeface="Arial"/>
              </a:rPr>
              <a:t>billedfilen</a:t>
            </a:r>
            <a:r>
              <a:rPr lang="da-DK" sz="1400" kern="1200" spc="332" dirty="0">
                <a:solidFill>
                  <a:srgbClr val="383B3F"/>
                </a:solidFill>
                <a:latin typeface="+mn-lt"/>
                <a:ea typeface="+mn-ea"/>
                <a:cs typeface="Arial"/>
              </a:rPr>
              <a:t> </a:t>
            </a:r>
            <a:r>
              <a:rPr lang="da-DK" sz="1400" kern="1200" dirty="0">
                <a:solidFill>
                  <a:srgbClr val="383B3F"/>
                </a:solidFill>
                <a:latin typeface="+mn-lt"/>
                <a:ea typeface="+mn-ea"/>
                <a:cs typeface="Arial"/>
              </a:rPr>
              <a:t>(*.jpg)</a:t>
            </a:r>
            <a:r>
              <a:rPr lang="da-DK" sz="1400" kern="1200" spc="332" dirty="0">
                <a:solidFill>
                  <a:srgbClr val="383B3F"/>
                </a:solidFill>
                <a:latin typeface="+mn-lt"/>
                <a:ea typeface="+mn-ea"/>
                <a:cs typeface="Arial"/>
              </a:rPr>
              <a:t> </a:t>
            </a:r>
            <a:r>
              <a:rPr lang="da-DK" sz="1400" kern="1200" dirty="0">
                <a:solidFill>
                  <a:srgbClr val="383B3F"/>
                </a:solidFill>
                <a:latin typeface="+mn-lt"/>
                <a:ea typeface="+mn-ea"/>
                <a:cs typeface="Arial"/>
              </a:rPr>
              <a:t>indeholder</a:t>
            </a:r>
            <a:r>
              <a:rPr lang="da-DK" sz="1400" kern="1200" spc="356" dirty="0">
                <a:solidFill>
                  <a:srgbClr val="383B3F"/>
                </a:solidFill>
                <a:latin typeface="+mn-lt"/>
                <a:ea typeface="+mn-ea"/>
                <a:cs typeface="Arial"/>
              </a:rPr>
              <a:t> </a:t>
            </a:r>
            <a:r>
              <a:rPr lang="da-DK" sz="1400" kern="1200" dirty="0">
                <a:solidFill>
                  <a:srgbClr val="282B2F"/>
                </a:solidFill>
                <a:latin typeface="+mn-lt"/>
                <a:ea typeface="+mn-ea"/>
                <a:cs typeface="Arial"/>
              </a:rPr>
              <a:t>selve</a:t>
            </a:r>
            <a:r>
              <a:rPr lang="da-DK" sz="1400" kern="1200" spc="267" dirty="0">
                <a:solidFill>
                  <a:srgbClr val="282B2F"/>
                </a:solidFill>
                <a:latin typeface="+mn-lt"/>
                <a:ea typeface="+mn-ea"/>
                <a:cs typeface="Arial"/>
              </a:rPr>
              <a:t> </a:t>
            </a:r>
            <a:r>
              <a:rPr lang="da-DK" sz="1400" kern="1200" dirty="0">
                <a:solidFill>
                  <a:srgbClr val="383B3F"/>
                </a:solidFill>
                <a:latin typeface="+mn-lt"/>
                <a:ea typeface="+mn-ea"/>
                <a:cs typeface="Arial"/>
              </a:rPr>
              <a:t>billedet,</a:t>
            </a:r>
            <a:r>
              <a:rPr lang="da-DK" sz="1400" kern="1200" spc="312" dirty="0">
                <a:solidFill>
                  <a:srgbClr val="383B3F"/>
                </a:solidFill>
                <a:latin typeface="+mn-lt"/>
                <a:ea typeface="+mn-ea"/>
                <a:cs typeface="Arial"/>
              </a:rPr>
              <a:t> </a:t>
            </a:r>
            <a:r>
              <a:rPr lang="da-DK" sz="1400" kern="1200" dirty="0">
                <a:solidFill>
                  <a:srgbClr val="282B2F"/>
                </a:solidFill>
                <a:latin typeface="+mn-lt"/>
                <a:ea typeface="+mn-ea"/>
                <a:cs typeface="Arial"/>
              </a:rPr>
              <a:t>er</a:t>
            </a:r>
            <a:r>
              <a:rPr lang="da-DK" sz="1400" kern="1200" spc="243" dirty="0">
                <a:solidFill>
                  <a:srgbClr val="282B2F"/>
                </a:solidFill>
                <a:latin typeface="+mn-lt"/>
                <a:ea typeface="+mn-ea"/>
                <a:cs typeface="Arial"/>
              </a:rPr>
              <a:t> </a:t>
            </a:r>
            <a:r>
              <a:rPr lang="da-DK" sz="1400" kern="1200" dirty="0">
                <a:solidFill>
                  <a:srgbClr val="383B3F"/>
                </a:solidFill>
                <a:latin typeface="+mn-lt"/>
                <a:ea typeface="+mn-ea"/>
                <a:cs typeface="Arial"/>
              </a:rPr>
              <a:t>der</a:t>
            </a:r>
            <a:r>
              <a:rPr lang="da-DK" sz="1400" kern="1200" spc="277" dirty="0">
                <a:solidFill>
                  <a:srgbClr val="383B3F"/>
                </a:solidFill>
                <a:latin typeface="+mn-lt"/>
                <a:ea typeface="+mn-ea"/>
                <a:cs typeface="Arial"/>
              </a:rPr>
              <a:t> </a:t>
            </a:r>
            <a:r>
              <a:rPr lang="da-DK" sz="1400" kern="1200" dirty="0">
                <a:solidFill>
                  <a:srgbClr val="383B3F"/>
                </a:solidFill>
                <a:latin typeface="+mn-lt"/>
                <a:ea typeface="+mn-ea"/>
                <a:cs typeface="Arial"/>
              </a:rPr>
              <a:t>også</a:t>
            </a:r>
            <a:r>
              <a:rPr lang="da-DK" sz="1400" kern="1200" spc="322" dirty="0">
                <a:solidFill>
                  <a:srgbClr val="383B3F"/>
                </a:solidFill>
                <a:latin typeface="+mn-lt"/>
                <a:ea typeface="+mn-ea"/>
                <a:cs typeface="Arial"/>
              </a:rPr>
              <a:t> </a:t>
            </a:r>
            <a:r>
              <a:rPr lang="da-DK" sz="1400" kern="1200" spc="-10" dirty="0">
                <a:solidFill>
                  <a:srgbClr val="383B3F"/>
                </a:solidFill>
                <a:latin typeface="+mn-lt"/>
                <a:ea typeface="+mn-ea"/>
                <a:cs typeface="Arial"/>
              </a:rPr>
              <a:t>informationer </a:t>
            </a:r>
            <a:r>
              <a:rPr lang="da-DK" sz="1400" kern="1200" dirty="0">
                <a:solidFill>
                  <a:srgbClr val="383B3F"/>
                </a:solidFill>
                <a:latin typeface="+mn-lt"/>
                <a:ea typeface="+mn-ea"/>
                <a:cs typeface="Arial"/>
              </a:rPr>
              <a:t>omkring</a:t>
            </a:r>
            <a:r>
              <a:rPr lang="da-DK" sz="1400" kern="1200" spc="282" dirty="0">
                <a:solidFill>
                  <a:srgbClr val="383B3F"/>
                </a:solidFill>
                <a:latin typeface="+mn-lt"/>
                <a:ea typeface="+mn-ea"/>
                <a:cs typeface="Arial"/>
              </a:rPr>
              <a:t> </a:t>
            </a:r>
            <a:r>
              <a:rPr lang="da-DK" sz="1400" kern="1200" dirty="0">
                <a:solidFill>
                  <a:srgbClr val="383B3F"/>
                </a:solidFill>
                <a:latin typeface="+mn-lt"/>
                <a:ea typeface="+mn-ea"/>
                <a:cs typeface="Arial"/>
              </a:rPr>
              <a:t>"bredde",</a:t>
            </a:r>
            <a:r>
              <a:rPr lang="da-DK" sz="1400" kern="1200" spc="312" dirty="0">
                <a:solidFill>
                  <a:srgbClr val="383B3F"/>
                </a:solidFill>
                <a:latin typeface="+mn-lt"/>
                <a:ea typeface="+mn-ea"/>
                <a:cs typeface="Arial"/>
              </a:rPr>
              <a:t> </a:t>
            </a:r>
            <a:r>
              <a:rPr lang="da-DK" sz="1400" kern="1200" dirty="0">
                <a:solidFill>
                  <a:srgbClr val="383B3F"/>
                </a:solidFill>
                <a:latin typeface="+mn-lt"/>
                <a:ea typeface="+mn-ea"/>
                <a:cs typeface="Arial"/>
              </a:rPr>
              <a:t>"tilsyneladende</a:t>
            </a:r>
            <a:r>
              <a:rPr lang="da-DK" sz="1400" kern="1200" spc="202" dirty="0">
                <a:solidFill>
                  <a:srgbClr val="383B3F"/>
                </a:solidFill>
                <a:latin typeface="+mn-lt"/>
                <a:ea typeface="+mn-ea"/>
                <a:cs typeface="Arial"/>
              </a:rPr>
              <a:t> </a:t>
            </a:r>
            <a:r>
              <a:rPr lang="da-DK" sz="1400" kern="1200" dirty="0">
                <a:solidFill>
                  <a:srgbClr val="383B3F"/>
                </a:solidFill>
                <a:latin typeface="+mn-lt"/>
                <a:ea typeface="+mn-ea"/>
                <a:cs typeface="Arial"/>
              </a:rPr>
              <a:t>reflekteret</a:t>
            </a:r>
            <a:r>
              <a:rPr lang="da-DK" sz="1400" kern="1200" spc="371" dirty="0">
                <a:solidFill>
                  <a:srgbClr val="383B3F"/>
                </a:solidFill>
                <a:latin typeface="+mn-lt"/>
                <a:ea typeface="+mn-ea"/>
                <a:cs typeface="Arial"/>
              </a:rPr>
              <a:t> </a:t>
            </a:r>
            <a:r>
              <a:rPr lang="da-DK" sz="1400" kern="1200" dirty="0">
                <a:solidFill>
                  <a:srgbClr val="383B3F"/>
                </a:solidFill>
                <a:latin typeface="+mn-lt"/>
                <a:ea typeface="+mn-ea"/>
                <a:cs typeface="Arial"/>
              </a:rPr>
              <a:t>temperatur",</a:t>
            </a:r>
            <a:r>
              <a:rPr lang="da-DK" sz="1400" kern="1200" spc="371" dirty="0">
                <a:solidFill>
                  <a:srgbClr val="383B3F"/>
                </a:solidFill>
                <a:latin typeface="+mn-lt"/>
                <a:ea typeface="+mn-ea"/>
                <a:cs typeface="Arial"/>
              </a:rPr>
              <a:t> </a:t>
            </a:r>
            <a:r>
              <a:rPr lang="da-DK" sz="1400" kern="1200" dirty="0">
                <a:solidFill>
                  <a:srgbClr val="383B3F"/>
                </a:solidFill>
                <a:latin typeface="+mn-lt"/>
                <a:ea typeface="+mn-ea"/>
                <a:cs typeface="Arial"/>
              </a:rPr>
              <a:t>"</a:t>
            </a:r>
            <a:r>
              <a:rPr lang="da-DK" sz="1400" kern="1200" dirty="0" err="1">
                <a:solidFill>
                  <a:srgbClr val="383B3F"/>
                </a:solidFill>
                <a:latin typeface="+mn-lt"/>
                <a:ea typeface="+mn-ea"/>
                <a:cs typeface="Arial"/>
              </a:rPr>
              <a:t>emissivitet</a:t>
            </a:r>
            <a:r>
              <a:rPr lang="da-DK" sz="1400" kern="1200" dirty="0">
                <a:solidFill>
                  <a:srgbClr val="383B3F"/>
                </a:solidFill>
                <a:latin typeface="+mn-lt"/>
                <a:ea typeface="+mn-ea"/>
                <a:cs typeface="Arial"/>
              </a:rPr>
              <a:t>"</a:t>
            </a:r>
            <a:r>
              <a:rPr lang="da-DK" sz="1400" kern="1200" spc="391" dirty="0">
                <a:solidFill>
                  <a:srgbClr val="383B3F"/>
                </a:solidFill>
                <a:latin typeface="+mn-lt"/>
                <a:ea typeface="+mn-ea"/>
                <a:cs typeface="Arial"/>
              </a:rPr>
              <a:t> </a:t>
            </a:r>
            <a:r>
              <a:rPr lang="da-DK" sz="1400" kern="1200" dirty="0">
                <a:solidFill>
                  <a:srgbClr val="383B3F"/>
                </a:solidFill>
                <a:latin typeface="+mn-lt"/>
                <a:ea typeface="+mn-ea"/>
                <a:cs typeface="Arial"/>
              </a:rPr>
              <a:t>og</a:t>
            </a:r>
            <a:r>
              <a:rPr lang="da-DK" sz="1400" kern="1200" spc="257" dirty="0">
                <a:solidFill>
                  <a:srgbClr val="383B3F"/>
                </a:solidFill>
                <a:latin typeface="+mn-lt"/>
                <a:ea typeface="+mn-ea"/>
                <a:cs typeface="Arial"/>
              </a:rPr>
              <a:t> </a:t>
            </a:r>
            <a:r>
              <a:rPr lang="da-DK" sz="1400" kern="1200" spc="-25" dirty="0">
                <a:solidFill>
                  <a:srgbClr val="282B2F"/>
                </a:solidFill>
                <a:latin typeface="+mn-lt"/>
                <a:ea typeface="+mn-ea"/>
                <a:cs typeface="Arial"/>
              </a:rPr>
              <a:t>en </a:t>
            </a:r>
            <a:r>
              <a:rPr lang="da-DK" sz="1400" kern="1200" dirty="0">
                <a:solidFill>
                  <a:srgbClr val="383B3F"/>
                </a:solidFill>
                <a:latin typeface="+mn-lt"/>
                <a:ea typeface="+mn-ea"/>
                <a:cs typeface="Arial"/>
              </a:rPr>
              <a:t>række</a:t>
            </a:r>
            <a:r>
              <a:rPr lang="da-DK" sz="1400" kern="1200" spc="129" dirty="0">
                <a:solidFill>
                  <a:srgbClr val="383B3F"/>
                </a:solidFill>
                <a:latin typeface="+mn-lt"/>
                <a:ea typeface="+mn-ea"/>
                <a:cs typeface="Arial"/>
              </a:rPr>
              <a:t> </a:t>
            </a:r>
            <a:r>
              <a:rPr lang="da-DK" sz="1400" kern="1200" dirty="0">
                <a:solidFill>
                  <a:srgbClr val="282B2F"/>
                </a:solidFill>
                <a:latin typeface="+mn-lt"/>
                <a:ea typeface="+mn-ea"/>
                <a:cs typeface="Arial"/>
              </a:rPr>
              <a:t>andre</a:t>
            </a:r>
            <a:r>
              <a:rPr lang="da-DK" sz="1400" kern="1200" spc="113" dirty="0">
                <a:solidFill>
                  <a:srgbClr val="282B2F"/>
                </a:solidFill>
                <a:latin typeface="+mn-lt"/>
                <a:ea typeface="+mn-ea"/>
                <a:cs typeface="Arial"/>
              </a:rPr>
              <a:t> </a:t>
            </a:r>
            <a:r>
              <a:rPr lang="da-DK" sz="1400" kern="1200" dirty="0">
                <a:solidFill>
                  <a:srgbClr val="383B3F"/>
                </a:solidFill>
                <a:latin typeface="+mn-lt"/>
                <a:ea typeface="+mn-ea"/>
                <a:cs typeface="Arial"/>
              </a:rPr>
              <a:t>informationer</a:t>
            </a:r>
            <a:r>
              <a:rPr lang="da-DK" sz="1400" kern="1200" spc="251" dirty="0">
                <a:solidFill>
                  <a:srgbClr val="383B3F"/>
                </a:solidFill>
                <a:latin typeface="+mn-lt"/>
                <a:ea typeface="+mn-ea"/>
                <a:cs typeface="Arial"/>
              </a:rPr>
              <a:t> </a:t>
            </a:r>
            <a:r>
              <a:rPr lang="da-DK" sz="1400" kern="1200" dirty="0">
                <a:solidFill>
                  <a:srgbClr val="383B3F"/>
                </a:solidFill>
                <a:latin typeface="+mn-lt"/>
                <a:ea typeface="+mn-ea"/>
                <a:cs typeface="Arial"/>
              </a:rPr>
              <a:t>i</a:t>
            </a:r>
            <a:r>
              <a:rPr lang="da-DK" sz="1400" kern="1200" spc="89" dirty="0">
                <a:solidFill>
                  <a:srgbClr val="383B3F"/>
                </a:solidFill>
                <a:latin typeface="+mn-lt"/>
                <a:ea typeface="+mn-ea"/>
                <a:cs typeface="Arial"/>
              </a:rPr>
              <a:t> </a:t>
            </a:r>
            <a:r>
              <a:rPr lang="da-DK" sz="1400" kern="1200" spc="-10" dirty="0">
                <a:solidFill>
                  <a:srgbClr val="383B3F"/>
                </a:solidFill>
                <a:latin typeface="+mn-lt"/>
                <a:ea typeface="+mn-ea"/>
                <a:cs typeface="Arial"/>
              </a:rPr>
              <a:t>billedfilen.</a:t>
            </a:r>
            <a:endParaRPr lang="da-DK" sz="1400" kern="1200" dirty="0">
              <a:solidFill>
                <a:schemeClr val="tx1"/>
              </a:solidFill>
              <a:latin typeface="+mn-lt"/>
              <a:ea typeface="+mn-ea"/>
              <a:cs typeface="Arial"/>
            </a:endParaRPr>
          </a:p>
          <a:p>
            <a:pPr defTabSz="905256">
              <a:lnSpc>
                <a:spcPct val="150000"/>
              </a:lnSpc>
            </a:pPr>
            <a:r>
              <a:rPr lang="da-DK" sz="1400" kern="1200" dirty="0">
                <a:solidFill>
                  <a:srgbClr val="383B3F"/>
                </a:solidFill>
                <a:latin typeface="+mn-lt"/>
                <a:ea typeface="+mn-ea"/>
                <a:cs typeface="Arial"/>
              </a:rPr>
              <a:t>Den</a:t>
            </a:r>
            <a:r>
              <a:rPr lang="da-DK" sz="1400" kern="1200" spc="173" dirty="0">
                <a:solidFill>
                  <a:srgbClr val="383B3F"/>
                </a:solidFill>
                <a:latin typeface="+mn-lt"/>
                <a:ea typeface="+mn-ea"/>
                <a:cs typeface="Arial"/>
              </a:rPr>
              <a:t> </a:t>
            </a:r>
            <a:r>
              <a:rPr lang="da-DK" sz="1400" kern="1200" dirty="0">
                <a:solidFill>
                  <a:srgbClr val="383B3F"/>
                </a:solidFill>
                <a:latin typeface="+mn-lt"/>
                <a:ea typeface="+mn-ea"/>
                <a:cs typeface="Arial"/>
              </a:rPr>
              <a:t>første</a:t>
            </a:r>
            <a:r>
              <a:rPr lang="da-DK" sz="1400" kern="1200" spc="227" dirty="0">
                <a:solidFill>
                  <a:srgbClr val="383B3F"/>
                </a:solidFill>
                <a:latin typeface="+mn-lt"/>
                <a:ea typeface="+mn-ea"/>
                <a:cs typeface="Arial"/>
              </a:rPr>
              <a:t> </a:t>
            </a:r>
            <a:r>
              <a:rPr lang="da-DK" sz="1400" kern="1200" dirty="0">
                <a:solidFill>
                  <a:srgbClr val="282B2F"/>
                </a:solidFill>
                <a:latin typeface="+mn-lt"/>
                <a:ea typeface="+mn-ea"/>
                <a:cs typeface="Arial"/>
              </a:rPr>
              <a:t>analysemetode</a:t>
            </a:r>
            <a:r>
              <a:rPr lang="da-DK" sz="1400" kern="1200" spc="361" dirty="0">
                <a:solidFill>
                  <a:srgbClr val="282B2F"/>
                </a:solidFill>
                <a:latin typeface="+mn-lt"/>
                <a:ea typeface="+mn-ea"/>
                <a:cs typeface="Arial"/>
              </a:rPr>
              <a:t> </a:t>
            </a:r>
            <a:r>
              <a:rPr lang="da-DK" sz="1400" kern="1200" dirty="0">
                <a:solidFill>
                  <a:srgbClr val="383B3F"/>
                </a:solidFill>
                <a:latin typeface="+mn-lt"/>
                <a:ea typeface="+mn-ea"/>
                <a:cs typeface="Arial"/>
              </a:rPr>
              <a:t>vi</a:t>
            </a:r>
            <a:r>
              <a:rPr lang="da-DK" sz="1400" kern="1200" spc="168" dirty="0">
                <a:solidFill>
                  <a:srgbClr val="383B3F"/>
                </a:solidFill>
                <a:latin typeface="+mn-lt"/>
                <a:ea typeface="+mn-ea"/>
                <a:cs typeface="Arial"/>
              </a:rPr>
              <a:t> </a:t>
            </a:r>
            <a:r>
              <a:rPr lang="da-DK" sz="1400" kern="1200" dirty="0">
                <a:solidFill>
                  <a:srgbClr val="383B3F"/>
                </a:solidFill>
                <a:latin typeface="+mn-lt"/>
                <a:ea typeface="+mn-ea"/>
                <a:cs typeface="Arial"/>
              </a:rPr>
              <a:t>skal</a:t>
            </a:r>
            <a:r>
              <a:rPr lang="da-DK" sz="1400" kern="1200" spc="188" dirty="0">
                <a:solidFill>
                  <a:srgbClr val="383B3F"/>
                </a:solidFill>
                <a:latin typeface="+mn-lt"/>
                <a:ea typeface="+mn-ea"/>
                <a:cs typeface="Arial"/>
              </a:rPr>
              <a:t> </a:t>
            </a:r>
            <a:r>
              <a:rPr lang="da-DK" sz="1400" kern="1200" dirty="0">
                <a:solidFill>
                  <a:srgbClr val="383B3F"/>
                </a:solidFill>
                <a:latin typeface="+mn-lt"/>
                <a:ea typeface="+mn-ea"/>
                <a:cs typeface="Arial"/>
              </a:rPr>
              <a:t>se</a:t>
            </a:r>
            <a:r>
              <a:rPr lang="da-DK" sz="1400" kern="1200" spc="124" dirty="0">
                <a:solidFill>
                  <a:srgbClr val="383B3F"/>
                </a:solidFill>
                <a:latin typeface="+mn-lt"/>
                <a:ea typeface="+mn-ea"/>
                <a:cs typeface="Arial"/>
              </a:rPr>
              <a:t> </a:t>
            </a:r>
            <a:r>
              <a:rPr lang="da-DK" sz="1400" kern="1200" dirty="0">
                <a:solidFill>
                  <a:srgbClr val="383B3F"/>
                </a:solidFill>
                <a:latin typeface="+mn-lt"/>
                <a:ea typeface="+mn-ea"/>
                <a:cs typeface="Arial"/>
              </a:rPr>
              <a:t>på,</a:t>
            </a:r>
            <a:r>
              <a:rPr lang="da-DK" sz="1400" kern="1200" spc="183" dirty="0">
                <a:solidFill>
                  <a:srgbClr val="383B3F"/>
                </a:solidFill>
                <a:latin typeface="+mn-lt"/>
                <a:ea typeface="+mn-ea"/>
                <a:cs typeface="Arial"/>
              </a:rPr>
              <a:t> </a:t>
            </a:r>
            <a:r>
              <a:rPr lang="da-DK" sz="1400" kern="1200" dirty="0">
                <a:solidFill>
                  <a:srgbClr val="282B2F"/>
                </a:solidFill>
                <a:latin typeface="+mn-lt"/>
                <a:ea typeface="+mn-ea"/>
                <a:cs typeface="Arial"/>
              </a:rPr>
              <a:t>er</a:t>
            </a:r>
            <a:r>
              <a:rPr lang="da-DK" sz="1400" kern="1200" spc="168" dirty="0">
                <a:solidFill>
                  <a:srgbClr val="282B2F"/>
                </a:solidFill>
                <a:latin typeface="+mn-lt"/>
                <a:ea typeface="+mn-ea"/>
                <a:cs typeface="Arial"/>
              </a:rPr>
              <a:t> </a:t>
            </a:r>
            <a:r>
              <a:rPr lang="da-DK" sz="1400" kern="1200" dirty="0">
                <a:solidFill>
                  <a:srgbClr val="383B3F"/>
                </a:solidFill>
                <a:latin typeface="+mn-lt"/>
                <a:ea typeface="+mn-ea"/>
                <a:cs typeface="Arial"/>
              </a:rPr>
              <a:t>"paletter".</a:t>
            </a:r>
            <a:r>
              <a:rPr lang="da-DK" sz="1400" kern="1200" spc="267" dirty="0">
                <a:solidFill>
                  <a:srgbClr val="383B3F"/>
                </a:solidFill>
                <a:latin typeface="+mn-lt"/>
                <a:ea typeface="+mn-ea"/>
                <a:cs typeface="Arial"/>
              </a:rPr>
              <a:t> </a:t>
            </a:r>
            <a:r>
              <a:rPr lang="da-DK" sz="1400" kern="1200" dirty="0">
                <a:solidFill>
                  <a:srgbClr val="383B3F"/>
                </a:solidFill>
                <a:latin typeface="+mn-lt"/>
                <a:ea typeface="+mn-ea"/>
                <a:cs typeface="Arial"/>
              </a:rPr>
              <a:t>Værktøjet</a:t>
            </a:r>
            <a:r>
              <a:rPr lang="da-DK" sz="1400" kern="1200" spc="302" dirty="0">
                <a:solidFill>
                  <a:srgbClr val="383B3F"/>
                </a:solidFill>
                <a:latin typeface="+mn-lt"/>
                <a:ea typeface="+mn-ea"/>
                <a:cs typeface="Arial"/>
              </a:rPr>
              <a:t> </a:t>
            </a:r>
            <a:r>
              <a:rPr lang="da-DK" sz="1400" kern="1200" dirty="0">
                <a:solidFill>
                  <a:srgbClr val="383B3F"/>
                </a:solidFill>
                <a:latin typeface="+mn-lt"/>
                <a:ea typeface="+mn-ea"/>
                <a:cs typeface="Arial"/>
              </a:rPr>
              <a:t>bruges</a:t>
            </a:r>
            <a:r>
              <a:rPr lang="da-DK" sz="1400" kern="1200" spc="257" dirty="0">
                <a:solidFill>
                  <a:srgbClr val="383B3F"/>
                </a:solidFill>
                <a:latin typeface="+mn-lt"/>
                <a:ea typeface="+mn-ea"/>
                <a:cs typeface="Arial"/>
              </a:rPr>
              <a:t> </a:t>
            </a:r>
            <a:r>
              <a:rPr lang="da-DK" sz="1400" kern="1200" dirty="0">
                <a:solidFill>
                  <a:srgbClr val="383B3F"/>
                </a:solidFill>
                <a:latin typeface="+mn-lt"/>
                <a:ea typeface="+mn-ea"/>
                <a:cs typeface="Arial"/>
              </a:rPr>
              <a:t>til</a:t>
            </a:r>
            <a:r>
              <a:rPr lang="da-DK" sz="1400" kern="1200" spc="149" dirty="0">
                <a:solidFill>
                  <a:srgbClr val="383B3F"/>
                </a:solidFill>
                <a:latin typeface="+mn-lt"/>
                <a:ea typeface="+mn-ea"/>
                <a:cs typeface="Arial"/>
              </a:rPr>
              <a:t> </a:t>
            </a:r>
            <a:r>
              <a:rPr lang="da-DK" sz="1400" kern="1200" spc="-25" dirty="0">
                <a:solidFill>
                  <a:srgbClr val="282B2F"/>
                </a:solidFill>
                <a:latin typeface="+mn-lt"/>
                <a:ea typeface="+mn-ea"/>
                <a:cs typeface="Arial"/>
              </a:rPr>
              <a:t>at </a:t>
            </a:r>
            <a:r>
              <a:rPr lang="da-DK" sz="1400" kern="1200" dirty="0">
                <a:solidFill>
                  <a:srgbClr val="383B3F"/>
                </a:solidFill>
                <a:latin typeface="+mn-lt"/>
                <a:ea typeface="+mn-ea"/>
                <a:cs typeface="Arial"/>
              </a:rPr>
              <a:t>illustrere</a:t>
            </a:r>
            <a:r>
              <a:rPr lang="da-DK" sz="1400" kern="1200" spc="144" dirty="0">
                <a:solidFill>
                  <a:srgbClr val="383B3F"/>
                </a:solidFill>
                <a:latin typeface="+mn-lt"/>
                <a:ea typeface="+mn-ea"/>
                <a:cs typeface="Arial"/>
              </a:rPr>
              <a:t> </a:t>
            </a:r>
            <a:r>
              <a:rPr lang="da-DK" sz="1400" kern="1200" dirty="0">
                <a:solidFill>
                  <a:srgbClr val="383B3F"/>
                </a:solidFill>
                <a:latin typeface="+mn-lt"/>
                <a:ea typeface="+mn-ea"/>
                <a:cs typeface="Arial"/>
              </a:rPr>
              <a:t>det,</a:t>
            </a:r>
            <a:r>
              <a:rPr lang="da-DK" sz="1400" kern="1200" spc="109" dirty="0">
                <a:solidFill>
                  <a:srgbClr val="383B3F"/>
                </a:solidFill>
                <a:latin typeface="+mn-lt"/>
                <a:ea typeface="+mn-ea"/>
                <a:cs typeface="Arial"/>
              </a:rPr>
              <a:t> </a:t>
            </a:r>
            <a:r>
              <a:rPr lang="da-DK" sz="1400" kern="1200" dirty="0">
                <a:solidFill>
                  <a:srgbClr val="383B3F"/>
                </a:solidFill>
                <a:latin typeface="+mn-lt"/>
                <a:ea typeface="+mn-ea"/>
                <a:cs typeface="Arial"/>
              </a:rPr>
              <a:t>man</a:t>
            </a:r>
            <a:r>
              <a:rPr lang="da-DK" sz="1400" kern="1200" spc="104" dirty="0">
                <a:solidFill>
                  <a:srgbClr val="383B3F"/>
                </a:solidFill>
                <a:latin typeface="+mn-lt"/>
                <a:ea typeface="+mn-ea"/>
                <a:cs typeface="Arial"/>
              </a:rPr>
              <a:t> </a:t>
            </a:r>
            <a:r>
              <a:rPr lang="da-DK" sz="1400" kern="1200" dirty="0">
                <a:solidFill>
                  <a:srgbClr val="383B3F"/>
                </a:solidFill>
                <a:latin typeface="+mn-lt"/>
                <a:ea typeface="+mn-ea"/>
                <a:cs typeface="Arial"/>
              </a:rPr>
              <a:t>ønsker</a:t>
            </a:r>
            <a:r>
              <a:rPr lang="da-DK" sz="1400" kern="1200" spc="119" dirty="0">
                <a:solidFill>
                  <a:srgbClr val="383B3F"/>
                </a:solidFill>
                <a:latin typeface="+mn-lt"/>
                <a:ea typeface="+mn-ea"/>
                <a:cs typeface="Arial"/>
              </a:rPr>
              <a:t> </a:t>
            </a:r>
            <a:r>
              <a:rPr lang="da-DK" sz="1400" kern="1200" dirty="0">
                <a:solidFill>
                  <a:srgbClr val="383B3F"/>
                </a:solidFill>
                <a:latin typeface="+mn-lt"/>
                <a:ea typeface="+mn-ea"/>
                <a:cs typeface="Arial"/>
              </a:rPr>
              <a:t>fremhævet.</a:t>
            </a:r>
            <a:r>
              <a:rPr lang="da-DK" sz="1400" kern="1200" spc="233" dirty="0">
                <a:solidFill>
                  <a:srgbClr val="383B3F"/>
                </a:solidFill>
                <a:latin typeface="+mn-lt"/>
                <a:ea typeface="+mn-ea"/>
                <a:cs typeface="Arial"/>
              </a:rPr>
              <a:t> </a:t>
            </a:r>
            <a:r>
              <a:rPr lang="da-DK" sz="1400" kern="1200" dirty="0">
                <a:solidFill>
                  <a:srgbClr val="383B3F"/>
                </a:solidFill>
                <a:latin typeface="+mn-lt"/>
                <a:ea typeface="+mn-ea"/>
                <a:cs typeface="Arial"/>
              </a:rPr>
              <a:t>Her</a:t>
            </a:r>
            <a:r>
              <a:rPr lang="da-DK" sz="1400" kern="1200" spc="104" dirty="0">
                <a:solidFill>
                  <a:srgbClr val="383B3F"/>
                </a:solidFill>
                <a:latin typeface="+mn-lt"/>
                <a:ea typeface="+mn-ea"/>
                <a:cs typeface="Arial"/>
              </a:rPr>
              <a:t> </a:t>
            </a:r>
            <a:r>
              <a:rPr lang="da-DK" sz="1400" kern="1200" dirty="0">
                <a:solidFill>
                  <a:srgbClr val="383B3F"/>
                </a:solidFill>
                <a:latin typeface="+mn-lt"/>
                <a:ea typeface="+mn-ea"/>
                <a:cs typeface="Arial"/>
              </a:rPr>
              <a:t>nogle</a:t>
            </a:r>
            <a:r>
              <a:rPr lang="da-DK" sz="1400" kern="1200" spc="94" dirty="0">
                <a:solidFill>
                  <a:srgbClr val="383B3F"/>
                </a:solidFill>
                <a:latin typeface="+mn-lt"/>
                <a:ea typeface="+mn-ea"/>
                <a:cs typeface="Arial"/>
              </a:rPr>
              <a:t> </a:t>
            </a:r>
            <a:r>
              <a:rPr lang="da-DK" sz="1400" kern="1200" dirty="0">
                <a:solidFill>
                  <a:srgbClr val="383B3F"/>
                </a:solidFill>
                <a:latin typeface="+mn-lt"/>
                <a:ea typeface="+mn-ea"/>
                <a:cs typeface="Arial"/>
              </a:rPr>
              <a:t>forskellige</a:t>
            </a:r>
            <a:r>
              <a:rPr lang="da-DK" sz="1400" kern="1200" spc="248" dirty="0">
                <a:solidFill>
                  <a:srgbClr val="383B3F"/>
                </a:solidFill>
                <a:latin typeface="+mn-lt"/>
                <a:ea typeface="+mn-ea"/>
                <a:cs typeface="Arial"/>
              </a:rPr>
              <a:t> </a:t>
            </a:r>
            <a:r>
              <a:rPr lang="da-DK" sz="1400" kern="1200" spc="-10" dirty="0">
                <a:solidFill>
                  <a:srgbClr val="383B3F"/>
                </a:solidFill>
                <a:latin typeface="+mn-lt"/>
                <a:ea typeface="+mn-ea"/>
                <a:cs typeface="Arial"/>
              </a:rPr>
              <a:t>paletter:</a:t>
            </a:r>
            <a:endParaRPr lang="da-DK" sz="1400" kern="1200" dirty="0">
              <a:solidFill>
                <a:schemeClr val="tx1"/>
              </a:solidFill>
              <a:latin typeface="+mn-lt"/>
              <a:ea typeface="+mn-ea"/>
              <a:cs typeface="Arial"/>
            </a:endParaRPr>
          </a:p>
          <a:p>
            <a:pPr defTabSz="905256">
              <a:lnSpc>
                <a:spcPct val="150000"/>
              </a:lnSpc>
              <a:spcBef>
                <a:spcPts val="15"/>
              </a:spcBef>
            </a:pPr>
            <a:endParaRPr lang="da-DK" sz="1400" kern="1200" dirty="0">
              <a:solidFill>
                <a:schemeClr val="tx1"/>
              </a:solidFill>
              <a:latin typeface="Arial"/>
              <a:ea typeface="+mn-ea"/>
              <a:cs typeface="Arial"/>
            </a:endParaRPr>
          </a:p>
          <a:p>
            <a:pPr>
              <a:lnSpc>
                <a:spcPct val="150000"/>
              </a:lnSpc>
            </a:pPr>
            <a:endParaRPr lang="da-DK" sz="1400" dirty="0"/>
          </a:p>
        </p:txBody>
      </p:sp>
      <p:pic>
        <p:nvPicPr>
          <p:cNvPr id="6" name="Billede 5">
            <a:extLst>
              <a:ext uri="{FF2B5EF4-FFF2-40B4-BE49-F238E27FC236}">
                <a16:creationId xmlns:a16="http://schemas.microsoft.com/office/drawing/2014/main" id="{B9EC5D08-2172-4900-9C29-6B29CC844127}"/>
              </a:ext>
            </a:extLst>
          </p:cNvPr>
          <p:cNvPicPr>
            <a:picLocks noChangeAspect="1"/>
          </p:cNvPicPr>
          <p:nvPr/>
        </p:nvPicPr>
        <p:blipFill>
          <a:blip r:embed="rId2"/>
          <a:stretch>
            <a:fillRect/>
          </a:stretch>
        </p:blipFill>
        <p:spPr>
          <a:xfrm>
            <a:off x="689859" y="1590672"/>
            <a:ext cx="6237398" cy="3154219"/>
          </a:xfrm>
          <a:prstGeom prst="rect">
            <a:avLst/>
          </a:prstGeom>
        </p:spPr>
      </p:pic>
      <p:sp>
        <p:nvSpPr>
          <p:cNvPr id="7" name="Tekstfelt 6">
            <a:extLst>
              <a:ext uri="{FF2B5EF4-FFF2-40B4-BE49-F238E27FC236}">
                <a16:creationId xmlns:a16="http://schemas.microsoft.com/office/drawing/2014/main" id="{2A86C0CB-5B6E-41AD-8829-4B5B101813FC}"/>
              </a:ext>
            </a:extLst>
          </p:cNvPr>
          <p:cNvSpPr txBox="1"/>
          <p:nvPr/>
        </p:nvSpPr>
        <p:spPr>
          <a:xfrm>
            <a:off x="582304" y="4849511"/>
            <a:ext cx="6607648" cy="994696"/>
          </a:xfrm>
          <a:prstGeom prst="rect">
            <a:avLst/>
          </a:prstGeom>
          <a:noFill/>
        </p:spPr>
        <p:txBody>
          <a:bodyPr wrap="square" rtlCol="0">
            <a:spAutoFit/>
          </a:bodyPr>
          <a:lstStyle/>
          <a:p>
            <a:pPr defTabSz="905256">
              <a:spcAft>
                <a:spcPts val="600"/>
              </a:spcAft>
            </a:pPr>
            <a:r>
              <a:rPr lang="da-DK" sz="1188" kern="1200" dirty="0">
                <a:solidFill>
                  <a:srgbClr val="383B3F"/>
                </a:solidFill>
                <a:latin typeface="+mn-lt"/>
                <a:ea typeface="+mn-ea"/>
                <a:cs typeface="Arial"/>
              </a:rPr>
              <a:t>Billedet</a:t>
            </a:r>
            <a:r>
              <a:rPr lang="da-DK" sz="1188" kern="1200" spc="134" dirty="0">
                <a:solidFill>
                  <a:srgbClr val="383B3F"/>
                </a:solidFill>
                <a:latin typeface="+mn-lt"/>
                <a:ea typeface="+mn-ea"/>
                <a:cs typeface="Arial"/>
              </a:rPr>
              <a:t> </a:t>
            </a:r>
            <a:r>
              <a:rPr lang="da-DK" sz="1188" kern="1200" dirty="0">
                <a:solidFill>
                  <a:srgbClr val="383B3F"/>
                </a:solidFill>
                <a:latin typeface="+mn-lt"/>
                <a:ea typeface="+mn-ea"/>
                <a:cs typeface="Arial"/>
              </a:rPr>
              <a:t>til</a:t>
            </a:r>
            <a:r>
              <a:rPr lang="da-DK" sz="1188" kern="1200" spc="69" dirty="0">
                <a:solidFill>
                  <a:srgbClr val="383B3F"/>
                </a:solidFill>
                <a:latin typeface="+mn-lt"/>
                <a:ea typeface="+mn-ea"/>
                <a:cs typeface="Arial"/>
              </a:rPr>
              <a:t> </a:t>
            </a:r>
            <a:r>
              <a:rPr lang="da-DK" sz="1188" kern="1200" dirty="0">
                <a:solidFill>
                  <a:srgbClr val="383B3F"/>
                </a:solidFill>
                <a:latin typeface="+mn-lt"/>
                <a:ea typeface="+mn-ea"/>
                <a:cs typeface="Arial"/>
              </a:rPr>
              <a:t>venstre</a:t>
            </a:r>
            <a:r>
              <a:rPr lang="da-DK" sz="1188" kern="1200" spc="94" dirty="0">
                <a:solidFill>
                  <a:srgbClr val="383B3F"/>
                </a:solidFill>
                <a:latin typeface="+mn-lt"/>
                <a:ea typeface="+mn-ea"/>
                <a:cs typeface="Arial"/>
              </a:rPr>
              <a:t> </a:t>
            </a:r>
            <a:r>
              <a:rPr lang="da-DK" sz="1188" kern="1200" dirty="0">
                <a:solidFill>
                  <a:srgbClr val="282B2F"/>
                </a:solidFill>
                <a:latin typeface="+mn-lt"/>
                <a:ea typeface="+mn-ea"/>
                <a:cs typeface="Arial"/>
              </a:rPr>
              <a:t>er</a:t>
            </a:r>
            <a:r>
              <a:rPr lang="da-DK" sz="1188" kern="1200" spc="64" dirty="0">
                <a:solidFill>
                  <a:srgbClr val="282B2F"/>
                </a:solidFill>
                <a:latin typeface="+mn-lt"/>
                <a:ea typeface="+mn-ea"/>
                <a:cs typeface="Arial"/>
              </a:rPr>
              <a:t> </a:t>
            </a:r>
            <a:r>
              <a:rPr lang="da-DK" sz="1188" kern="1200" dirty="0">
                <a:solidFill>
                  <a:srgbClr val="383B3F"/>
                </a:solidFill>
                <a:latin typeface="+mn-lt"/>
                <a:ea typeface="+mn-ea"/>
                <a:cs typeface="Arial"/>
              </a:rPr>
              <a:t>paletten</a:t>
            </a:r>
            <a:r>
              <a:rPr lang="da-DK" sz="1188" kern="1200" spc="158" dirty="0">
                <a:solidFill>
                  <a:srgbClr val="383B3F"/>
                </a:solidFill>
                <a:latin typeface="+mn-lt"/>
                <a:ea typeface="+mn-ea"/>
                <a:cs typeface="Arial"/>
              </a:rPr>
              <a:t> </a:t>
            </a:r>
            <a:r>
              <a:rPr lang="da-DK" sz="1188" kern="1200" dirty="0">
                <a:solidFill>
                  <a:srgbClr val="383B3F"/>
                </a:solidFill>
                <a:latin typeface="+mn-lt"/>
                <a:ea typeface="+mn-ea"/>
                <a:cs typeface="Arial"/>
              </a:rPr>
              <a:t>"jernbue".</a:t>
            </a:r>
            <a:r>
              <a:rPr lang="da-DK" sz="1188" kern="1200" spc="178" dirty="0">
                <a:solidFill>
                  <a:srgbClr val="383B3F"/>
                </a:solidFill>
                <a:latin typeface="+mn-lt"/>
                <a:ea typeface="+mn-ea"/>
                <a:cs typeface="Arial"/>
              </a:rPr>
              <a:t> </a:t>
            </a:r>
            <a:r>
              <a:rPr lang="da-DK" sz="1188" kern="1200" dirty="0">
                <a:solidFill>
                  <a:srgbClr val="383B3F"/>
                </a:solidFill>
                <a:latin typeface="+mn-lt"/>
                <a:ea typeface="+mn-ea"/>
                <a:cs typeface="Arial"/>
              </a:rPr>
              <a:t>Billedet</a:t>
            </a:r>
            <a:r>
              <a:rPr lang="da-DK" sz="1188" kern="1200" spc="163" dirty="0">
                <a:solidFill>
                  <a:srgbClr val="383B3F"/>
                </a:solidFill>
                <a:latin typeface="+mn-lt"/>
                <a:ea typeface="+mn-ea"/>
                <a:cs typeface="Arial"/>
              </a:rPr>
              <a:t> </a:t>
            </a:r>
            <a:r>
              <a:rPr lang="da-DK" sz="1188" kern="1200" dirty="0">
                <a:solidFill>
                  <a:srgbClr val="383B3F"/>
                </a:solidFill>
                <a:latin typeface="+mn-lt"/>
                <a:ea typeface="+mn-ea"/>
                <a:cs typeface="Arial"/>
              </a:rPr>
              <a:t>til</a:t>
            </a:r>
            <a:r>
              <a:rPr lang="da-DK" sz="1188" kern="1200" spc="64" dirty="0">
                <a:solidFill>
                  <a:srgbClr val="383B3F"/>
                </a:solidFill>
                <a:latin typeface="+mn-lt"/>
                <a:ea typeface="+mn-ea"/>
                <a:cs typeface="Arial"/>
              </a:rPr>
              <a:t> </a:t>
            </a:r>
            <a:r>
              <a:rPr lang="da-DK" sz="1188" kern="1200" dirty="0">
                <a:solidFill>
                  <a:srgbClr val="383B3F"/>
                </a:solidFill>
                <a:latin typeface="+mn-lt"/>
                <a:ea typeface="+mn-ea"/>
                <a:cs typeface="Arial"/>
              </a:rPr>
              <a:t>højre</a:t>
            </a:r>
            <a:r>
              <a:rPr lang="da-DK" sz="1188" kern="1200" spc="94" dirty="0">
                <a:solidFill>
                  <a:srgbClr val="383B3F"/>
                </a:solidFill>
                <a:latin typeface="+mn-lt"/>
                <a:ea typeface="+mn-ea"/>
                <a:cs typeface="Arial"/>
              </a:rPr>
              <a:t> </a:t>
            </a:r>
            <a:r>
              <a:rPr lang="da-DK" sz="1188" kern="1200" dirty="0">
                <a:solidFill>
                  <a:srgbClr val="282B2F"/>
                </a:solidFill>
                <a:latin typeface="+mn-lt"/>
                <a:ea typeface="+mn-ea"/>
                <a:cs typeface="Arial"/>
              </a:rPr>
              <a:t>er</a:t>
            </a:r>
            <a:r>
              <a:rPr lang="da-DK" sz="1188" kern="1200" spc="64" dirty="0">
                <a:solidFill>
                  <a:srgbClr val="282B2F"/>
                </a:solidFill>
                <a:latin typeface="+mn-lt"/>
                <a:ea typeface="+mn-ea"/>
                <a:cs typeface="Arial"/>
              </a:rPr>
              <a:t> </a:t>
            </a:r>
            <a:r>
              <a:rPr lang="da-DK" sz="1188" kern="1200" dirty="0">
                <a:solidFill>
                  <a:srgbClr val="383B3F"/>
                </a:solidFill>
                <a:latin typeface="+mn-lt"/>
                <a:ea typeface="+mn-ea"/>
                <a:cs typeface="Arial"/>
              </a:rPr>
              <a:t>paletten</a:t>
            </a:r>
            <a:r>
              <a:rPr lang="da-DK" sz="1188" kern="1200" spc="158" dirty="0">
                <a:solidFill>
                  <a:srgbClr val="383B3F"/>
                </a:solidFill>
                <a:latin typeface="+mn-lt"/>
                <a:ea typeface="+mn-ea"/>
                <a:cs typeface="Arial"/>
              </a:rPr>
              <a:t> </a:t>
            </a:r>
            <a:r>
              <a:rPr lang="da-DK" sz="1188" kern="1200" spc="-10" dirty="0">
                <a:solidFill>
                  <a:srgbClr val="383B3F"/>
                </a:solidFill>
                <a:latin typeface="+mn-lt"/>
                <a:ea typeface="+mn-ea"/>
                <a:cs typeface="Arial"/>
              </a:rPr>
              <a:t>"regnbue". </a:t>
            </a:r>
            <a:r>
              <a:rPr lang="da-DK" sz="1188" kern="1200" dirty="0">
                <a:solidFill>
                  <a:srgbClr val="383B3F"/>
                </a:solidFill>
                <a:latin typeface="+mn-lt"/>
                <a:ea typeface="+mn-ea"/>
                <a:cs typeface="Arial"/>
              </a:rPr>
              <a:t>Ved</a:t>
            </a:r>
            <a:r>
              <a:rPr lang="da-DK" sz="1188" kern="1200" spc="426" dirty="0">
                <a:solidFill>
                  <a:srgbClr val="383B3F"/>
                </a:solidFill>
                <a:latin typeface="+mn-lt"/>
                <a:ea typeface="+mn-ea"/>
                <a:cs typeface="Arial"/>
              </a:rPr>
              <a:t> </a:t>
            </a:r>
            <a:r>
              <a:rPr lang="da-DK" sz="1188" kern="1200" dirty="0">
                <a:solidFill>
                  <a:srgbClr val="383B3F"/>
                </a:solidFill>
                <a:latin typeface="+mn-lt"/>
                <a:ea typeface="+mn-ea"/>
                <a:cs typeface="Arial"/>
              </a:rPr>
              <a:t>regnbuepaletten</a:t>
            </a:r>
            <a:r>
              <a:rPr lang="da-DK" sz="1188" kern="1200" spc="356" dirty="0">
                <a:solidFill>
                  <a:srgbClr val="383B3F"/>
                </a:solidFill>
                <a:latin typeface="+mn-lt"/>
                <a:ea typeface="+mn-ea"/>
                <a:cs typeface="Arial"/>
              </a:rPr>
              <a:t> </a:t>
            </a:r>
            <a:r>
              <a:rPr lang="da-DK" sz="1188" kern="1200" dirty="0">
                <a:solidFill>
                  <a:srgbClr val="282B2F"/>
                </a:solidFill>
                <a:latin typeface="+mn-lt"/>
                <a:ea typeface="+mn-ea"/>
                <a:cs typeface="Arial"/>
              </a:rPr>
              <a:t>er</a:t>
            </a:r>
            <a:r>
              <a:rPr lang="da-DK" sz="1188" kern="1200" spc="376" dirty="0">
                <a:solidFill>
                  <a:srgbClr val="282B2F"/>
                </a:solidFill>
                <a:latin typeface="+mn-lt"/>
                <a:ea typeface="+mn-ea"/>
                <a:cs typeface="Arial"/>
              </a:rPr>
              <a:t> </a:t>
            </a:r>
            <a:r>
              <a:rPr lang="da-DK" sz="1188" kern="1200" dirty="0">
                <a:solidFill>
                  <a:srgbClr val="383B3F"/>
                </a:solidFill>
                <a:latin typeface="+mn-lt"/>
                <a:ea typeface="+mn-ea"/>
                <a:cs typeface="Arial"/>
              </a:rPr>
              <a:t>det</a:t>
            </a:r>
            <a:r>
              <a:rPr lang="da-DK" sz="1188" kern="1200" spc="386" dirty="0">
                <a:solidFill>
                  <a:srgbClr val="383B3F"/>
                </a:solidFill>
                <a:latin typeface="+mn-lt"/>
                <a:ea typeface="+mn-ea"/>
                <a:cs typeface="Arial"/>
              </a:rPr>
              <a:t> </a:t>
            </a:r>
            <a:r>
              <a:rPr lang="da-DK" sz="1188" kern="1200" dirty="0">
                <a:solidFill>
                  <a:srgbClr val="383B3F"/>
                </a:solidFill>
                <a:latin typeface="+mn-lt"/>
                <a:ea typeface="+mn-ea"/>
                <a:cs typeface="Arial"/>
              </a:rPr>
              <a:t>nemmere,</a:t>
            </a:r>
            <a:r>
              <a:rPr lang="da-DK" sz="1188" kern="1200" spc="69" dirty="0">
                <a:solidFill>
                  <a:srgbClr val="383B3F"/>
                </a:solidFill>
                <a:latin typeface="+mn-lt"/>
                <a:ea typeface="+mn-ea"/>
                <a:cs typeface="Arial"/>
              </a:rPr>
              <a:t>  </a:t>
            </a:r>
            <a:r>
              <a:rPr lang="da-DK" sz="1188" kern="1200" dirty="0">
                <a:solidFill>
                  <a:srgbClr val="282B2F"/>
                </a:solidFill>
                <a:latin typeface="+mn-lt"/>
                <a:ea typeface="+mn-ea"/>
                <a:cs typeface="Arial"/>
              </a:rPr>
              <a:t>at</a:t>
            </a:r>
            <a:r>
              <a:rPr lang="da-DK" sz="1188" kern="1200" spc="405" dirty="0">
                <a:solidFill>
                  <a:srgbClr val="282B2F"/>
                </a:solidFill>
                <a:latin typeface="+mn-lt"/>
                <a:ea typeface="+mn-ea"/>
                <a:cs typeface="Arial"/>
              </a:rPr>
              <a:t> </a:t>
            </a:r>
            <a:r>
              <a:rPr lang="da-DK" sz="1188" kern="1200" dirty="0">
                <a:solidFill>
                  <a:srgbClr val="282B2F"/>
                </a:solidFill>
                <a:latin typeface="+mn-lt"/>
                <a:ea typeface="+mn-ea"/>
                <a:cs typeface="Arial"/>
              </a:rPr>
              <a:t>se</a:t>
            </a:r>
            <a:r>
              <a:rPr lang="da-DK" sz="1188" kern="1200" spc="371" dirty="0">
                <a:solidFill>
                  <a:srgbClr val="282B2F"/>
                </a:solidFill>
                <a:latin typeface="+mn-lt"/>
                <a:ea typeface="+mn-ea"/>
                <a:cs typeface="Arial"/>
              </a:rPr>
              <a:t> </a:t>
            </a:r>
            <a:r>
              <a:rPr lang="da-DK" sz="1188" kern="1200" dirty="0">
                <a:solidFill>
                  <a:srgbClr val="383B3F"/>
                </a:solidFill>
                <a:latin typeface="+mn-lt"/>
                <a:ea typeface="+mn-ea"/>
                <a:cs typeface="Arial"/>
              </a:rPr>
              <a:t>temperaturfordelingen,</a:t>
            </a:r>
            <a:r>
              <a:rPr lang="da-DK" sz="1188" kern="1200" spc="396" dirty="0">
                <a:solidFill>
                  <a:srgbClr val="383B3F"/>
                </a:solidFill>
                <a:latin typeface="+mn-lt"/>
                <a:ea typeface="+mn-ea"/>
                <a:cs typeface="Arial"/>
              </a:rPr>
              <a:t> </a:t>
            </a:r>
            <a:r>
              <a:rPr lang="da-DK" sz="1188" kern="1200" dirty="0">
                <a:solidFill>
                  <a:srgbClr val="383B3F"/>
                </a:solidFill>
                <a:latin typeface="+mn-lt"/>
                <a:ea typeface="+mn-ea"/>
                <a:cs typeface="Arial"/>
              </a:rPr>
              <a:t>da</a:t>
            </a:r>
            <a:r>
              <a:rPr lang="da-DK" sz="1188" kern="1200" spc="401" dirty="0">
                <a:solidFill>
                  <a:srgbClr val="383B3F"/>
                </a:solidFill>
                <a:latin typeface="+mn-lt"/>
                <a:ea typeface="+mn-ea"/>
                <a:cs typeface="Arial"/>
              </a:rPr>
              <a:t> </a:t>
            </a:r>
            <a:r>
              <a:rPr lang="da-DK" sz="1188" kern="1200" spc="-25" dirty="0">
                <a:solidFill>
                  <a:srgbClr val="383B3F"/>
                </a:solidFill>
                <a:latin typeface="+mn-lt"/>
                <a:ea typeface="+mn-ea"/>
                <a:cs typeface="Arial"/>
              </a:rPr>
              <a:t>der </a:t>
            </a:r>
            <a:r>
              <a:rPr lang="da-DK" sz="1188" kern="1200" dirty="0">
                <a:solidFill>
                  <a:srgbClr val="383B3F"/>
                </a:solidFill>
                <a:latin typeface="+mn-lt"/>
                <a:ea typeface="+mn-ea"/>
                <a:cs typeface="Arial"/>
              </a:rPr>
              <a:t>kun</a:t>
            </a:r>
            <a:r>
              <a:rPr lang="da-DK" sz="1188" kern="1200" spc="89" dirty="0">
                <a:solidFill>
                  <a:srgbClr val="383B3F"/>
                </a:solidFill>
                <a:latin typeface="+mn-lt"/>
                <a:ea typeface="+mn-ea"/>
                <a:cs typeface="Arial"/>
              </a:rPr>
              <a:t> </a:t>
            </a:r>
            <a:r>
              <a:rPr lang="da-DK" sz="1188" kern="1200" dirty="0">
                <a:solidFill>
                  <a:srgbClr val="282B2F"/>
                </a:solidFill>
                <a:latin typeface="+mn-lt"/>
                <a:ea typeface="+mn-ea"/>
                <a:cs typeface="Arial"/>
              </a:rPr>
              <a:t>anvendes</a:t>
            </a:r>
            <a:r>
              <a:rPr lang="da-DK" sz="1188" kern="1200" spc="208" dirty="0">
                <a:solidFill>
                  <a:srgbClr val="282B2F"/>
                </a:solidFill>
                <a:latin typeface="+mn-lt"/>
                <a:ea typeface="+mn-ea"/>
                <a:cs typeface="Arial"/>
              </a:rPr>
              <a:t> </a:t>
            </a:r>
            <a:r>
              <a:rPr lang="da-DK" sz="1188" kern="1200" dirty="0">
                <a:solidFill>
                  <a:srgbClr val="282B2F"/>
                </a:solidFill>
                <a:latin typeface="+mn-lt"/>
                <a:ea typeface="+mn-ea"/>
                <a:cs typeface="Arial"/>
              </a:rPr>
              <a:t>256</a:t>
            </a:r>
            <a:r>
              <a:rPr lang="da-DK" sz="1188" kern="1200" spc="99" dirty="0">
                <a:solidFill>
                  <a:srgbClr val="282B2F"/>
                </a:solidFill>
                <a:latin typeface="+mn-lt"/>
                <a:ea typeface="+mn-ea"/>
                <a:cs typeface="Arial"/>
              </a:rPr>
              <a:t> </a:t>
            </a:r>
            <a:r>
              <a:rPr lang="da-DK" sz="1188" kern="1200" spc="-10" dirty="0">
                <a:solidFill>
                  <a:srgbClr val="383B3F"/>
                </a:solidFill>
                <a:latin typeface="+mn-lt"/>
                <a:ea typeface="+mn-ea"/>
                <a:cs typeface="Arial"/>
              </a:rPr>
              <a:t>farver.</a:t>
            </a:r>
            <a:endParaRPr lang="da-DK" sz="1188" kern="1200" dirty="0">
              <a:solidFill>
                <a:schemeClr val="tx1"/>
              </a:solidFill>
              <a:latin typeface="+mn-lt"/>
              <a:ea typeface="+mn-ea"/>
              <a:cs typeface="Arial"/>
            </a:endParaRPr>
          </a:p>
          <a:p>
            <a:pPr>
              <a:spcAft>
                <a:spcPts val="600"/>
              </a:spcAft>
            </a:pPr>
            <a:endParaRPr lang="da-DK" dirty="0"/>
          </a:p>
        </p:txBody>
      </p:sp>
    </p:spTree>
    <p:extLst>
      <p:ext uri="{BB962C8B-B14F-4D97-AF65-F5344CB8AC3E}">
        <p14:creationId xmlns:p14="http://schemas.microsoft.com/office/powerpoint/2010/main" val="511071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7A85EDEC-B6DA-4C2B-BB5F-AF3F3F5A8F3B}"/>
              </a:ext>
            </a:extLst>
          </p:cNvPr>
          <p:cNvSpPr>
            <a:spLocks noGrp="1"/>
          </p:cNvSpPr>
          <p:nvPr>
            <p:ph sz="half" idx="1"/>
          </p:nvPr>
        </p:nvSpPr>
        <p:spPr>
          <a:xfrm>
            <a:off x="1468053" y="4307323"/>
            <a:ext cx="3705805" cy="2407376"/>
          </a:xfrm>
          <a:custGeom>
            <a:avLst/>
            <a:gdLst>
              <a:gd name="connsiteX0" fmla="*/ 0 w 3705805"/>
              <a:gd name="connsiteY0" fmla="*/ 0 h 2407376"/>
              <a:gd name="connsiteX1" fmla="*/ 3705805 w 3705805"/>
              <a:gd name="connsiteY1" fmla="*/ 0 h 2407376"/>
              <a:gd name="connsiteX2" fmla="*/ 3705805 w 3705805"/>
              <a:gd name="connsiteY2" fmla="*/ 2407376 h 2407376"/>
              <a:gd name="connsiteX3" fmla="*/ 0 w 3705805"/>
              <a:gd name="connsiteY3" fmla="*/ 2407376 h 2407376"/>
              <a:gd name="connsiteX4" fmla="*/ 0 w 3705805"/>
              <a:gd name="connsiteY4" fmla="*/ 0 h 24073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5805" h="2407376" fill="none" extrusionOk="0">
                <a:moveTo>
                  <a:pt x="0" y="0"/>
                </a:moveTo>
                <a:cubicBezTo>
                  <a:pt x="873946" y="-90469"/>
                  <a:pt x="3333095" y="163811"/>
                  <a:pt x="3705805" y="0"/>
                </a:cubicBezTo>
                <a:cubicBezTo>
                  <a:pt x="3804924" y="488873"/>
                  <a:pt x="3740362" y="2161775"/>
                  <a:pt x="3705805" y="2407376"/>
                </a:cubicBezTo>
                <a:cubicBezTo>
                  <a:pt x="1955641" y="2486880"/>
                  <a:pt x="803439" y="2519609"/>
                  <a:pt x="0" y="2407376"/>
                </a:cubicBezTo>
                <a:cubicBezTo>
                  <a:pt x="117783" y="1552164"/>
                  <a:pt x="45614" y="1160394"/>
                  <a:pt x="0" y="0"/>
                </a:cubicBezTo>
                <a:close/>
              </a:path>
              <a:path w="3705805" h="2407376" stroke="0" extrusionOk="0">
                <a:moveTo>
                  <a:pt x="0" y="0"/>
                </a:moveTo>
                <a:cubicBezTo>
                  <a:pt x="1388207" y="140782"/>
                  <a:pt x="2329002" y="70431"/>
                  <a:pt x="3705805" y="0"/>
                </a:cubicBezTo>
                <a:cubicBezTo>
                  <a:pt x="3717642" y="668131"/>
                  <a:pt x="3564931" y="2052953"/>
                  <a:pt x="3705805" y="2407376"/>
                </a:cubicBezTo>
                <a:cubicBezTo>
                  <a:pt x="2657128" y="2358127"/>
                  <a:pt x="548562" y="2281386"/>
                  <a:pt x="0" y="2407376"/>
                </a:cubicBezTo>
                <a:cubicBezTo>
                  <a:pt x="169314" y="1221935"/>
                  <a:pt x="-57217" y="682312"/>
                  <a:pt x="0" y="0"/>
                </a:cubicBezTo>
                <a:close/>
              </a:path>
            </a:pathLst>
          </a:custGeom>
          <a:ln>
            <a:solidFill>
              <a:schemeClr val="tx1"/>
            </a:solidFill>
            <a:extLst>
              <a:ext uri="{C807C97D-BFC1-408E-A445-0C87EB9F89A2}">
                <ask:lineSketchStyleProps xmlns:ask="http://schemas.microsoft.com/office/drawing/2018/sketchyshapes" sd="4087707443">
                  <ask:type>
                    <ask:lineSketchCurved/>
                  </ask:type>
                </ask:lineSketchStyleProps>
              </a:ext>
            </a:extLst>
          </a:ln>
        </p:spPr>
        <p:txBody>
          <a:bodyPr>
            <a:normAutofit/>
          </a:bodyPr>
          <a:lstStyle/>
          <a:p>
            <a:pPr>
              <a:lnSpc>
                <a:spcPct val="150000"/>
              </a:lnSpc>
            </a:pPr>
            <a:r>
              <a:rPr lang="da-DK" sz="1600" dirty="0">
                <a:solidFill>
                  <a:srgbClr val="3B3D42"/>
                </a:solidFill>
                <a:latin typeface="Arial"/>
                <a:cs typeface="Arial"/>
              </a:rPr>
              <a:t>En</a:t>
            </a:r>
            <a:r>
              <a:rPr lang="da-DK" sz="1600" spc="280" dirty="0">
                <a:solidFill>
                  <a:srgbClr val="3B3D42"/>
                </a:solidFill>
                <a:latin typeface="Arial"/>
                <a:cs typeface="Arial"/>
              </a:rPr>
              <a:t> </a:t>
            </a:r>
            <a:r>
              <a:rPr lang="da-DK" sz="1600" dirty="0">
                <a:solidFill>
                  <a:srgbClr val="282B2F"/>
                </a:solidFill>
                <a:latin typeface="Arial"/>
                <a:cs typeface="Arial"/>
              </a:rPr>
              <a:t>anden</a:t>
            </a:r>
            <a:r>
              <a:rPr lang="da-DK" sz="1600" spc="355" dirty="0">
                <a:solidFill>
                  <a:srgbClr val="282B2F"/>
                </a:solidFill>
                <a:latin typeface="Arial"/>
                <a:cs typeface="Arial"/>
              </a:rPr>
              <a:t> </a:t>
            </a:r>
            <a:r>
              <a:rPr lang="da-DK" sz="1600" dirty="0">
                <a:solidFill>
                  <a:srgbClr val="282B2F"/>
                </a:solidFill>
                <a:latin typeface="Arial"/>
                <a:cs typeface="Arial"/>
              </a:rPr>
              <a:t>analysemetode</a:t>
            </a:r>
            <a:r>
              <a:rPr lang="da-DK" sz="1600" spc="470" dirty="0">
                <a:solidFill>
                  <a:srgbClr val="282B2F"/>
                </a:solidFill>
                <a:latin typeface="Arial"/>
                <a:cs typeface="Arial"/>
              </a:rPr>
              <a:t> </a:t>
            </a:r>
            <a:r>
              <a:rPr lang="da-DK" sz="1600" dirty="0">
                <a:solidFill>
                  <a:srgbClr val="3B3D42"/>
                </a:solidFill>
                <a:latin typeface="Arial"/>
                <a:cs typeface="Arial"/>
              </a:rPr>
              <a:t>er</a:t>
            </a:r>
            <a:r>
              <a:rPr lang="da-DK" sz="1600" spc="260" dirty="0">
                <a:solidFill>
                  <a:srgbClr val="3B3D42"/>
                </a:solidFill>
                <a:latin typeface="Arial"/>
                <a:cs typeface="Arial"/>
              </a:rPr>
              <a:t> </a:t>
            </a:r>
            <a:r>
              <a:rPr lang="da-DK" sz="1600" dirty="0">
                <a:solidFill>
                  <a:srgbClr val="3B3D42"/>
                </a:solidFill>
                <a:latin typeface="Arial"/>
                <a:cs typeface="Arial"/>
              </a:rPr>
              <a:t>"isoterm".</a:t>
            </a:r>
            <a:r>
              <a:rPr lang="da-DK" sz="1600" spc="340" dirty="0">
                <a:solidFill>
                  <a:srgbClr val="3B3D42"/>
                </a:solidFill>
                <a:latin typeface="Arial"/>
                <a:cs typeface="Arial"/>
              </a:rPr>
              <a:t> </a:t>
            </a:r>
            <a:r>
              <a:rPr lang="da-DK" sz="1600" dirty="0">
                <a:solidFill>
                  <a:srgbClr val="3B3D42"/>
                </a:solidFill>
                <a:latin typeface="Arial"/>
                <a:cs typeface="Arial"/>
              </a:rPr>
              <a:t>Den</a:t>
            </a:r>
            <a:r>
              <a:rPr lang="da-DK" sz="1600" spc="320" dirty="0">
                <a:solidFill>
                  <a:srgbClr val="3B3D42"/>
                </a:solidFill>
                <a:latin typeface="Arial"/>
                <a:cs typeface="Arial"/>
              </a:rPr>
              <a:t> </a:t>
            </a:r>
            <a:r>
              <a:rPr lang="da-DK" sz="1600" dirty="0">
                <a:solidFill>
                  <a:srgbClr val="3B3D42"/>
                </a:solidFill>
                <a:latin typeface="Arial"/>
                <a:cs typeface="Arial"/>
              </a:rPr>
              <a:t>bruges</a:t>
            </a:r>
            <a:r>
              <a:rPr lang="da-DK" sz="1600" spc="350" dirty="0">
                <a:solidFill>
                  <a:srgbClr val="3B3D42"/>
                </a:solidFill>
                <a:latin typeface="Arial"/>
                <a:cs typeface="Arial"/>
              </a:rPr>
              <a:t> </a:t>
            </a:r>
            <a:r>
              <a:rPr lang="da-DK" sz="1600" dirty="0">
                <a:solidFill>
                  <a:srgbClr val="3B3D42"/>
                </a:solidFill>
                <a:latin typeface="Arial"/>
                <a:cs typeface="Arial"/>
              </a:rPr>
              <a:t>til,</a:t>
            </a:r>
            <a:r>
              <a:rPr lang="da-DK" sz="1600" spc="260" dirty="0">
                <a:solidFill>
                  <a:srgbClr val="3B3D42"/>
                </a:solidFill>
                <a:latin typeface="Arial"/>
                <a:cs typeface="Arial"/>
              </a:rPr>
              <a:t> </a:t>
            </a:r>
            <a:r>
              <a:rPr lang="da-DK" sz="1600" dirty="0">
                <a:solidFill>
                  <a:srgbClr val="282B2F"/>
                </a:solidFill>
                <a:latin typeface="Arial"/>
                <a:cs typeface="Arial"/>
              </a:rPr>
              <a:t>at</a:t>
            </a:r>
            <a:r>
              <a:rPr lang="da-DK" sz="1600" spc="305" dirty="0">
                <a:solidFill>
                  <a:srgbClr val="282B2F"/>
                </a:solidFill>
                <a:latin typeface="Arial"/>
                <a:cs typeface="Arial"/>
              </a:rPr>
              <a:t> </a:t>
            </a:r>
            <a:r>
              <a:rPr lang="da-DK" sz="1600" dirty="0">
                <a:solidFill>
                  <a:srgbClr val="3B3D42"/>
                </a:solidFill>
                <a:latin typeface="Arial"/>
                <a:cs typeface="Arial"/>
              </a:rPr>
              <a:t>ligge</a:t>
            </a:r>
            <a:r>
              <a:rPr lang="da-DK" sz="1600" spc="290" dirty="0">
                <a:solidFill>
                  <a:srgbClr val="3B3D42"/>
                </a:solidFill>
                <a:latin typeface="Arial"/>
                <a:cs typeface="Arial"/>
              </a:rPr>
              <a:t> </a:t>
            </a:r>
            <a:r>
              <a:rPr lang="da-DK" sz="1600" dirty="0">
                <a:solidFill>
                  <a:srgbClr val="282B2F"/>
                </a:solidFill>
                <a:latin typeface="Arial"/>
                <a:cs typeface="Arial"/>
              </a:rPr>
              <a:t>en</a:t>
            </a:r>
            <a:r>
              <a:rPr lang="da-DK" sz="1600" spc="295" dirty="0">
                <a:solidFill>
                  <a:srgbClr val="282B2F"/>
                </a:solidFill>
                <a:latin typeface="Arial"/>
                <a:cs typeface="Arial"/>
              </a:rPr>
              <a:t> </a:t>
            </a:r>
            <a:r>
              <a:rPr lang="da-DK" sz="1600" spc="-10" dirty="0">
                <a:solidFill>
                  <a:srgbClr val="3B3D42"/>
                </a:solidFill>
                <a:latin typeface="Arial"/>
                <a:cs typeface="Arial"/>
              </a:rPr>
              <a:t>kontrast­ </a:t>
            </a:r>
            <a:r>
              <a:rPr lang="da-DK" sz="1600" dirty="0">
                <a:solidFill>
                  <a:srgbClr val="3B3D42"/>
                </a:solidFill>
                <a:latin typeface="Arial"/>
                <a:cs typeface="Arial"/>
              </a:rPr>
              <a:t>farve</a:t>
            </a:r>
            <a:r>
              <a:rPr lang="da-DK" sz="1600" spc="320" dirty="0">
                <a:solidFill>
                  <a:srgbClr val="3B3D42"/>
                </a:solidFill>
                <a:latin typeface="Arial"/>
                <a:cs typeface="Arial"/>
              </a:rPr>
              <a:t> </a:t>
            </a:r>
            <a:r>
              <a:rPr lang="da-DK" sz="1600" dirty="0">
                <a:solidFill>
                  <a:srgbClr val="3B3D42"/>
                </a:solidFill>
                <a:latin typeface="Arial"/>
                <a:cs typeface="Arial"/>
              </a:rPr>
              <a:t>på</a:t>
            </a:r>
            <a:r>
              <a:rPr lang="da-DK" sz="1600" spc="320" dirty="0">
                <a:solidFill>
                  <a:srgbClr val="3B3D42"/>
                </a:solidFill>
                <a:latin typeface="Arial"/>
                <a:cs typeface="Arial"/>
              </a:rPr>
              <a:t> </a:t>
            </a:r>
            <a:r>
              <a:rPr lang="da-DK" sz="1600" dirty="0">
                <a:solidFill>
                  <a:srgbClr val="282B2F"/>
                </a:solidFill>
                <a:latin typeface="Arial"/>
                <a:cs typeface="Arial"/>
              </a:rPr>
              <a:t>et</a:t>
            </a:r>
            <a:r>
              <a:rPr lang="da-DK" sz="1600" spc="315" dirty="0">
                <a:solidFill>
                  <a:srgbClr val="282B2F"/>
                </a:solidFill>
                <a:latin typeface="Arial"/>
                <a:cs typeface="Arial"/>
              </a:rPr>
              <a:t> </a:t>
            </a:r>
            <a:r>
              <a:rPr lang="da-DK" sz="1600" dirty="0">
                <a:solidFill>
                  <a:srgbClr val="3B3D42"/>
                </a:solidFill>
                <a:latin typeface="Arial"/>
                <a:cs typeface="Arial"/>
              </a:rPr>
              <a:t>bestemt</a:t>
            </a:r>
            <a:r>
              <a:rPr lang="da-DK" sz="1600" spc="350" dirty="0">
                <a:solidFill>
                  <a:srgbClr val="3B3D42"/>
                </a:solidFill>
                <a:latin typeface="Arial"/>
                <a:cs typeface="Arial"/>
              </a:rPr>
              <a:t> </a:t>
            </a:r>
            <a:r>
              <a:rPr lang="da-DK" sz="1600" dirty="0">
                <a:solidFill>
                  <a:srgbClr val="3B3D42"/>
                </a:solidFill>
                <a:latin typeface="Arial"/>
                <a:cs typeface="Arial"/>
              </a:rPr>
              <a:t>temperaturområde.</a:t>
            </a:r>
            <a:r>
              <a:rPr lang="da-DK" sz="1600" spc="280" dirty="0">
                <a:solidFill>
                  <a:srgbClr val="3B3D42"/>
                </a:solidFill>
                <a:latin typeface="Arial"/>
                <a:cs typeface="Arial"/>
              </a:rPr>
              <a:t> </a:t>
            </a:r>
            <a:r>
              <a:rPr lang="da-DK" sz="1600" dirty="0">
                <a:solidFill>
                  <a:srgbClr val="3B3D42"/>
                </a:solidFill>
                <a:latin typeface="Arial"/>
                <a:cs typeface="Arial"/>
              </a:rPr>
              <a:t>Ofte</a:t>
            </a:r>
            <a:r>
              <a:rPr lang="da-DK" sz="1600" spc="280" dirty="0">
                <a:solidFill>
                  <a:srgbClr val="3B3D42"/>
                </a:solidFill>
                <a:latin typeface="Arial"/>
                <a:cs typeface="Arial"/>
              </a:rPr>
              <a:t> </a:t>
            </a:r>
            <a:r>
              <a:rPr lang="da-DK" sz="1600" dirty="0">
                <a:solidFill>
                  <a:srgbClr val="3B3D42"/>
                </a:solidFill>
                <a:latin typeface="Arial"/>
                <a:cs typeface="Arial"/>
              </a:rPr>
              <a:t>kan</a:t>
            </a:r>
            <a:r>
              <a:rPr lang="da-DK" sz="1600" spc="285" dirty="0">
                <a:solidFill>
                  <a:srgbClr val="3B3D42"/>
                </a:solidFill>
                <a:latin typeface="Arial"/>
                <a:cs typeface="Arial"/>
              </a:rPr>
              <a:t> </a:t>
            </a:r>
            <a:r>
              <a:rPr lang="da-DK" sz="1600" dirty="0">
                <a:solidFill>
                  <a:srgbClr val="3B3D42"/>
                </a:solidFill>
                <a:latin typeface="Arial"/>
                <a:cs typeface="Arial"/>
              </a:rPr>
              <a:t>man</a:t>
            </a:r>
            <a:r>
              <a:rPr lang="da-DK" sz="1600" spc="305" dirty="0">
                <a:solidFill>
                  <a:srgbClr val="3B3D42"/>
                </a:solidFill>
                <a:latin typeface="Arial"/>
                <a:cs typeface="Arial"/>
              </a:rPr>
              <a:t> </a:t>
            </a:r>
            <a:r>
              <a:rPr lang="da-DK" sz="1600" dirty="0">
                <a:solidFill>
                  <a:srgbClr val="282B2F"/>
                </a:solidFill>
                <a:latin typeface="Arial"/>
                <a:cs typeface="Arial"/>
              </a:rPr>
              <a:t>se,</a:t>
            </a:r>
            <a:r>
              <a:rPr lang="da-DK" sz="1600" spc="320" dirty="0">
                <a:solidFill>
                  <a:srgbClr val="282B2F"/>
                </a:solidFill>
                <a:latin typeface="Arial"/>
                <a:cs typeface="Arial"/>
              </a:rPr>
              <a:t> </a:t>
            </a:r>
            <a:r>
              <a:rPr lang="da-DK" sz="1600" dirty="0">
                <a:solidFill>
                  <a:srgbClr val="3B3D42"/>
                </a:solidFill>
                <a:latin typeface="Arial"/>
                <a:cs typeface="Arial"/>
              </a:rPr>
              <a:t>hvor</a:t>
            </a:r>
            <a:r>
              <a:rPr lang="da-DK" sz="1600" spc="305" dirty="0">
                <a:solidFill>
                  <a:srgbClr val="3B3D42"/>
                </a:solidFill>
                <a:latin typeface="Arial"/>
                <a:cs typeface="Arial"/>
              </a:rPr>
              <a:t> </a:t>
            </a:r>
            <a:r>
              <a:rPr lang="da-DK" sz="1600" dirty="0">
                <a:solidFill>
                  <a:srgbClr val="3B3D42"/>
                </a:solidFill>
                <a:latin typeface="Arial"/>
                <a:cs typeface="Arial"/>
              </a:rPr>
              <a:t>varme-</a:t>
            </a:r>
            <a:r>
              <a:rPr lang="da-DK" sz="1600" spc="335" dirty="0">
                <a:solidFill>
                  <a:srgbClr val="3B3D42"/>
                </a:solidFill>
                <a:latin typeface="Arial"/>
                <a:cs typeface="Arial"/>
              </a:rPr>
              <a:t> </a:t>
            </a:r>
            <a:r>
              <a:rPr lang="da-DK" sz="1600" spc="-10" dirty="0">
                <a:solidFill>
                  <a:srgbClr val="282B2F"/>
                </a:solidFill>
                <a:latin typeface="Arial"/>
                <a:cs typeface="Arial"/>
              </a:rPr>
              <a:t>eller </a:t>
            </a:r>
            <a:r>
              <a:rPr lang="da-DK" sz="1600" dirty="0">
                <a:solidFill>
                  <a:srgbClr val="3B3D42"/>
                </a:solidFill>
                <a:latin typeface="Arial"/>
                <a:cs typeface="Arial"/>
              </a:rPr>
              <a:t>kuldeudviklingen</a:t>
            </a:r>
            <a:r>
              <a:rPr lang="da-DK" sz="1600" spc="130" dirty="0">
                <a:solidFill>
                  <a:srgbClr val="3B3D42"/>
                </a:solidFill>
                <a:latin typeface="Arial"/>
                <a:cs typeface="Arial"/>
              </a:rPr>
              <a:t> </a:t>
            </a:r>
            <a:r>
              <a:rPr lang="da-DK" sz="1600" dirty="0">
                <a:solidFill>
                  <a:srgbClr val="3B3D42"/>
                </a:solidFill>
                <a:latin typeface="Arial"/>
                <a:cs typeface="Arial"/>
              </a:rPr>
              <a:t>har</a:t>
            </a:r>
            <a:r>
              <a:rPr lang="da-DK" sz="1600" spc="160" dirty="0">
                <a:solidFill>
                  <a:srgbClr val="3B3D42"/>
                </a:solidFill>
                <a:latin typeface="Arial"/>
                <a:cs typeface="Arial"/>
              </a:rPr>
              <a:t> </a:t>
            </a:r>
            <a:r>
              <a:rPr lang="da-DK" sz="1600" dirty="0">
                <a:solidFill>
                  <a:srgbClr val="282B2F"/>
                </a:solidFill>
                <a:latin typeface="Arial"/>
                <a:cs typeface="Arial"/>
              </a:rPr>
              <a:t>sit</a:t>
            </a:r>
            <a:r>
              <a:rPr lang="da-DK" sz="1600" spc="140" dirty="0">
                <a:solidFill>
                  <a:srgbClr val="282B2F"/>
                </a:solidFill>
                <a:latin typeface="Arial"/>
                <a:cs typeface="Arial"/>
              </a:rPr>
              <a:t> </a:t>
            </a:r>
            <a:r>
              <a:rPr lang="da-DK" sz="1600" spc="-10" dirty="0">
                <a:solidFill>
                  <a:srgbClr val="3B3D42"/>
                </a:solidFill>
                <a:latin typeface="Arial"/>
                <a:cs typeface="Arial"/>
              </a:rPr>
              <a:t>udgangspunkt.</a:t>
            </a:r>
            <a:endParaRPr lang="da-DK" sz="1600" dirty="0">
              <a:latin typeface="Arial"/>
              <a:cs typeface="Arial"/>
            </a:endParaRPr>
          </a:p>
          <a:p>
            <a:pPr>
              <a:lnSpc>
                <a:spcPct val="150000"/>
              </a:lnSpc>
            </a:pPr>
            <a:endParaRPr lang="da-DK" sz="1600" dirty="0"/>
          </a:p>
        </p:txBody>
      </p:sp>
      <p:sp>
        <p:nvSpPr>
          <p:cNvPr id="3" name="Titel 2">
            <a:extLst>
              <a:ext uri="{FF2B5EF4-FFF2-40B4-BE49-F238E27FC236}">
                <a16:creationId xmlns:a16="http://schemas.microsoft.com/office/drawing/2014/main" id="{88B4E686-9B98-4F52-9314-FE4CE9F30156}"/>
              </a:ext>
            </a:extLst>
          </p:cNvPr>
          <p:cNvSpPr>
            <a:spLocks noGrp="1"/>
          </p:cNvSpPr>
          <p:nvPr>
            <p:ph type="title"/>
          </p:nvPr>
        </p:nvSpPr>
        <p:spPr/>
        <p:txBody>
          <a:bodyPr/>
          <a:lstStyle/>
          <a:p>
            <a:r>
              <a:rPr lang="da-DK" dirty="0"/>
              <a:t>Termografering</a:t>
            </a:r>
            <a:br>
              <a:rPr lang="da-DK" dirty="0"/>
            </a:br>
            <a:br>
              <a:rPr lang="da-DK" dirty="0"/>
            </a:br>
            <a:r>
              <a:rPr lang="da-DK" dirty="0"/>
              <a:t>Analyse af termiske billeder </a:t>
            </a:r>
          </a:p>
        </p:txBody>
      </p:sp>
      <p:pic>
        <p:nvPicPr>
          <p:cNvPr id="7" name="Billede 6">
            <a:extLst>
              <a:ext uri="{FF2B5EF4-FFF2-40B4-BE49-F238E27FC236}">
                <a16:creationId xmlns:a16="http://schemas.microsoft.com/office/drawing/2014/main" id="{A07752B6-F2F6-468D-9071-1F9E5DDFCFB8}"/>
              </a:ext>
            </a:extLst>
          </p:cNvPr>
          <p:cNvPicPr>
            <a:picLocks noChangeAspect="1"/>
          </p:cNvPicPr>
          <p:nvPr/>
        </p:nvPicPr>
        <p:blipFill>
          <a:blip r:embed="rId2"/>
          <a:stretch>
            <a:fillRect/>
          </a:stretch>
        </p:blipFill>
        <p:spPr>
          <a:xfrm>
            <a:off x="2129052" y="1646102"/>
            <a:ext cx="2556680" cy="2520839"/>
          </a:xfrm>
          <a:prstGeom prst="rect">
            <a:avLst/>
          </a:prstGeom>
        </p:spPr>
      </p:pic>
      <p:pic>
        <p:nvPicPr>
          <p:cNvPr id="9" name="Billede 8">
            <a:extLst>
              <a:ext uri="{FF2B5EF4-FFF2-40B4-BE49-F238E27FC236}">
                <a16:creationId xmlns:a16="http://schemas.microsoft.com/office/drawing/2014/main" id="{9EE6C923-CB77-4233-8DC7-CE3D39824168}"/>
              </a:ext>
            </a:extLst>
          </p:cNvPr>
          <p:cNvPicPr>
            <a:picLocks noChangeAspect="1"/>
          </p:cNvPicPr>
          <p:nvPr/>
        </p:nvPicPr>
        <p:blipFill>
          <a:blip r:embed="rId3"/>
          <a:stretch>
            <a:fillRect/>
          </a:stretch>
        </p:blipFill>
        <p:spPr>
          <a:xfrm>
            <a:off x="7732895" y="2167698"/>
            <a:ext cx="2606722" cy="2642926"/>
          </a:xfrm>
          <a:prstGeom prst="rect">
            <a:avLst/>
          </a:prstGeom>
        </p:spPr>
      </p:pic>
      <p:sp>
        <p:nvSpPr>
          <p:cNvPr id="10" name="object 11">
            <a:extLst>
              <a:ext uri="{FF2B5EF4-FFF2-40B4-BE49-F238E27FC236}">
                <a16:creationId xmlns:a16="http://schemas.microsoft.com/office/drawing/2014/main" id="{782D26BD-A1F1-4BDD-905B-2B30E3E85924}"/>
              </a:ext>
            </a:extLst>
          </p:cNvPr>
          <p:cNvSpPr txBox="1"/>
          <p:nvPr/>
        </p:nvSpPr>
        <p:spPr>
          <a:xfrm>
            <a:off x="7605222" y="5005744"/>
            <a:ext cx="2789907" cy="505267"/>
          </a:xfrm>
          <a:custGeom>
            <a:avLst/>
            <a:gdLst>
              <a:gd name="connsiteX0" fmla="*/ 0 w 2789907"/>
              <a:gd name="connsiteY0" fmla="*/ 0 h 505267"/>
              <a:gd name="connsiteX1" fmla="*/ 641679 w 2789907"/>
              <a:gd name="connsiteY1" fmla="*/ 0 h 505267"/>
              <a:gd name="connsiteX2" fmla="*/ 1255458 w 2789907"/>
              <a:gd name="connsiteY2" fmla="*/ 0 h 505267"/>
              <a:gd name="connsiteX3" fmla="*/ 1925036 w 2789907"/>
              <a:gd name="connsiteY3" fmla="*/ 0 h 505267"/>
              <a:gd name="connsiteX4" fmla="*/ 2789907 w 2789907"/>
              <a:gd name="connsiteY4" fmla="*/ 0 h 505267"/>
              <a:gd name="connsiteX5" fmla="*/ 2789907 w 2789907"/>
              <a:gd name="connsiteY5" fmla="*/ 505267 h 505267"/>
              <a:gd name="connsiteX6" fmla="*/ 2036632 w 2789907"/>
              <a:gd name="connsiteY6" fmla="*/ 505267 h 505267"/>
              <a:gd name="connsiteX7" fmla="*/ 1367054 w 2789907"/>
              <a:gd name="connsiteY7" fmla="*/ 505267 h 505267"/>
              <a:gd name="connsiteX8" fmla="*/ 641679 w 2789907"/>
              <a:gd name="connsiteY8" fmla="*/ 505267 h 505267"/>
              <a:gd name="connsiteX9" fmla="*/ 0 w 2789907"/>
              <a:gd name="connsiteY9" fmla="*/ 505267 h 505267"/>
              <a:gd name="connsiteX10" fmla="*/ 0 w 2789907"/>
              <a:gd name="connsiteY10" fmla="*/ 0 h 50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89907" h="505267" fill="none" extrusionOk="0">
                <a:moveTo>
                  <a:pt x="0" y="0"/>
                </a:moveTo>
                <a:cubicBezTo>
                  <a:pt x="167080" y="19703"/>
                  <a:pt x="396214" y="22005"/>
                  <a:pt x="641679" y="0"/>
                </a:cubicBezTo>
                <a:cubicBezTo>
                  <a:pt x="887144" y="-22005"/>
                  <a:pt x="959454" y="-1267"/>
                  <a:pt x="1255458" y="0"/>
                </a:cubicBezTo>
                <a:cubicBezTo>
                  <a:pt x="1551462" y="1267"/>
                  <a:pt x="1602160" y="-17504"/>
                  <a:pt x="1925036" y="0"/>
                </a:cubicBezTo>
                <a:cubicBezTo>
                  <a:pt x="2247912" y="17504"/>
                  <a:pt x="2380553" y="6586"/>
                  <a:pt x="2789907" y="0"/>
                </a:cubicBezTo>
                <a:cubicBezTo>
                  <a:pt x="2780599" y="114365"/>
                  <a:pt x="2802324" y="399638"/>
                  <a:pt x="2789907" y="505267"/>
                </a:cubicBezTo>
                <a:cubicBezTo>
                  <a:pt x="2560055" y="521541"/>
                  <a:pt x="2413116" y="485225"/>
                  <a:pt x="2036632" y="505267"/>
                </a:cubicBezTo>
                <a:cubicBezTo>
                  <a:pt x="1660149" y="525309"/>
                  <a:pt x="1627405" y="483353"/>
                  <a:pt x="1367054" y="505267"/>
                </a:cubicBezTo>
                <a:cubicBezTo>
                  <a:pt x="1106703" y="527181"/>
                  <a:pt x="871678" y="528898"/>
                  <a:pt x="641679" y="505267"/>
                </a:cubicBezTo>
                <a:cubicBezTo>
                  <a:pt x="411680" y="481636"/>
                  <a:pt x="250455" y="515884"/>
                  <a:pt x="0" y="505267"/>
                </a:cubicBezTo>
                <a:cubicBezTo>
                  <a:pt x="-1769" y="382901"/>
                  <a:pt x="-21828" y="205188"/>
                  <a:pt x="0" y="0"/>
                </a:cubicBezTo>
                <a:close/>
              </a:path>
              <a:path w="2789907" h="505267" stroke="0" extrusionOk="0">
                <a:moveTo>
                  <a:pt x="0" y="0"/>
                </a:moveTo>
                <a:cubicBezTo>
                  <a:pt x="218301" y="12139"/>
                  <a:pt x="407793" y="-587"/>
                  <a:pt x="669578" y="0"/>
                </a:cubicBezTo>
                <a:cubicBezTo>
                  <a:pt x="931363" y="587"/>
                  <a:pt x="1052446" y="28268"/>
                  <a:pt x="1394954" y="0"/>
                </a:cubicBezTo>
                <a:cubicBezTo>
                  <a:pt x="1737462" y="-28268"/>
                  <a:pt x="1903798" y="-11213"/>
                  <a:pt x="2064531" y="0"/>
                </a:cubicBezTo>
                <a:cubicBezTo>
                  <a:pt x="2225264" y="11213"/>
                  <a:pt x="2511177" y="-3905"/>
                  <a:pt x="2789907" y="0"/>
                </a:cubicBezTo>
                <a:cubicBezTo>
                  <a:pt x="2814559" y="183180"/>
                  <a:pt x="2792548" y="300373"/>
                  <a:pt x="2789907" y="505267"/>
                </a:cubicBezTo>
                <a:cubicBezTo>
                  <a:pt x="2509530" y="483338"/>
                  <a:pt x="2246324" y="503637"/>
                  <a:pt x="2092430" y="505267"/>
                </a:cubicBezTo>
                <a:cubicBezTo>
                  <a:pt x="1938536" y="506897"/>
                  <a:pt x="1559467" y="537120"/>
                  <a:pt x="1394954" y="505267"/>
                </a:cubicBezTo>
                <a:cubicBezTo>
                  <a:pt x="1230441" y="473414"/>
                  <a:pt x="922087" y="519200"/>
                  <a:pt x="697477" y="505267"/>
                </a:cubicBezTo>
                <a:cubicBezTo>
                  <a:pt x="472867" y="491334"/>
                  <a:pt x="253608" y="493790"/>
                  <a:pt x="0" y="505267"/>
                </a:cubicBezTo>
                <a:cubicBezTo>
                  <a:pt x="-2837" y="384385"/>
                  <a:pt x="1645" y="249702"/>
                  <a:pt x="0" y="0"/>
                </a:cubicBezTo>
                <a:close/>
              </a:path>
            </a:pathLst>
          </a:custGeom>
          <a:ln>
            <a:solidFill>
              <a:schemeClr val="tx1"/>
            </a:solidFill>
            <a:extLst>
              <a:ext uri="{C807C97D-BFC1-408E-A445-0C87EB9F89A2}">
                <ask:lineSketchStyleProps xmlns:ask="http://schemas.microsoft.com/office/drawing/2018/sketchyshapes" sd="600499839">
                  <a:prstGeom prst="rect">
                    <a:avLst/>
                  </a:prstGeom>
                  <ask:type>
                    <ask:lineSketchFreehand/>
                  </ask:type>
                </ask:lineSketchStyleProps>
              </a:ext>
            </a:extLst>
          </a:ln>
        </p:spPr>
        <p:txBody>
          <a:bodyPr vert="horz" wrap="square" lIns="0" tIns="12700" rIns="0" bIns="0" rtlCol="0">
            <a:spAutoFit/>
          </a:bodyPr>
          <a:lstStyle/>
          <a:p>
            <a:pPr marL="12700">
              <a:lnSpc>
                <a:spcPct val="100000"/>
              </a:lnSpc>
              <a:spcBef>
                <a:spcPts val="100"/>
              </a:spcBef>
            </a:pPr>
            <a:r>
              <a:rPr sz="1600" dirty="0">
                <a:solidFill>
                  <a:srgbClr val="3B3D42"/>
                </a:solidFill>
                <a:latin typeface="Arial"/>
                <a:cs typeface="Arial"/>
              </a:rPr>
              <a:t>Det</a:t>
            </a:r>
            <a:r>
              <a:rPr sz="1600" spc="100" dirty="0">
                <a:solidFill>
                  <a:srgbClr val="3B3D42"/>
                </a:solidFill>
                <a:latin typeface="Arial"/>
                <a:cs typeface="Arial"/>
              </a:rPr>
              <a:t> </a:t>
            </a:r>
            <a:r>
              <a:rPr sz="1600" dirty="0">
                <a:solidFill>
                  <a:srgbClr val="3B3D42"/>
                </a:solidFill>
                <a:latin typeface="Arial"/>
                <a:cs typeface="Arial"/>
              </a:rPr>
              <a:t>er</a:t>
            </a:r>
            <a:r>
              <a:rPr sz="1600" spc="60" dirty="0">
                <a:solidFill>
                  <a:srgbClr val="3B3D42"/>
                </a:solidFill>
                <a:latin typeface="Arial"/>
                <a:cs typeface="Arial"/>
              </a:rPr>
              <a:t> </a:t>
            </a:r>
            <a:r>
              <a:rPr sz="1600" dirty="0">
                <a:solidFill>
                  <a:srgbClr val="3B3D42"/>
                </a:solidFill>
                <a:latin typeface="Arial"/>
                <a:cs typeface="Arial"/>
              </a:rPr>
              <a:t>også</a:t>
            </a:r>
            <a:r>
              <a:rPr sz="1600" spc="120" dirty="0">
                <a:solidFill>
                  <a:srgbClr val="3B3D42"/>
                </a:solidFill>
                <a:latin typeface="Arial"/>
                <a:cs typeface="Arial"/>
              </a:rPr>
              <a:t> </a:t>
            </a:r>
            <a:r>
              <a:rPr sz="1600" dirty="0">
                <a:solidFill>
                  <a:srgbClr val="3B3D42"/>
                </a:solidFill>
                <a:latin typeface="Arial"/>
                <a:cs typeface="Arial"/>
              </a:rPr>
              <a:t>muligt</a:t>
            </a:r>
            <a:r>
              <a:rPr sz="1600" spc="110" dirty="0">
                <a:solidFill>
                  <a:srgbClr val="3B3D42"/>
                </a:solidFill>
                <a:latin typeface="Arial"/>
                <a:cs typeface="Arial"/>
              </a:rPr>
              <a:t> </a:t>
            </a:r>
            <a:r>
              <a:rPr sz="1600" dirty="0">
                <a:solidFill>
                  <a:srgbClr val="282B2F"/>
                </a:solidFill>
                <a:latin typeface="Arial"/>
                <a:cs typeface="Arial"/>
              </a:rPr>
              <a:t>at</a:t>
            </a:r>
            <a:r>
              <a:rPr sz="1600" spc="90" dirty="0">
                <a:solidFill>
                  <a:srgbClr val="282B2F"/>
                </a:solidFill>
                <a:latin typeface="Arial"/>
                <a:cs typeface="Arial"/>
              </a:rPr>
              <a:t> </a:t>
            </a:r>
            <a:r>
              <a:rPr sz="1600" dirty="0">
                <a:solidFill>
                  <a:srgbClr val="3B3D42"/>
                </a:solidFill>
                <a:latin typeface="Arial"/>
                <a:cs typeface="Arial"/>
              </a:rPr>
              <a:t>ligge</a:t>
            </a:r>
            <a:r>
              <a:rPr sz="1600" spc="95" dirty="0">
                <a:solidFill>
                  <a:srgbClr val="3B3D42"/>
                </a:solidFill>
                <a:latin typeface="Arial"/>
                <a:cs typeface="Arial"/>
              </a:rPr>
              <a:t> </a:t>
            </a:r>
            <a:r>
              <a:rPr sz="1600" dirty="0">
                <a:solidFill>
                  <a:srgbClr val="3B3D42"/>
                </a:solidFill>
                <a:latin typeface="Arial"/>
                <a:cs typeface="Arial"/>
              </a:rPr>
              <a:t>forskellige</a:t>
            </a:r>
            <a:r>
              <a:rPr sz="1600" spc="195" dirty="0">
                <a:solidFill>
                  <a:srgbClr val="3B3D42"/>
                </a:solidFill>
                <a:latin typeface="Arial"/>
                <a:cs typeface="Arial"/>
              </a:rPr>
              <a:t> </a:t>
            </a:r>
            <a:r>
              <a:rPr sz="1600" dirty="0">
                <a:solidFill>
                  <a:srgbClr val="3B3D42"/>
                </a:solidFill>
                <a:latin typeface="Arial"/>
                <a:cs typeface="Arial"/>
              </a:rPr>
              <a:t>målepunkter</a:t>
            </a:r>
            <a:r>
              <a:rPr sz="1600" spc="220" dirty="0">
                <a:solidFill>
                  <a:srgbClr val="3B3D42"/>
                </a:solidFill>
                <a:latin typeface="Arial"/>
                <a:cs typeface="Arial"/>
              </a:rPr>
              <a:t> </a:t>
            </a:r>
            <a:r>
              <a:rPr sz="1600" spc="-20" dirty="0">
                <a:solidFill>
                  <a:srgbClr val="3B3D42"/>
                </a:solidFill>
                <a:latin typeface="Arial"/>
                <a:cs typeface="Arial"/>
              </a:rPr>
              <a:t>ind.</a:t>
            </a:r>
            <a:endParaRPr sz="1600" dirty="0">
              <a:latin typeface="Arial"/>
              <a:cs typeface="Arial"/>
            </a:endParaRPr>
          </a:p>
        </p:txBody>
      </p:sp>
    </p:spTree>
    <p:extLst>
      <p:ext uri="{BB962C8B-B14F-4D97-AF65-F5344CB8AC3E}">
        <p14:creationId xmlns:p14="http://schemas.microsoft.com/office/powerpoint/2010/main" val="2618452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02FBDE54-65DB-4ADF-9996-B342442C8D5B}"/>
              </a:ext>
            </a:extLst>
          </p:cNvPr>
          <p:cNvSpPr>
            <a:spLocks noGrp="1"/>
          </p:cNvSpPr>
          <p:nvPr>
            <p:ph sz="half" idx="1"/>
          </p:nvPr>
        </p:nvSpPr>
        <p:spPr>
          <a:xfrm>
            <a:off x="847607" y="1869158"/>
            <a:ext cx="10675525" cy="4611600"/>
          </a:xfrm>
        </p:spPr>
        <p:txBody>
          <a:bodyPr>
            <a:noAutofit/>
          </a:bodyPr>
          <a:lstStyle/>
          <a:p>
            <a:pPr marL="12700" algn="just">
              <a:lnSpc>
                <a:spcPts val="2500"/>
              </a:lnSpc>
              <a:spcBef>
                <a:spcPts val="1170"/>
              </a:spcBef>
            </a:pPr>
            <a:r>
              <a:rPr lang="da-DK" sz="1400" b="1" i="1" dirty="0">
                <a:solidFill>
                  <a:srgbClr val="3D3D3D"/>
                </a:solidFill>
                <a:latin typeface="+mn-lt"/>
                <a:cs typeface="Arial"/>
              </a:rPr>
              <a:t>Vedligeholdelse</a:t>
            </a:r>
            <a:r>
              <a:rPr lang="da-DK" sz="1400" b="1" i="1" spc="15" dirty="0">
                <a:solidFill>
                  <a:srgbClr val="3D3D3D"/>
                </a:solidFill>
                <a:latin typeface="+mn-lt"/>
                <a:cs typeface="Arial"/>
              </a:rPr>
              <a:t> </a:t>
            </a:r>
            <a:r>
              <a:rPr lang="da-DK" sz="1400" b="1" i="1" dirty="0">
                <a:solidFill>
                  <a:srgbClr val="3D3D3D"/>
                </a:solidFill>
                <a:latin typeface="+mn-lt"/>
                <a:cs typeface="Arial"/>
              </a:rPr>
              <a:t>når</a:t>
            </a:r>
            <a:r>
              <a:rPr lang="da-DK" sz="1400" b="1" i="1" spc="90" dirty="0">
                <a:solidFill>
                  <a:srgbClr val="3D3D3D"/>
                </a:solidFill>
                <a:latin typeface="+mn-lt"/>
                <a:cs typeface="Arial"/>
              </a:rPr>
              <a:t> </a:t>
            </a:r>
            <a:r>
              <a:rPr lang="da-DK" sz="1400" b="1" i="1" dirty="0">
                <a:solidFill>
                  <a:srgbClr val="3D3D3D"/>
                </a:solidFill>
                <a:latin typeface="+mn-lt"/>
                <a:cs typeface="Arial"/>
              </a:rPr>
              <a:t>skaden</a:t>
            </a:r>
            <a:r>
              <a:rPr lang="da-DK" sz="1400" b="1" i="1" spc="155" dirty="0">
                <a:solidFill>
                  <a:srgbClr val="3D3D3D"/>
                </a:solidFill>
                <a:latin typeface="+mn-lt"/>
                <a:cs typeface="Arial"/>
              </a:rPr>
              <a:t> </a:t>
            </a:r>
            <a:r>
              <a:rPr lang="da-DK" sz="1400" b="1" i="1" dirty="0">
                <a:solidFill>
                  <a:srgbClr val="3D3D3D"/>
                </a:solidFill>
                <a:latin typeface="+mn-lt"/>
                <a:cs typeface="Arial"/>
              </a:rPr>
              <a:t>er</a:t>
            </a:r>
            <a:r>
              <a:rPr lang="da-DK" sz="1400" b="1" i="1" spc="114" dirty="0">
                <a:solidFill>
                  <a:srgbClr val="3D3D3D"/>
                </a:solidFill>
                <a:latin typeface="+mn-lt"/>
                <a:cs typeface="Arial"/>
              </a:rPr>
              <a:t> </a:t>
            </a:r>
            <a:r>
              <a:rPr lang="da-DK" sz="1400" b="1" i="1" spc="-20" dirty="0">
                <a:solidFill>
                  <a:srgbClr val="3D3D3D"/>
                </a:solidFill>
                <a:latin typeface="+mn-lt"/>
                <a:cs typeface="Arial"/>
              </a:rPr>
              <a:t>sket</a:t>
            </a:r>
            <a:endParaRPr lang="da-DK" sz="1400" dirty="0">
              <a:latin typeface="+mn-lt"/>
              <a:cs typeface="Arial"/>
            </a:endParaRPr>
          </a:p>
          <a:p>
            <a:pPr marL="116839" marR="5080" indent="1905" algn="just">
              <a:lnSpc>
                <a:spcPts val="2500"/>
              </a:lnSpc>
              <a:spcBef>
                <a:spcPts val="280"/>
              </a:spcBef>
            </a:pPr>
            <a:r>
              <a:rPr lang="da-DK" sz="1400" dirty="0">
                <a:solidFill>
                  <a:srgbClr val="3D3D3D"/>
                </a:solidFill>
                <a:latin typeface="+mn-lt"/>
                <a:cs typeface="Arial"/>
              </a:rPr>
              <a:t>Ved</a:t>
            </a:r>
            <a:r>
              <a:rPr lang="da-DK" sz="1400" spc="180" dirty="0">
                <a:solidFill>
                  <a:srgbClr val="3D3D3D"/>
                </a:solidFill>
                <a:latin typeface="+mn-lt"/>
                <a:cs typeface="Arial"/>
              </a:rPr>
              <a:t> </a:t>
            </a:r>
            <a:r>
              <a:rPr lang="da-DK" sz="1400" dirty="0">
                <a:solidFill>
                  <a:srgbClr val="3D3D3D"/>
                </a:solidFill>
                <a:latin typeface="+mn-lt"/>
                <a:cs typeface="Arial"/>
              </a:rPr>
              <a:t>denne</a:t>
            </a:r>
            <a:r>
              <a:rPr lang="da-DK" sz="1400" spc="215" dirty="0">
                <a:solidFill>
                  <a:srgbClr val="3D3D3D"/>
                </a:solidFill>
                <a:latin typeface="+mn-lt"/>
                <a:cs typeface="Arial"/>
              </a:rPr>
              <a:t> </a:t>
            </a:r>
            <a:r>
              <a:rPr lang="da-DK" sz="1400" dirty="0">
                <a:solidFill>
                  <a:srgbClr val="282828"/>
                </a:solidFill>
                <a:latin typeface="+mn-lt"/>
                <a:cs typeface="Arial"/>
              </a:rPr>
              <a:t>strategi,</a:t>
            </a:r>
            <a:r>
              <a:rPr lang="da-DK" sz="1400" spc="195" dirty="0">
                <a:solidFill>
                  <a:srgbClr val="282828"/>
                </a:solidFill>
                <a:latin typeface="+mn-lt"/>
                <a:cs typeface="Arial"/>
              </a:rPr>
              <a:t> </a:t>
            </a:r>
            <a:r>
              <a:rPr lang="da-DK" sz="1400" dirty="0">
                <a:solidFill>
                  <a:srgbClr val="282828"/>
                </a:solidFill>
                <a:latin typeface="+mn-lt"/>
                <a:cs typeface="Arial"/>
              </a:rPr>
              <a:t>er</a:t>
            </a:r>
            <a:r>
              <a:rPr lang="da-DK" sz="1400" spc="114" dirty="0">
                <a:solidFill>
                  <a:srgbClr val="282828"/>
                </a:solidFill>
                <a:latin typeface="+mn-lt"/>
                <a:cs typeface="Arial"/>
              </a:rPr>
              <a:t> </a:t>
            </a:r>
            <a:r>
              <a:rPr lang="da-DK" sz="1400" dirty="0">
                <a:solidFill>
                  <a:srgbClr val="3D3D3D"/>
                </a:solidFill>
                <a:latin typeface="+mn-lt"/>
                <a:cs typeface="Arial"/>
              </a:rPr>
              <a:t>der</a:t>
            </a:r>
            <a:r>
              <a:rPr lang="da-DK" sz="1400" spc="130" dirty="0">
                <a:solidFill>
                  <a:srgbClr val="3D3D3D"/>
                </a:solidFill>
                <a:latin typeface="+mn-lt"/>
                <a:cs typeface="Arial"/>
              </a:rPr>
              <a:t> </a:t>
            </a:r>
            <a:r>
              <a:rPr lang="da-DK" sz="1400" dirty="0">
                <a:solidFill>
                  <a:srgbClr val="3D3D3D"/>
                </a:solidFill>
                <a:latin typeface="+mn-lt"/>
                <a:cs typeface="Arial"/>
              </a:rPr>
              <a:t>ingen</a:t>
            </a:r>
            <a:r>
              <a:rPr lang="da-DK" sz="1400" spc="150" dirty="0">
                <a:solidFill>
                  <a:srgbClr val="3D3D3D"/>
                </a:solidFill>
                <a:latin typeface="+mn-lt"/>
                <a:cs typeface="Arial"/>
              </a:rPr>
              <a:t> </a:t>
            </a:r>
            <a:r>
              <a:rPr lang="da-DK" sz="1400" dirty="0">
                <a:solidFill>
                  <a:srgbClr val="3D3D3D"/>
                </a:solidFill>
                <a:latin typeface="+mn-lt"/>
                <a:cs typeface="Arial"/>
              </a:rPr>
              <a:t>planlægning</a:t>
            </a:r>
            <a:r>
              <a:rPr lang="da-DK" sz="1400" spc="265" dirty="0">
                <a:solidFill>
                  <a:srgbClr val="3D3D3D"/>
                </a:solidFill>
                <a:latin typeface="+mn-lt"/>
                <a:cs typeface="Arial"/>
              </a:rPr>
              <a:t> </a:t>
            </a:r>
            <a:r>
              <a:rPr lang="da-DK" sz="1400" dirty="0">
                <a:solidFill>
                  <a:srgbClr val="3D3D3D"/>
                </a:solidFill>
                <a:latin typeface="+mn-lt"/>
                <a:cs typeface="Arial"/>
              </a:rPr>
              <a:t>over,</a:t>
            </a:r>
            <a:r>
              <a:rPr lang="da-DK" sz="1400" spc="125" dirty="0">
                <a:solidFill>
                  <a:srgbClr val="3D3D3D"/>
                </a:solidFill>
                <a:latin typeface="+mn-lt"/>
                <a:cs typeface="Arial"/>
              </a:rPr>
              <a:t> </a:t>
            </a:r>
            <a:r>
              <a:rPr lang="da-DK" sz="1400" dirty="0">
                <a:solidFill>
                  <a:srgbClr val="3D3D3D"/>
                </a:solidFill>
                <a:latin typeface="+mn-lt"/>
                <a:cs typeface="Arial"/>
              </a:rPr>
              <a:t>hvorledes</a:t>
            </a:r>
            <a:r>
              <a:rPr lang="da-DK" sz="1400" spc="250" dirty="0">
                <a:solidFill>
                  <a:srgbClr val="3D3D3D"/>
                </a:solidFill>
                <a:latin typeface="+mn-lt"/>
                <a:cs typeface="Arial"/>
              </a:rPr>
              <a:t> </a:t>
            </a:r>
            <a:r>
              <a:rPr lang="da-DK" sz="1400" dirty="0">
                <a:solidFill>
                  <a:srgbClr val="282828"/>
                </a:solidFill>
                <a:latin typeface="+mn-lt"/>
                <a:cs typeface="Arial"/>
              </a:rPr>
              <a:t>eller</a:t>
            </a:r>
            <a:r>
              <a:rPr lang="da-DK" sz="1400" spc="170" dirty="0">
                <a:solidFill>
                  <a:srgbClr val="282828"/>
                </a:solidFill>
                <a:latin typeface="+mn-lt"/>
                <a:cs typeface="Arial"/>
              </a:rPr>
              <a:t> </a:t>
            </a:r>
            <a:r>
              <a:rPr lang="da-DK" sz="1400" dirty="0">
                <a:solidFill>
                  <a:srgbClr val="3D3D3D"/>
                </a:solidFill>
                <a:latin typeface="+mn-lt"/>
                <a:cs typeface="Arial"/>
              </a:rPr>
              <a:t>hvornår</a:t>
            </a:r>
            <a:r>
              <a:rPr lang="da-DK" sz="1400" spc="204" dirty="0">
                <a:solidFill>
                  <a:srgbClr val="3D3D3D"/>
                </a:solidFill>
                <a:latin typeface="+mn-lt"/>
                <a:cs typeface="Arial"/>
              </a:rPr>
              <a:t> </a:t>
            </a:r>
            <a:r>
              <a:rPr lang="da-DK" sz="1400" spc="-25" dirty="0">
                <a:solidFill>
                  <a:srgbClr val="282828"/>
                </a:solidFill>
                <a:latin typeface="+mn-lt"/>
                <a:cs typeface="Arial"/>
              </a:rPr>
              <a:t>et </a:t>
            </a:r>
            <a:r>
              <a:rPr lang="da-DK" sz="1400" dirty="0">
                <a:solidFill>
                  <a:srgbClr val="3D3D3D"/>
                </a:solidFill>
                <a:latin typeface="+mn-lt"/>
                <a:cs typeface="Arial"/>
              </a:rPr>
              <a:t>uforudset</a:t>
            </a:r>
            <a:r>
              <a:rPr lang="da-DK" sz="1400" spc="380" dirty="0">
                <a:solidFill>
                  <a:srgbClr val="3D3D3D"/>
                </a:solidFill>
                <a:latin typeface="+mn-lt"/>
                <a:cs typeface="Arial"/>
              </a:rPr>
              <a:t> </a:t>
            </a:r>
            <a:r>
              <a:rPr lang="da-DK" sz="1400" dirty="0">
                <a:solidFill>
                  <a:srgbClr val="3D3D3D"/>
                </a:solidFill>
                <a:latin typeface="+mn-lt"/>
                <a:cs typeface="Arial"/>
              </a:rPr>
              <a:t>driftsstop</a:t>
            </a:r>
            <a:r>
              <a:rPr lang="da-DK" sz="1400" spc="350" dirty="0">
                <a:solidFill>
                  <a:srgbClr val="3D3D3D"/>
                </a:solidFill>
                <a:latin typeface="+mn-lt"/>
                <a:cs typeface="Arial"/>
              </a:rPr>
              <a:t> </a:t>
            </a:r>
            <a:r>
              <a:rPr lang="da-DK" sz="1400" dirty="0">
                <a:solidFill>
                  <a:srgbClr val="3D3D3D"/>
                </a:solidFill>
                <a:latin typeface="+mn-lt"/>
                <a:cs typeface="Arial"/>
              </a:rPr>
              <a:t>finder</a:t>
            </a:r>
            <a:r>
              <a:rPr lang="da-DK" sz="1400" spc="340" dirty="0">
                <a:solidFill>
                  <a:srgbClr val="3D3D3D"/>
                </a:solidFill>
                <a:latin typeface="+mn-lt"/>
                <a:cs typeface="Arial"/>
              </a:rPr>
              <a:t> </a:t>
            </a:r>
            <a:r>
              <a:rPr lang="da-DK" sz="1400" dirty="0">
                <a:solidFill>
                  <a:srgbClr val="282828"/>
                </a:solidFill>
                <a:latin typeface="+mn-lt"/>
                <a:cs typeface="Arial"/>
              </a:rPr>
              <a:t>sted.</a:t>
            </a:r>
            <a:r>
              <a:rPr lang="da-DK" sz="1400" spc="270" dirty="0">
                <a:solidFill>
                  <a:srgbClr val="282828"/>
                </a:solidFill>
                <a:latin typeface="+mn-lt"/>
                <a:cs typeface="Arial"/>
              </a:rPr>
              <a:t> </a:t>
            </a:r>
            <a:r>
              <a:rPr lang="da-DK" sz="1400" dirty="0">
                <a:solidFill>
                  <a:srgbClr val="3D3D3D"/>
                </a:solidFill>
                <a:latin typeface="+mn-lt"/>
                <a:cs typeface="Arial"/>
              </a:rPr>
              <a:t>Reparationer</a:t>
            </a:r>
            <a:r>
              <a:rPr lang="da-DK" sz="1400" spc="440" dirty="0">
                <a:solidFill>
                  <a:srgbClr val="3D3D3D"/>
                </a:solidFill>
                <a:latin typeface="+mn-lt"/>
                <a:cs typeface="Arial"/>
              </a:rPr>
              <a:t> </a:t>
            </a:r>
            <a:r>
              <a:rPr lang="da-DK" sz="1400" dirty="0">
                <a:solidFill>
                  <a:srgbClr val="3D3D3D"/>
                </a:solidFill>
                <a:latin typeface="+mn-lt"/>
                <a:cs typeface="Arial"/>
              </a:rPr>
              <a:t>kan</a:t>
            </a:r>
            <a:r>
              <a:rPr lang="da-DK" sz="1400" spc="245" dirty="0">
                <a:solidFill>
                  <a:srgbClr val="3D3D3D"/>
                </a:solidFill>
                <a:latin typeface="+mn-lt"/>
                <a:cs typeface="Arial"/>
              </a:rPr>
              <a:t> </a:t>
            </a:r>
            <a:r>
              <a:rPr lang="da-DK" sz="1400" dirty="0">
                <a:solidFill>
                  <a:srgbClr val="3D3D3D"/>
                </a:solidFill>
                <a:latin typeface="+mn-lt"/>
                <a:cs typeface="Arial"/>
              </a:rPr>
              <a:t>først</a:t>
            </a:r>
            <a:r>
              <a:rPr lang="da-DK" sz="1400" spc="310" dirty="0">
                <a:solidFill>
                  <a:srgbClr val="3D3D3D"/>
                </a:solidFill>
                <a:latin typeface="+mn-lt"/>
                <a:cs typeface="Arial"/>
              </a:rPr>
              <a:t> </a:t>
            </a:r>
            <a:r>
              <a:rPr lang="da-DK" sz="1400" dirty="0">
                <a:solidFill>
                  <a:srgbClr val="3D3D3D"/>
                </a:solidFill>
                <a:latin typeface="+mn-lt"/>
                <a:cs typeface="Arial"/>
              </a:rPr>
              <a:t>udføres,</a:t>
            </a:r>
            <a:r>
              <a:rPr lang="da-DK" sz="1400" spc="350" dirty="0">
                <a:solidFill>
                  <a:srgbClr val="3D3D3D"/>
                </a:solidFill>
                <a:latin typeface="+mn-lt"/>
                <a:cs typeface="Arial"/>
              </a:rPr>
              <a:t> </a:t>
            </a:r>
            <a:r>
              <a:rPr lang="da-DK" sz="1400" dirty="0">
                <a:solidFill>
                  <a:srgbClr val="3D3D3D"/>
                </a:solidFill>
                <a:latin typeface="+mn-lt"/>
                <a:cs typeface="Arial"/>
              </a:rPr>
              <a:t>når</a:t>
            </a:r>
            <a:r>
              <a:rPr lang="da-DK" sz="1400" spc="280" dirty="0">
                <a:solidFill>
                  <a:srgbClr val="3D3D3D"/>
                </a:solidFill>
                <a:latin typeface="+mn-lt"/>
                <a:cs typeface="Arial"/>
              </a:rPr>
              <a:t> </a:t>
            </a:r>
            <a:r>
              <a:rPr lang="da-DK" sz="1400" spc="-10" dirty="0">
                <a:solidFill>
                  <a:srgbClr val="3D3D3D"/>
                </a:solidFill>
                <a:latin typeface="+mn-lt"/>
                <a:cs typeface="Arial"/>
              </a:rPr>
              <a:t>produk­</a:t>
            </a:r>
            <a:r>
              <a:rPr lang="da-DK" sz="1400" dirty="0">
                <a:solidFill>
                  <a:srgbClr val="3D3D3D"/>
                </a:solidFill>
                <a:latin typeface="+mn-lt"/>
                <a:cs typeface="Arial"/>
              </a:rPr>
              <a:t>tionen</a:t>
            </a:r>
            <a:r>
              <a:rPr lang="da-DK" sz="1400" spc="190" dirty="0">
                <a:solidFill>
                  <a:srgbClr val="3D3D3D"/>
                </a:solidFill>
                <a:latin typeface="+mn-lt"/>
                <a:cs typeface="Arial"/>
              </a:rPr>
              <a:t> </a:t>
            </a:r>
            <a:r>
              <a:rPr lang="da-DK" sz="1400" dirty="0">
                <a:solidFill>
                  <a:srgbClr val="282828"/>
                </a:solidFill>
                <a:latin typeface="+mn-lt"/>
                <a:cs typeface="Arial"/>
              </a:rPr>
              <a:t>er</a:t>
            </a:r>
            <a:r>
              <a:rPr lang="da-DK" sz="1400" spc="165" dirty="0">
                <a:solidFill>
                  <a:srgbClr val="282828"/>
                </a:solidFill>
                <a:latin typeface="+mn-lt"/>
                <a:cs typeface="Arial"/>
              </a:rPr>
              <a:t> </a:t>
            </a:r>
            <a:r>
              <a:rPr lang="da-DK" sz="1400" dirty="0">
                <a:solidFill>
                  <a:srgbClr val="282828"/>
                </a:solidFill>
                <a:latin typeface="+mn-lt"/>
                <a:cs typeface="Arial"/>
              </a:rPr>
              <a:t>standset.</a:t>
            </a:r>
            <a:r>
              <a:rPr lang="da-DK" sz="1400" spc="250" dirty="0">
                <a:solidFill>
                  <a:srgbClr val="282828"/>
                </a:solidFill>
                <a:latin typeface="+mn-lt"/>
                <a:cs typeface="Arial"/>
              </a:rPr>
              <a:t> </a:t>
            </a:r>
            <a:r>
              <a:rPr lang="da-DK" sz="1400" dirty="0">
                <a:solidFill>
                  <a:srgbClr val="3D3D3D"/>
                </a:solidFill>
                <a:latin typeface="+mn-lt"/>
                <a:cs typeface="Arial"/>
              </a:rPr>
              <a:t>Denne</a:t>
            </a:r>
            <a:r>
              <a:rPr lang="da-DK" sz="1400" spc="240" dirty="0">
                <a:solidFill>
                  <a:srgbClr val="3D3D3D"/>
                </a:solidFill>
                <a:latin typeface="+mn-lt"/>
                <a:cs typeface="Arial"/>
              </a:rPr>
              <a:t> </a:t>
            </a:r>
            <a:r>
              <a:rPr lang="da-DK" sz="1400" dirty="0">
                <a:solidFill>
                  <a:srgbClr val="3D3D3D"/>
                </a:solidFill>
                <a:latin typeface="+mn-lt"/>
                <a:cs typeface="Arial"/>
              </a:rPr>
              <a:t>metode,</a:t>
            </a:r>
            <a:r>
              <a:rPr lang="da-DK" sz="1400" spc="220" dirty="0">
                <a:solidFill>
                  <a:srgbClr val="3D3D3D"/>
                </a:solidFill>
                <a:latin typeface="+mn-lt"/>
                <a:cs typeface="Arial"/>
              </a:rPr>
              <a:t> </a:t>
            </a:r>
            <a:r>
              <a:rPr lang="da-DK" sz="1400" dirty="0">
                <a:solidFill>
                  <a:srgbClr val="3D3D3D"/>
                </a:solidFill>
                <a:latin typeface="+mn-lt"/>
                <a:cs typeface="Arial"/>
              </a:rPr>
              <a:t>kan</a:t>
            </a:r>
            <a:r>
              <a:rPr lang="da-DK" sz="1400" spc="165" dirty="0">
                <a:solidFill>
                  <a:srgbClr val="3D3D3D"/>
                </a:solidFill>
                <a:latin typeface="+mn-lt"/>
                <a:cs typeface="Arial"/>
              </a:rPr>
              <a:t> </a:t>
            </a:r>
            <a:r>
              <a:rPr lang="da-DK" sz="1400" dirty="0">
                <a:solidFill>
                  <a:srgbClr val="3D3D3D"/>
                </a:solidFill>
                <a:latin typeface="+mn-lt"/>
                <a:cs typeface="Arial"/>
              </a:rPr>
              <a:t>føre</a:t>
            </a:r>
            <a:r>
              <a:rPr lang="da-DK" sz="1400" spc="190" dirty="0">
                <a:solidFill>
                  <a:srgbClr val="3D3D3D"/>
                </a:solidFill>
                <a:latin typeface="+mn-lt"/>
                <a:cs typeface="Arial"/>
              </a:rPr>
              <a:t> </a:t>
            </a:r>
            <a:r>
              <a:rPr lang="da-DK" sz="1400" dirty="0">
                <a:solidFill>
                  <a:srgbClr val="282828"/>
                </a:solidFill>
                <a:latin typeface="+mn-lt"/>
                <a:cs typeface="Arial"/>
              </a:rPr>
              <a:t>store</a:t>
            </a:r>
            <a:r>
              <a:rPr lang="da-DK" sz="1400" spc="204" dirty="0">
                <a:solidFill>
                  <a:srgbClr val="282828"/>
                </a:solidFill>
                <a:latin typeface="+mn-lt"/>
                <a:cs typeface="Arial"/>
              </a:rPr>
              <a:t> </a:t>
            </a:r>
            <a:r>
              <a:rPr lang="da-DK" sz="1400" dirty="0">
                <a:solidFill>
                  <a:srgbClr val="3D3D3D"/>
                </a:solidFill>
                <a:latin typeface="+mn-lt"/>
                <a:cs typeface="Arial"/>
              </a:rPr>
              <a:t>omkostninger</a:t>
            </a:r>
            <a:r>
              <a:rPr lang="da-DK" sz="1400" spc="295" dirty="0">
                <a:solidFill>
                  <a:srgbClr val="3D3D3D"/>
                </a:solidFill>
                <a:latin typeface="+mn-lt"/>
                <a:cs typeface="Arial"/>
              </a:rPr>
              <a:t> </a:t>
            </a:r>
            <a:r>
              <a:rPr lang="da-DK" sz="1400" dirty="0">
                <a:solidFill>
                  <a:srgbClr val="3D3D3D"/>
                </a:solidFill>
                <a:latin typeface="+mn-lt"/>
                <a:cs typeface="Arial"/>
              </a:rPr>
              <a:t>med</a:t>
            </a:r>
            <a:r>
              <a:rPr lang="da-DK" sz="1400" spc="204" dirty="0">
                <a:solidFill>
                  <a:srgbClr val="3D3D3D"/>
                </a:solidFill>
                <a:latin typeface="+mn-lt"/>
                <a:cs typeface="Arial"/>
              </a:rPr>
              <a:t> </a:t>
            </a:r>
            <a:r>
              <a:rPr lang="da-DK" sz="1400" dirty="0">
                <a:solidFill>
                  <a:srgbClr val="282828"/>
                </a:solidFill>
                <a:latin typeface="+mn-lt"/>
                <a:cs typeface="Arial"/>
              </a:rPr>
              <a:t>sig,</a:t>
            </a:r>
            <a:r>
              <a:rPr lang="da-DK" sz="1400" spc="170" dirty="0">
                <a:solidFill>
                  <a:srgbClr val="282828"/>
                </a:solidFill>
                <a:latin typeface="+mn-lt"/>
                <a:cs typeface="Arial"/>
              </a:rPr>
              <a:t> </a:t>
            </a:r>
            <a:r>
              <a:rPr lang="da-DK" sz="1400" spc="-25" dirty="0">
                <a:solidFill>
                  <a:srgbClr val="3D3D3D"/>
                </a:solidFill>
                <a:latin typeface="+mn-lt"/>
                <a:cs typeface="Arial"/>
              </a:rPr>
              <a:t>når </a:t>
            </a:r>
            <a:r>
              <a:rPr lang="da-DK" sz="1400" dirty="0">
                <a:solidFill>
                  <a:srgbClr val="3D3D3D"/>
                </a:solidFill>
                <a:latin typeface="+mn-lt"/>
                <a:cs typeface="Arial"/>
              </a:rPr>
              <a:t>man</a:t>
            </a:r>
            <a:r>
              <a:rPr lang="da-DK" sz="1400" spc="75" dirty="0">
                <a:solidFill>
                  <a:srgbClr val="3D3D3D"/>
                </a:solidFill>
                <a:latin typeface="+mn-lt"/>
                <a:cs typeface="Arial"/>
              </a:rPr>
              <a:t> </a:t>
            </a:r>
            <a:r>
              <a:rPr lang="da-DK" sz="1400" dirty="0">
                <a:solidFill>
                  <a:srgbClr val="3D3D3D"/>
                </a:solidFill>
                <a:latin typeface="+mn-lt"/>
                <a:cs typeface="Arial"/>
              </a:rPr>
              <a:t>tænker</a:t>
            </a:r>
            <a:r>
              <a:rPr lang="da-DK" sz="1400" spc="110" dirty="0">
                <a:solidFill>
                  <a:srgbClr val="3D3D3D"/>
                </a:solidFill>
                <a:latin typeface="+mn-lt"/>
                <a:cs typeface="Arial"/>
              </a:rPr>
              <a:t> </a:t>
            </a:r>
            <a:r>
              <a:rPr lang="da-DK" sz="1400" dirty="0">
                <a:solidFill>
                  <a:srgbClr val="3D3D3D"/>
                </a:solidFill>
                <a:latin typeface="+mn-lt"/>
                <a:cs typeface="Arial"/>
              </a:rPr>
              <a:t>på</a:t>
            </a:r>
            <a:r>
              <a:rPr lang="da-DK" sz="1400" spc="75" dirty="0">
                <a:solidFill>
                  <a:srgbClr val="3D3D3D"/>
                </a:solidFill>
                <a:latin typeface="+mn-lt"/>
                <a:cs typeface="Arial"/>
              </a:rPr>
              <a:t> </a:t>
            </a:r>
            <a:r>
              <a:rPr lang="da-DK" sz="1400" dirty="0">
                <a:solidFill>
                  <a:srgbClr val="3D3D3D"/>
                </a:solidFill>
                <a:latin typeface="+mn-lt"/>
                <a:cs typeface="Arial"/>
              </a:rPr>
              <a:t>driftstab,</a:t>
            </a:r>
            <a:r>
              <a:rPr lang="da-DK" sz="1400" spc="110" dirty="0">
                <a:solidFill>
                  <a:srgbClr val="3D3D3D"/>
                </a:solidFill>
                <a:latin typeface="+mn-lt"/>
                <a:cs typeface="Arial"/>
              </a:rPr>
              <a:t> </a:t>
            </a:r>
            <a:r>
              <a:rPr lang="da-DK" sz="1400" dirty="0">
                <a:solidFill>
                  <a:srgbClr val="3D3D3D"/>
                </a:solidFill>
                <a:latin typeface="+mn-lt"/>
                <a:cs typeface="Arial"/>
              </a:rPr>
              <a:t>i</a:t>
            </a:r>
            <a:r>
              <a:rPr lang="da-DK" sz="1400" spc="490" dirty="0">
                <a:solidFill>
                  <a:srgbClr val="3D3D3D"/>
                </a:solidFill>
                <a:latin typeface="+mn-lt"/>
                <a:cs typeface="Arial"/>
              </a:rPr>
              <a:t> </a:t>
            </a:r>
            <a:r>
              <a:rPr lang="da-DK" sz="1400" dirty="0">
                <a:solidFill>
                  <a:srgbClr val="3D3D3D"/>
                </a:solidFill>
                <a:latin typeface="+mn-lt"/>
                <a:cs typeface="Arial"/>
              </a:rPr>
              <a:t>form</a:t>
            </a:r>
            <a:r>
              <a:rPr lang="da-DK" sz="1400" spc="85" dirty="0">
                <a:solidFill>
                  <a:srgbClr val="3D3D3D"/>
                </a:solidFill>
                <a:latin typeface="+mn-lt"/>
                <a:cs typeface="Arial"/>
              </a:rPr>
              <a:t> </a:t>
            </a:r>
            <a:r>
              <a:rPr lang="da-DK" sz="1400" dirty="0">
                <a:solidFill>
                  <a:srgbClr val="3D3D3D"/>
                </a:solidFill>
                <a:latin typeface="+mn-lt"/>
                <a:cs typeface="Arial"/>
              </a:rPr>
              <a:t>af</a:t>
            </a:r>
            <a:r>
              <a:rPr lang="da-DK" sz="1400" spc="65" dirty="0">
                <a:solidFill>
                  <a:srgbClr val="3D3D3D"/>
                </a:solidFill>
                <a:latin typeface="+mn-lt"/>
                <a:cs typeface="Arial"/>
              </a:rPr>
              <a:t> </a:t>
            </a:r>
            <a:r>
              <a:rPr lang="da-DK" sz="1400" dirty="0">
                <a:solidFill>
                  <a:srgbClr val="3D3D3D"/>
                </a:solidFill>
                <a:latin typeface="+mn-lt"/>
                <a:cs typeface="Arial"/>
              </a:rPr>
              <a:t>manglende</a:t>
            </a:r>
            <a:r>
              <a:rPr lang="da-DK" sz="1400" spc="130" dirty="0">
                <a:solidFill>
                  <a:srgbClr val="3D3D3D"/>
                </a:solidFill>
                <a:latin typeface="+mn-lt"/>
                <a:cs typeface="Arial"/>
              </a:rPr>
              <a:t> </a:t>
            </a:r>
            <a:r>
              <a:rPr lang="da-DK" sz="1400" dirty="0">
                <a:solidFill>
                  <a:srgbClr val="3D3D3D"/>
                </a:solidFill>
                <a:latin typeface="+mn-lt"/>
                <a:cs typeface="Arial"/>
              </a:rPr>
              <a:t>produktion,</a:t>
            </a:r>
            <a:r>
              <a:rPr lang="da-DK" sz="1400" spc="100" dirty="0">
                <a:solidFill>
                  <a:srgbClr val="3D3D3D"/>
                </a:solidFill>
                <a:latin typeface="+mn-lt"/>
                <a:cs typeface="Arial"/>
              </a:rPr>
              <a:t> </a:t>
            </a:r>
            <a:r>
              <a:rPr lang="da-DK" sz="1400" spc="-10" dirty="0">
                <a:solidFill>
                  <a:srgbClr val="3D3D3D"/>
                </a:solidFill>
                <a:latin typeface="+mn-lt"/>
                <a:cs typeface="Arial"/>
              </a:rPr>
              <a:t>fejlproduktion, </a:t>
            </a:r>
            <a:r>
              <a:rPr lang="da-DK" sz="1400" dirty="0">
                <a:solidFill>
                  <a:srgbClr val="282828"/>
                </a:solidFill>
                <a:latin typeface="+mn-lt"/>
                <a:cs typeface="Arial"/>
              </a:rPr>
              <a:t>anvendelse</a:t>
            </a:r>
            <a:r>
              <a:rPr lang="da-DK" sz="1400" spc="275" dirty="0">
                <a:solidFill>
                  <a:srgbClr val="282828"/>
                </a:solidFill>
                <a:latin typeface="+mn-lt"/>
                <a:cs typeface="Arial"/>
              </a:rPr>
              <a:t> </a:t>
            </a:r>
            <a:r>
              <a:rPr lang="da-DK" sz="1400" dirty="0">
                <a:solidFill>
                  <a:srgbClr val="282828"/>
                </a:solidFill>
                <a:latin typeface="+mn-lt"/>
                <a:cs typeface="Arial"/>
              </a:rPr>
              <a:t>af</a:t>
            </a:r>
            <a:r>
              <a:rPr lang="da-DK" sz="1400" spc="204" dirty="0">
                <a:solidFill>
                  <a:srgbClr val="282828"/>
                </a:solidFill>
                <a:latin typeface="+mn-lt"/>
                <a:cs typeface="Arial"/>
              </a:rPr>
              <a:t> </a:t>
            </a:r>
            <a:r>
              <a:rPr lang="da-DK" sz="1400" dirty="0">
                <a:solidFill>
                  <a:srgbClr val="282828"/>
                </a:solidFill>
                <a:latin typeface="+mn-lt"/>
                <a:cs typeface="Arial"/>
              </a:rPr>
              <a:t>ekstra</a:t>
            </a:r>
            <a:r>
              <a:rPr lang="da-DK" sz="1400" spc="260" dirty="0">
                <a:solidFill>
                  <a:srgbClr val="282828"/>
                </a:solidFill>
                <a:latin typeface="+mn-lt"/>
                <a:cs typeface="Arial"/>
              </a:rPr>
              <a:t> </a:t>
            </a:r>
            <a:r>
              <a:rPr lang="da-DK" sz="1400" dirty="0">
                <a:solidFill>
                  <a:srgbClr val="282828"/>
                </a:solidFill>
                <a:latin typeface="+mn-lt"/>
                <a:cs typeface="Arial"/>
              </a:rPr>
              <a:t>arbejdskraft</a:t>
            </a:r>
            <a:r>
              <a:rPr lang="da-DK" sz="1400" spc="270" dirty="0">
                <a:solidFill>
                  <a:srgbClr val="282828"/>
                </a:solidFill>
                <a:latin typeface="+mn-lt"/>
                <a:cs typeface="Arial"/>
              </a:rPr>
              <a:t> </a:t>
            </a:r>
            <a:r>
              <a:rPr lang="da-DK" sz="1400" dirty="0">
                <a:solidFill>
                  <a:srgbClr val="3D3D3D"/>
                </a:solidFill>
                <a:latin typeface="+mn-lt"/>
                <a:cs typeface="Arial"/>
              </a:rPr>
              <a:t>og</a:t>
            </a:r>
            <a:r>
              <a:rPr lang="da-DK" sz="1400" spc="220" dirty="0">
                <a:solidFill>
                  <a:srgbClr val="3D3D3D"/>
                </a:solidFill>
                <a:latin typeface="+mn-lt"/>
                <a:cs typeface="Arial"/>
              </a:rPr>
              <a:t> </a:t>
            </a:r>
            <a:r>
              <a:rPr lang="da-DK" sz="1400" dirty="0">
                <a:solidFill>
                  <a:srgbClr val="3D3D3D"/>
                </a:solidFill>
                <a:latin typeface="+mn-lt"/>
                <a:cs typeface="Arial"/>
              </a:rPr>
              <a:t>måske</a:t>
            </a:r>
            <a:r>
              <a:rPr lang="da-DK" sz="1400" spc="240" dirty="0">
                <a:solidFill>
                  <a:srgbClr val="3D3D3D"/>
                </a:solidFill>
                <a:latin typeface="+mn-lt"/>
                <a:cs typeface="Arial"/>
              </a:rPr>
              <a:t> </a:t>
            </a:r>
            <a:r>
              <a:rPr lang="da-DK" sz="1400" dirty="0">
                <a:solidFill>
                  <a:srgbClr val="282828"/>
                </a:solidFill>
                <a:latin typeface="+mn-lt"/>
                <a:cs typeface="Arial"/>
              </a:rPr>
              <a:t>skal</a:t>
            </a:r>
            <a:r>
              <a:rPr lang="da-DK" sz="1400" spc="235" dirty="0">
                <a:solidFill>
                  <a:srgbClr val="282828"/>
                </a:solidFill>
                <a:latin typeface="+mn-lt"/>
                <a:cs typeface="Arial"/>
              </a:rPr>
              <a:t> </a:t>
            </a:r>
            <a:r>
              <a:rPr lang="da-DK" sz="1400" dirty="0">
                <a:solidFill>
                  <a:srgbClr val="3D3D3D"/>
                </a:solidFill>
                <a:latin typeface="+mn-lt"/>
                <a:cs typeface="Arial"/>
              </a:rPr>
              <a:t>reservedelene</a:t>
            </a:r>
            <a:r>
              <a:rPr lang="da-DK" sz="1400" spc="295" dirty="0">
                <a:solidFill>
                  <a:srgbClr val="3D3D3D"/>
                </a:solidFill>
                <a:latin typeface="+mn-lt"/>
                <a:cs typeface="Arial"/>
              </a:rPr>
              <a:t> </a:t>
            </a:r>
            <a:r>
              <a:rPr lang="da-DK" sz="1400" spc="-10" dirty="0">
                <a:solidFill>
                  <a:srgbClr val="3D3D3D"/>
                </a:solidFill>
                <a:latin typeface="+mn-lt"/>
                <a:cs typeface="Arial"/>
              </a:rPr>
              <a:t>først fremskaffes.</a:t>
            </a:r>
          </a:p>
          <a:p>
            <a:pPr marL="12700" marR="5080" algn="just">
              <a:lnSpc>
                <a:spcPts val="2500"/>
              </a:lnSpc>
              <a:spcBef>
                <a:spcPts val="1170"/>
              </a:spcBef>
            </a:pPr>
            <a:endParaRPr lang="da-DK" sz="1400" b="1" i="1" dirty="0">
              <a:solidFill>
                <a:srgbClr val="3D3D3D"/>
              </a:solidFill>
              <a:latin typeface="+mn-lt"/>
              <a:cs typeface="Arial"/>
            </a:endParaRPr>
          </a:p>
          <a:p>
            <a:pPr marL="12700" algn="just">
              <a:lnSpc>
                <a:spcPts val="2500"/>
              </a:lnSpc>
              <a:spcBef>
                <a:spcPts val="1170"/>
              </a:spcBef>
              <a:tabLst>
                <a:tab pos="381635" algn="l"/>
              </a:tabLst>
            </a:pPr>
            <a:r>
              <a:rPr lang="da-DK" sz="1400" b="1" i="1" dirty="0">
                <a:solidFill>
                  <a:srgbClr val="3D3D3D"/>
                </a:solidFill>
                <a:latin typeface="+mn-lt"/>
                <a:cs typeface="Arial"/>
              </a:rPr>
              <a:t>Præventiv vedligeholdelse</a:t>
            </a:r>
          </a:p>
          <a:p>
            <a:pPr marL="15240" marR="5080" algn="just">
              <a:lnSpc>
                <a:spcPts val="2500"/>
              </a:lnSpc>
            </a:pPr>
            <a:r>
              <a:rPr lang="da-DK" sz="1400" dirty="0">
                <a:solidFill>
                  <a:srgbClr val="3D3D3D"/>
                </a:solidFill>
                <a:latin typeface="+mn-lt"/>
                <a:cs typeface="Arial"/>
              </a:rPr>
              <a:t>Præventiv</a:t>
            </a:r>
            <a:r>
              <a:rPr lang="da-DK" sz="1400" spc="285" dirty="0">
                <a:solidFill>
                  <a:srgbClr val="3D3D3D"/>
                </a:solidFill>
                <a:latin typeface="+mn-lt"/>
                <a:cs typeface="Arial"/>
              </a:rPr>
              <a:t> </a:t>
            </a:r>
            <a:r>
              <a:rPr lang="da-DK" sz="1400" dirty="0">
                <a:solidFill>
                  <a:srgbClr val="3D3D3D"/>
                </a:solidFill>
                <a:latin typeface="+mn-lt"/>
                <a:cs typeface="Arial"/>
              </a:rPr>
              <a:t>vedligeholdelse</a:t>
            </a:r>
            <a:r>
              <a:rPr lang="da-DK" sz="1400" spc="60" dirty="0">
                <a:solidFill>
                  <a:srgbClr val="3D3D3D"/>
                </a:solidFill>
                <a:latin typeface="+mn-lt"/>
                <a:cs typeface="Arial"/>
              </a:rPr>
              <a:t> </a:t>
            </a:r>
            <a:r>
              <a:rPr lang="da-DK" sz="1400" dirty="0">
                <a:solidFill>
                  <a:srgbClr val="3D3D3D"/>
                </a:solidFill>
                <a:latin typeface="+mn-lt"/>
                <a:cs typeface="Arial"/>
              </a:rPr>
              <a:t>kræver</a:t>
            </a:r>
            <a:r>
              <a:rPr lang="da-DK" sz="1400" spc="185" dirty="0">
                <a:solidFill>
                  <a:srgbClr val="3D3D3D"/>
                </a:solidFill>
                <a:latin typeface="+mn-lt"/>
                <a:cs typeface="Arial"/>
              </a:rPr>
              <a:t> </a:t>
            </a:r>
            <a:r>
              <a:rPr lang="da-DK" sz="1400" dirty="0">
                <a:solidFill>
                  <a:srgbClr val="3D3D3D"/>
                </a:solidFill>
                <a:latin typeface="+mn-lt"/>
                <a:cs typeface="Arial"/>
              </a:rPr>
              <a:t>normalt</a:t>
            </a:r>
            <a:r>
              <a:rPr lang="da-DK" sz="1400" spc="235" dirty="0">
                <a:solidFill>
                  <a:srgbClr val="3D3D3D"/>
                </a:solidFill>
                <a:latin typeface="+mn-lt"/>
                <a:cs typeface="Arial"/>
              </a:rPr>
              <a:t> </a:t>
            </a:r>
            <a:r>
              <a:rPr lang="da-DK" sz="1400" dirty="0">
                <a:solidFill>
                  <a:srgbClr val="282828"/>
                </a:solidFill>
                <a:latin typeface="+mn-lt"/>
                <a:cs typeface="Arial"/>
              </a:rPr>
              <a:t>en</a:t>
            </a:r>
            <a:r>
              <a:rPr lang="da-DK" sz="1400" spc="140" dirty="0">
                <a:solidFill>
                  <a:srgbClr val="282828"/>
                </a:solidFill>
                <a:latin typeface="+mn-lt"/>
                <a:cs typeface="Arial"/>
              </a:rPr>
              <a:t> </a:t>
            </a:r>
            <a:r>
              <a:rPr lang="da-DK" sz="1400" dirty="0">
                <a:solidFill>
                  <a:srgbClr val="3D3D3D"/>
                </a:solidFill>
                <a:latin typeface="+mn-lt"/>
                <a:cs typeface="Arial"/>
              </a:rPr>
              <a:t>nøje</a:t>
            </a:r>
            <a:r>
              <a:rPr lang="da-DK" sz="1400" spc="135" dirty="0">
                <a:solidFill>
                  <a:srgbClr val="3D3D3D"/>
                </a:solidFill>
                <a:latin typeface="+mn-lt"/>
                <a:cs typeface="Arial"/>
              </a:rPr>
              <a:t> </a:t>
            </a:r>
            <a:r>
              <a:rPr lang="da-DK" sz="1400" dirty="0">
                <a:solidFill>
                  <a:srgbClr val="3D3D3D"/>
                </a:solidFill>
                <a:latin typeface="+mn-lt"/>
                <a:cs typeface="Arial"/>
              </a:rPr>
              <a:t>planlagt</a:t>
            </a:r>
            <a:r>
              <a:rPr lang="da-DK" sz="1400" spc="260" dirty="0">
                <a:solidFill>
                  <a:srgbClr val="3D3D3D"/>
                </a:solidFill>
                <a:latin typeface="+mn-lt"/>
                <a:cs typeface="Arial"/>
              </a:rPr>
              <a:t> </a:t>
            </a:r>
            <a:r>
              <a:rPr lang="da-DK" sz="1400" dirty="0">
                <a:solidFill>
                  <a:srgbClr val="282828"/>
                </a:solidFill>
                <a:latin typeface="+mn-lt"/>
                <a:cs typeface="Arial"/>
              </a:rPr>
              <a:t>serviceplan.</a:t>
            </a:r>
            <a:r>
              <a:rPr lang="da-DK" sz="1400" spc="330" dirty="0">
                <a:solidFill>
                  <a:srgbClr val="282828"/>
                </a:solidFill>
                <a:latin typeface="+mn-lt"/>
                <a:cs typeface="Arial"/>
              </a:rPr>
              <a:t> </a:t>
            </a:r>
            <a:r>
              <a:rPr lang="da-DK" sz="1400" spc="-10" dirty="0">
                <a:solidFill>
                  <a:srgbClr val="3D3D3D"/>
                </a:solidFill>
                <a:latin typeface="+mn-lt"/>
                <a:cs typeface="Arial"/>
              </a:rPr>
              <a:t>Plan</a:t>
            </a:r>
            <a:r>
              <a:rPr lang="da-DK" sz="1400" spc="-10" dirty="0">
                <a:solidFill>
                  <a:srgbClr val="131313"/>
                </a:solidFill>
                <a:latin typeface="+mn-lt"/>
                <a:cs typeface="Arial"/>
              </a:rPr>
              <a:t>­</a:t>
            </a:r>
            <a:r>
              <a:rPr lang="da-DK" sz="1400" dirty="0">
                <a:solidFill>
                  <a:srgbClr val="3D3D3D"/>
                </a:solidFill>
                <a:latin typeface="+mn-lt"/>
                <a:cs typeface="Arial"/>
              </a:rPr>
              <a:t>lægningen</a:t>
            </a:r>
            <a:r>
              <a:rPr lang="da-DK" sz="1400" spc="260" dirty="0">
                <a:solidFill>
                  <a:srgbClr val="3D3D3D"/>
                </a:solidFill>
                <a:latin typeface="+mn-lt"/>
                <a:cs typeface="Arial"/>
              </a:rPr>
              <a:t> </a:t>
            </a:r>
            <a:r>
              <a:rPr lang="da-DK" sz="1400" dirty="0">
                <a:solidFill>
                  <a:srgbClr val="282828"/>
                </a:solidFill>
                <a:latin typeface="+mn-lt"/>
                <a:cs typeface="Arial"/>
              </a:rPr>
              <a:t>er</a:t>
            </a:r>
            <a:r>
              <a:rPr lang="da-DK" sz="1400" spc="160" dirty="0">
                <a:solidFill>
                  <a:srgbClr val="282828"/>
                </a:solidFill>
                <a:latin typeface="+mn-lt"/>
                <a:cs typeface="Arial"/>
              </a:rPr>
              <a:t> </a:t>
            </a:r>
            <a:r>
              <a:rPr lang="da-DK" sz="1400" dirty="0">
                <a:solidFill>
                  <a:srgbClr val="3D3D3D"/>
                </a:solidFill>
                <a:latin typeface="+mn-lt"/>
                <a:cs typeface="Arial"/>
              </a:rPr>
              <a:t>baseret</a:t>
            </a:r>
            <a:r>
              <a:rPr lang="da-DK" sz="1400" spc="215" dirty="0">
                <a:solidFill>
                  <a:srgbClr val="3D3D3D"/>
                </a:solidFill>
                <a:latin typeface="+mn-lt"/>
                <a:cs typeface="Arial"/>
              </a:rPr>
              <a:t> </a:t>
            </a:r>
            <a:r>
              <a:rPr lang="da-DK" sz="1400" dirty="0">
                <a:solidFill>
                  <a:srgbClr val="3D3D3D"/>
                </a:solidFill>
                <a:latin typeface="+mn-lt"/>
                <a:cs typeface="Arial"/>
              </a:rPr>
              <a:t>på</a:t>
            </a:r>
            <a:r>
              <a:rPr lang="da-DK" sz="1400" spc="185" dirty="0">
                <a:solidFill>
                  <a:srgbClr val="3D3D3D"/>
                </a:solidFill>
                <a:latin typeface="+mn-lt"/>
                <a:cs typeface="Arial"/>
              </a:rPr>
              <a:t> </a:t>
            </a:r>
            <a:r>
              <a:rPr lang="da-DK" sz="1400" dirty="0">
                <a:solidFill>
                  <a:srgbClr val="282828"/>
                </a:solidFill>
                <a:latin typeface="+mn-lt"/>
                <a:cs typeface="Arial"/>
              </a:rPr>
              <a:t>erfaringer</a:t>
            </a:r>
            <a:r>
              <a:rPr lang="da-DK" sz="1400" spc="270" dirty="0">
                <a:solidFill>
                  <a:srgbClr val="282828"/>
                </a:solidFill>
                <a:latin typeface="+mn-lt"/>
                <a:cs typeface="Arial"/>
              </a:rPr>
              <a:t> </a:t>
            </a:r>
            <a:r>
              <a:rPr lang="da-DK" sz="1400" dirty="0">
                <a:solidFill>
                  <a:srgbClr val="3D3D3D"/>
                </a:solidFill>
                <a:latin typeface="+mn-lt"/>
                <a:cs typeface="Arial"/>
              </a:rPr>
              <a:t>og</a:t>
            </a:r>
            <a:r>
              <a:rPr lang="da-DK" sz="1400" spc="114" dirty="0">
                <a:solidFill>
                  <a:srgbClr val="3D3D3D"/>
                </a:solidFill>
                <a:latin typeface="+mn-lt"/>
                <a:cs typeface="Arial"/>
              </a:rPr>
              <a:t> </a:t>
            </a:r>
            <a:r>
              <a:rPr lang="da-DK" sz="1400" dirty="0">
                <a:solidFill>
                  <a:srgbClr val="3D3D3D"/>
                </a:solidFill>
                <a:latin typeface="+mn-lt"/>
                <a:cs typeface="Arial"/>
              </a:rPr>
              <a:t>producenternes</a:t>
            </a:r>
            <a:r>
              <a:rPr lang="da-DK" sz="1400" spc="135" dirty="0">
                <a:solidFill>
                  <a:srgbClr val="3D3D3D"/>
                </a:solidFill>
                <a:latin typeface="+mn-lt"/>
                <a:cs typeface="Arial"/>
              </a:rPr>
              <a:t> </a:t>
            </a:r>
            <a:r>
              <a:rPr lang="da-DK" sz="1400" dirty="0">
                <a:solidFill>
                  <a:srgbClr val="282828"/>
                </a:solidFill>
                <a:latin typeface="+mn-lt"/>
                <a:cs typeface="Arial"/>
              </a:rPr>
              <a:t>anbefalinger.</a:t>
            </a:r>
            <a:r>
              <a:rPr lang="da-DK" sz="1400" spc="254" dirty="0">
                <a:solidFill>
                  <a:srgbClr val="282828"/>
                </a:solidFill>
                <a:latin typeface="+mn-lt"/>
                <a:cs typeface="Arial"/>
              </a:rPr>
              <a:t> </a:t>
            </a:r>
            <a:r>
              <a:rPr lang="da-DK" sz="1400" dirty="0">
                <a:solidFill>
                  <a:srgbClr val="3D3D3D"/>
                </a:solidFill>
                <a:latin typeface="+mn-lt"/>
                <a:cs typeface="Arial"/>
              </a:rPr>
              <a:t>Det</a:t>
            </a:r>
            <a:r>
              <a:rPr lang="da-DK" sz="1400" spc="165" dirty="0">
                <a:solidFill>
                  <a:srgbClr val="3D3D3D"/>
                </a:solidFill>
                <a:latin typeface="+mn-lt"/>
                <a:cs typeface="Arial"/>
              </a:rPr>
              <a:t> </a:t>
            </a:r>
            <a:r>
              <a:rPr lang="da-DK" sz="1400" dirty="0">
                <a:solidFill>
                  <a:srgbClr val="282828"/>
                </a:solidFill>
                <a:latin typeface="+mn-lt"/>
                <a:cs typeface="Arial"/>
              </a:rPr>
              <a:t>er</a:t>
            </a:r>
            <a:r>
              <a:rPr lang="da-DK" sz="1400" spc="150" dirty="0">
                <a:solidFill>
                  <a:srgbClr val="282828"/>
                </a:solidFill>
                <a:latin typeface="+mn-lt"/>
                <a:cs typeface="Arial"/>
              </a:rPr>
              <a:t> </a:t>
            </a:r>
            <a:r>
              <a:rPr lang="da-DK" sz="1400" spc="-25" dirty="0">
                <a:solidFill>
                  <a:srgbClr val="282828"/>
                </a:solidFill>
                <a:latin typeface="+mn-lt"/>
                <a:cs typeface="Arial"/>
              </a:rPr>
              <a:t>et </a:t>
            </a:r>
            <a:r>
              <a:rPr lang="da-DK" sz="1400" dirty="0">
                <a:solidFill>
                  <a:srgbClr val="3D3D3D"/>
                </a:solidFill>
                <a:latin typeface="+mn-lt"/>
                <a:cs typeface="Arial"/>
              </a:rPr>
              <a:t>meget</a:t>
            </a:r>
            <a:r>
              <a:rPr lang="da-DK" sz="1400" spc="114" dirty="0">
                <a:solidFill>
                  <a:srgbClr val="3D3D3D"/>
                </a:solidFill>
                <a:latin typeface="+mn-lt"/>
                <a:cs typeface="Arial"/>
              </a:rPr>
              <a:t> </a:t>
            </a:r>
            <a:r>
              <a:rPr lang="da-DK" sz="1400" dirty="0">
                <a:solidFill>
                  <a:srgbClr val="3D3D3D"/>
                </a:solidFill>
                <a:latin typeface="+mn-lt"/>
                <a:cs typeface="Arial"/>
              </a:rPr>
              <a:t>nøje</a:t>
            </a:r>
            <a:r>
              <a:rPr lang="da-DK" sz="1400" spc="75" dirty="0">
                <a:solidFill>
                  <a:srgbClr val="3D3D3D"/>
                </a:solidFill>
                <a:latin typeface="+mn-lt"/>
                <a:cs typeface="Arial"/>
              </a:rPr>
              <a:t> </a:t>
            </a:r>
            <a:r>
              <a:rPr lang="da-DK" sz="1400" dirty="0">
                <a:solidFill>
                  <a:srgbClr val="3D3D3D"/>
                </a:solidFill>
                <a:latin typeface="+mn-lt"/>
                <a:cs typeface="Arial"/>
              </a:rPr>
              <a:t>planlagt</a:t>
            </a:r>
            <a:r>
              <a:rPr lang="da-DK" sz="1400" spc="140" dirty="0">
                <a:solidFill>
                  <a:srgbClr val="3D3D3D"/>
                </a:solidFill>
                <a:latin typeface="+mn-lt"/>
                <a:cs typeface="Arial"/>
              </a:rPr>
              <a:t> </a:t>
            </a:r>
            <a:r>
              <a:rPr lang="da-DK" sz="1400" dirty="0">
                <a:solidFill>
                  <a:srgbClr val="282828"/>
                </a:solidFill>
                <a:latin typeface="+mn-lt"/>
                <a:cs typeface="Arial"/>
              </a:rPr>
              <a:t>serviceprogram,</a:t>
            </a:r>
            <a:r>
              <a:rPr lang="da-DK" sz="1400" spc="65" dirty="0">
                <a:solidFill>
                  <a:srgbClr val="282828"/>
                </a:solidFill>
                <a:latin typeface="+mn-lt"/>
                <a:cs typeface="Arial"/>
              </a:rPr>
              <a:t> </a:t>
            </a:r>
            <a:r>
              <a:rPr lang="da-DK" sz="1400" dirty="0">
                <a:solidFill>
                  <a:srgbClr val="3D3D3D"/>
                </a:solidFill>
                <a:latin typeface="+mn-lt"/>
                <a:cs typeface="Arial"/>
              </a:rPr>
              <a:t>hvor</a:t>
            </a:r>
            <a:r>
              <a:rPr lang="da-DK" sz="1400" spc="100" dirty="0">
                <a:solidFill>
                  <a:srgbClr val="3D3D3D"/>
                </a:solidFill>
                <a:latin typeface="+mn-lt"/>
                <a:cs typeface="Arial"/>
              </a:rPr>
              <a:t> </a:t>
            </a:r>
            <a:r>
              <a:rPr lang="da-DK" sz="1400" dirty="0">
                <a:solidFill>
                  <a:srgbClr val="3D3D3D"/>
                </a:solidFill>
                <a:latin typeface="+mn-lt"/>
                <a:cs typeface="Arial"/>
              </a:rPr>
              <a:t>reservedele</a:t>
            </a:r>
            <a:r>
              <a:rPr lang="da-DK" sz="1400" spc="125" dirty="0">
                <a:solidFill>
                  <a:srgbClr val="3D3D3D"/>
                </a:solidFill>
                <a:latin typeface="+mn-lt"/>
                <a:cs typeface="Arial"/>
              </a:rPr>
              <a:t>  </a:t>
            </a:r>
            <a:r>
              <a:rPr lang="da-DK" sz="1400" dirty="0">
                <a:solidFill>
                  <a:srgbClr val="282828"/>
                </a:solidFill>
                <a:latin typeface="+mn-lt"/>
                <a:cs typeface="Arial"/>
              </a:rPr>
              <a:t>og</a:t>
            </a:r>
            <a:r>
              <a:rPr lang="da-DK" sz="1400" spc="90" dirty="0">
                <a:solidFill>
                  <a:srgbClr val="282828"/>
                </a:solidFill>
                <a:latin typeface="+mn-lt"/>
                <a:cs typeface="Arial"/>
              </a:rPr>
              <a:t> </a:t>
            </a:r>
            <a:r>
              <a:rPr lang="da-DK" sz="1400" dirty="0">
                <a:solidFill>
                  <a:srgbClr val="282828"/>
                </a:solidFill>
                <a:latin typeface="+mn-lt"/>
                <a:cs typeface="Arial"/>
              </a:rPr>
              <a:t>arbejdskraft</a:t>
            </a:r>
            <a:r>
              <a:rPr lang="da-DK" sz="1400" spc="175" dirty="0">
                <a:solidFill>
                  <a:srgbClr val="282828"/>
                </a:solidFill>
                <a:latin typeface="+mn-lt"/>
                <a:cs typeface="Arial"/>
              </a:rPr>
              <a:t> </a:t>
            </a:r>
            <a:r>
              <a:rPr lang="da-DK" sz="1400" spc="-25" dirty="0">
                <a:solidFill>
                  <a:srgbClr val="282828"/>
                </a:solidFill>
                <a:latin typeface="+mn-lt"/>
                <a:cs typeface="Arial"/>
              </a:rPr>
              <a:t>er </a:t>
            </a:r>
            <a:r>
              <a:rPr lang="da-DK" sz="1400" dirty="0">
                <a:solidFill>
                  <a:srgbClr val="3D3D3D"/>
                </a:solidFill>
                <a:latin typeface="+mn-lt"/>
                <a:cs typeface="Arial"/>
              </a:rPr>
              <a:t>fordelt</a:t>
            </a:r>
            <a:r>
              <a:rPr lang="da-DK" sz="1400" spc="295" dirty="0">
                <a:solidFill>
                  <a:srgbClr val="3D3D3D"/>
                </a:solidFill>
                <a:latin typeface="+mn-lt"/>
                <a:cs typeface="Arial"/>
              </a:rPr>
              <a:t> </a:t>
            </a:r>
            <a:r>
              <a:rPr lang="da-DK" sz="1400" dirty="0">
                <a:solidFill>
                  <a:srgbClr val="3D3D3D"/>
                </a:solidFill>
                <a:latin typeface="+mn-lt"/>
                <a:cs typeface="Arial"/>
              </a:rPr>
              <a:t>korrekt.</a:t>
            </a:r>
            <a:r>
              <a:rPr lang="da-DK" sz="1400" spc="305" dirty="0">
                <a:solidFill>
                  <a:srgbClr val="3D3D3D"/>
                </a:solidFill>
                <a:latin typeface="+mn-lt"/>
                <a:cs typeface="Arial"/>
              </a:rPr>
              <a:t> </a:t>
            </a:r>
            <a:r>
              <a:rPr lang="da-DK" sz="1400" dirty="0">
                <a:solidFill>
                  <a:srgbClr val="3D3D3D"/>
                </a:solidFill>
                <a:latin typeface="+mn-lt"/>
                <a:cs typeface="Arial"/>
              </a:rPr>
              <a:t>Ulempen</a:t>
            </a:r>
            <a:r>
              <a:rPr lang="da-DK" sz="1400" spc="340" dirty="0">
                <a:solidFill>
                  <a:srgbClr val="3D3D3D"/>
                </a:solidFill>
                <a:latin typeface="+mn-lt"/>
                <a:cs typeface="Arial"/>
              </a:rPr>
              <a:t> </a:t>
            </a:r>
            <a:r>
              <a:rPr lang="da-DK" sz="1400" dirty="0">
                <a:solidFill>
                  <a:srgbClr val="282828"/>
                </a:solidFill>
                <a:latin typeface="+mn-lt"/>
                <a:cs typeface="Arial"/>
              </a:rPr>
              <a:t>er,</a:t>
            </a:r>
            <a:r>
              <a:rPr lang="da-DK" sz="1400" spc="235" dirty="0">
                <a:solidFill>
                  <a:srgbClr val="282828"/>
                </a:solidFill>
                <a:latin typeface="+mn-lt"/>
                <a:cs typeface="Arial"/>
              </a:rPr>
              <a:t> </a:t>
            </a:r>
            <a:r>
              <a:rPr lang="da-DK" sz="1400" dirty="0">
                <a:solidFill>
                  <a:srgbClr val="3D3D3D"/>
                </a:solidFill>
                <a:latin typeface="+mn-lt"/>
                <a:cs typeface="Arial"/>
              </a:rPr>
              <a:t>at</a:t>
            </a:r>
            <a:r>
              <a:rPr lang="da-DK" sz="1400" spc="225" dirty="0">
                <a:solidFill>
                  <a:srgbClr val="3D3D3D"/>
                </a:solidFill>
                <a:latin typeface="+mn-lt"/>
                <a:cs typeface="Arial"/>
              </a:rPr>
              <a:t> </a:t>
            </a:r>
            <a:r>
              <a:rPr lang="da-DK" sz="1400" dirty="0">
                <a:solidFill>
                  <a:srgbClr val="3D3D3D"/>
                </a:solidFill>
                <a:latin typeface="+mn-lt"/>
                <a:cs typeface="Arial"/>
              </a:rPr>
              <a:t>der</a:t>
            </a:r>
            <a:r>
              <a:rPr lang="da-DK" sz="1400" spc="280" dirty="0">
                <a:solidFill>
                  <a:srgbClr val="3D3D3D"/>
                </a:solidFill>
                <a:latin typeface="+mn-lt"/>
                <a:cs typeface="Arial"/>
              </a:rPr>
              <a:t> </a:t>
            </a:r>
            <a:r>
              <a:rPr lang="da-DK" sz="1400" dirty="0">
                <a:solidFill>
                  <a:srgbClr val="282828"/>
                </a:solidFill>
                <a:latin typeface="+mn-lt"/>
                <a:cs typeface="Arial"/>
              </a:rPr>
              <a:t>stadig</a:t>
            </a:r>
            <a:r>
              <a:rPr lang="da-DK" sz="1400" spc="265" dirty="0">
                <a:solidFill>
                  <a:srgbClr val="282828"/>
                </a:solidFill>
                <a:latin typeface="+mn-lt"/>
                <a:cs typeface="Arial"/>
              </a:rPr>
              <a:t> </a:t>
            </a:r>
            <a:r>
              <a:rPr lang="da-DK" sz="1400" dirty="0">
                <a:solidFill>
                  <a:srgbClr val="282828"/>
                </a:solidFill>
                <a:latin typeface="+mn-lt"/>
                <a:cs typeface="Arial"/>
              </a:rPr>
              <a:t>er</a:t>
            </a:r>
            <a:r>
              <a:rPr lang="da-DK" sz="1400" spc="270" dirty="0">
                <a:solidFill>
                  <a:srgbClr val="282828"/>
                </a:solidFill>
                <a:latin typeface="+mn-lt"/>
                <a:cs typeface="Arial"/>
              </a:rPr>
              <a:t> mulighed for et </a:t>
            </a:r>
            <a:r>
              <a:rPr lang="da-DK" sz="1400" dirty="0">
                <a:solidFill>
                  <a:srgbClr val="3D3D3D"/>
                </a:solidFill>
                <a:latin typeface="+mn-lt"/>
                <a:cs typeface="Arial"/>
              </a:rPr>
              <a:t>uplanlagte</a:t>
            </a:r>
            <a:r>
              <a:rPr lang="da-DK" sz="1400" spc="345" dirty="0">
                <a:solidFill>
                  <a:srgbClr val="3D3D3D"/>
                </a:solidFill>
                <a:latin typeface="+mn-lt"/>
                <a:cs typeface="Arial"/>
              </a:rPr>
              <a:t> </a:t>
            </a:r>
            <a:r>
              <a:rPr lang="da-DK" sz="1400" dirty="0">
                <a:solidFill>
                  <a:srgbClr val="3D3D3D"/>
                </a:solidFill>
                <a:latin typeface="+mn-lt"/>
                <a:cs typeface="Arial"/>
              </a:rPr>
              <a:t>driftstop.</a:t>
            </a:r>
            <a:r>
              <a:rPr lang="da-DK" sz="1400" spc="345" dirty="0">
                <a:solidFill>
                  <a:srgbClr val="3D3D3D"/>
                </a:solidFill>
                <a:latin typeface="+mn-lt"/>
                <a:cs typeface="Arial"/>
              </a:rPr>
              <a:t> </a:t>
            </a:r>
            <a:r>
              <a:rPr lang="da-DK" sz="1400" dirty="0">
                <a:solidFill>
                  <a:srgbClr val="3D3D3D"/>
                </a:solidFill>
                <a:latin typeface="+mn-lt"/>
                <a:cs typeface="Arial"/>
              </a:rPr>
              <a:t>Blot</a:t>
            </a:r>
            <a:r>
              <a:rPr lang="da-DK" sz="1400" spc="300" dirty="0">
                <a:solidFill>
                  <a:srgbClr val="3D3D3D"/>
                </a:solidFill>
                <a:latin typeface="+mn-lt"/>
                <a:cs typeface="Arial"/>
              </a:rPr>
              <a:t> </a:t>
            </a:r>
            <a:r>
              <a:rPr lang="da-DK" sz="1400" dirty="0">
                <a:solidFill>
                  <a:srgbClr val="282828"/>
                </a:solidFill>
                <a:latin typeface="+mn-lt"/>
                <a:cs typeface="Arial"/>
              </a:rPr>
              <a:t>er</a:t>
            </a:r>
            <a:r>
              <a:rPr lang="da-DK" sz="1400" spc="260" dirty="0">
                <a:solidFill>
                  <a:srgbClr val="282828"/>
                </a:solidFill>
                <a:latin typeface="+mn-lt"/>
                <a:cs typeface="Arial"/>
              </a:rPr>
              <a:t> </a:t>
            </a:r>
            <a:r>
              <a:rPr lang="da-DK" sz="1400" spc="-25" dirty="0">
                <a:solidFill>
                  <a:srgbClr val="3D3D3D"/>
                </a:solidFill>
                <a:latin typeface="+mn-lt"/>
                <a:cs typeface="Arial"/>
              </a:rPr>
              <a:t>der </a:t>
            </a:r>
            <a:r>
              <a:rPr lang="da-DK" sz="1400" dirty="0">
                <a:solidFill>
                  <a:srgbClr val="3D3D3D"/>
                </a:solidFill>
                <a:latin typeface="+mn-lt"/>
                <a:cs typeface="Arial"/>
              </a:rPr>
              <a:t>færre</a:t>
            </a:r>
            <a:r>
              <a:rPr lang="da-DK" sz="1400" spc="305" dirty="0">
                <a:solidFill>
                  <a:srgbClr val="3D3D3D"/>
                </a:solidFill>
                <a:latin typeface="+mn-lt"/>
                <a:cs typeface="Arial"/>
              </a:rPr>
              <a:t> </a:t>
            </a:r>
            <a:r>
              <a:rPr lang="da-DK" sz="1400" dirty="0">
                <a:solidFill>
                  <a:srgbClr val="282828"/>
                </a:solidFill>
                <a:latin typeface="+mn-lt"/>
                <a:cs typeface="Arial"/>
              </a:rPr>
              <a:t>af</a:t>
            </a:r>
            <a:r>
              <a:rPr lang="da-DK" sz="1400" spc="310" dirty="0">
                <a:solidFill>
                  <a:srgbClr val="282828"/>
                </a:solidFill>
                <a:latin typeface="+mn-lt"/>
                <a:cs typeface="Arial"/>
              </a:rPr>
              <a:t> </a:t>
            </a:r>
            <a:r>
              <a:rPr lang="da-DK" sz="1400" dirty="0">
                <a:solidFill>
                  <a:srgbClr val="3D3D3D"/>
                </a:solidFill>
                <a:latin typeface="+mn-lt"/>
                <a:cs typeface="Arial"/>
              </a:rPr>
              <a:t>dem.</a:t>
            </a:r>
            <a:r>
              <a:rPr lang="da-DK" sz="1400" spc="305" dirty="0">
                <a:solidFill>
                  <a:srgbClr val="3D3D3D"/>
                </a:solidFill>
                <a:latin typeface="+mn-lt"/>
                <a:cs typeface="Arial"/>
              </a:rPr>
              <a:t> </a:t>
            </a:r>
            <a:r>
              <a:rPr lang="da-DK" sz="1400" dirty="0">
                <a:solidFill>
                  <a:srgbClr val="3D3D3D"/>
                </a:solidFill>
                <a:latin typeface="+mn-lt"/>
                <a:cs typeface="Arial"/>
              </a:rPr>
              <a:t>Reparationerne</a:t>
            </a:r>
            <a:r>
              <a:rPr lang="da-DK" sz="1400" spc="275" dirty="0">
                <a:solidFill>
                  <a:srgbClr val="3D3D3D"/>
                </a:solidFill>
                <a:latin typeface="+mn-lt"/>
                <a:cs typeface="Arial"/>
              </a:rPr>
              <a:t> </a:t>
            </a:r>
            <a:r>
              <a:rPr lang="da-DK" sz="1400" dirty="0">
                <a:solidFill>
                  <a:srgbClr val="3D3D3D"/>
                </a:solidFill>
                <a:latin typeface="+mn-lt"/>
                <a:cs typeface="Arial"/>
              </a:rPr>
              <a:t>bliver</a:t>
            </a:r>
            <a:r>
              <a:rPr lang="da-DK" sz="1400" spc="335" dirty="0">
                <a:solidFill>
                  <a:srgbClr val="3D3D3D"/>
                </a:solidFill>
                <a:latin typeface="+mn-lt"/>
                <a:cs typeface="Arial"/>
              </a:rPr>
              <a:t> </a:t>
            </a:r>
            <a:r>
              <a:rPr lang="da-DK" sz="1400" dirty="0">
                <a:solidFill>
                  <a:srgbClr val="3D3D3D"/>
                </a:solidFill>
                <a:latin typeface="+mn-lt"/>
                <a:cs typeface="Arial"/>
              </a:rPr>
              <a:t>ofte</a:t>
            </a:r>
            <a:r>
              <a:rPr lang="da-DK" sz="1400" spc="310" dirty="0">
                <a:solidFill>
                  <a:srgbClr val="3D3D3D"/>
                </a:solidFill>
                <a:latin typeface="+mn-lt"/>
                <a:cs typeface="Arial"/>
              </a:rPr>
              <a:t> </a:t>
            </a:r>
            <a:r>
              <a:rPr lang="da-DK" sz="1400" dirty="0">
                <a:solidFill>
                  <a:srgbClr val="3D3D3D"/>
                </a:solidFill>
                <a:latin typeface="+mn-lt"/>
                <a:cs typeface="Arial"/>
              </a:rPr>
              <a:t>foretaget</a:t>
            </a:r>
            <a:r>
              <a:rPr lang="da-DK" sz="1400" spc="420" dirty="0">
                <a:solidFill>
                  <a:srgbClr val="3D3D3D"/>
                </a:solidFill>
                <a:latin typeface="+mn-lt"/>
                <a:cs typeface="Arial"/>
              </a:rPr>
              <a:t> </a:t>
            </a:r>
            <a:r>
              <a:rPr lang="da-DK" sz="1400" dirty="0">
                <a:solidFill>
                  <a:srgbClr val="3D3D3D"/>
                </a:solidFill>
                <a:latin typeface="+mn-lt"/>
                <a:cs typeface="Arial"/>
              </a:rPr>
              <a:t>langt</a:t>
            </a:r>
            <a:r>
              <a:rPr lang="da-DK" sz="1400" spc="340" dirty="0">
                <a:solidFill>
                  <a:srgbClr val="3D3D3D"/>
                </a:solidFill>
                <a:latin typeface="+mn-lt"/>
                <a:cs typeface="Arial"/>
              </a:rPr>
              <a:t> </a:t>
            </a:r>
            <a:r>
              <a:rPr lang="da-DK" sz="1400" dirty="0">
                <a:solidFill>
                  <a:srgbClr val="3D3D3D"/>
                </a:solidFill>
                <a:latin typeface="+mn-lt"/>
                <a:cs typeface="Arial"/>
              </a:rPr>
              <a:t>før</a:t>
            </a:r>
            <a:r>
              <a:rPr lang="da-DK" sz="1400" spc="295" dirty="0">
                <a:solidFill>
                  <a:srgbClr val="3D3D3D"/>
                </a:solidFill>
                <a:latin typeface="+mn-lt"/>
                <a:cs typeface="Arial"/>
              </a:rPr>
              <a:t> </a:t>
            </a:r>
            <a:r>
              <a:rPr lang="da-DK" sz="1400" spc="-10" dirty="0">
                <a:solidFill>
                  <a:srgbClr val="3D3D3D"/>
                </a:solidFill>
                <a:latin typeface="+mn-lt"/>
                <a:cs typeface="Arial"/>
              </a:rPr>
              <a:t>komponenterne </a:t>
            </a:r>
            <a:r>
              <a:rPr lang="da-DK" sz="1400" dirty="0">
                <a:solidFill>
                  <a:srgbClr val="3D3D3D"/>
                </a:solidFill>
                <a:latin typeface="+mn-lt"/>
                <a:cs typeface="Arial"/>
              </a:rPr>
              <a:t>når</a:t>
            </a:r>
            <a:r>
              <a:rPr lang="da-DK" sz="1400" spc="484" dirty="0">
                <a:solidFill>
                  <a:srgbClr val="3D3D3D"/>
                </a:solidFill>
                <a:latin typeface="+mn-lt"/>
                <a:cs typeface="Arial"/>
              </a:rPr>
              <a:t> </a:t>
            </a:r>
            <a:r>
              <a:rPr lang="da-DK" sz="1400" dirty="0">
                <a:solidFill>
                  <a:srgbClr val="3D3D3D"/>
                </a:solidFill>
                <a:latin typeface="+mn-lt"/>
                <a:cs typeface="Arial"/>
              </a:rPr>
              <a:t>deres</a:t>
            </a:r>
            <a:r>
              <a:rPr lang="da-DK" sz="1400" spc="70" dirty="0">
                <a:solidFill>
                  <a:srgbClr val="3D3D3D"/>
                </a:solidFill>
                <a:latin typeface="+mn-lt"/>
                <a:cs typeface="Arial"/>
              </a:rPr>
              <a:t> </a:t>
            </a:r>
            <a:r>
              <a:rPr lang="da-DK" sz="1400" dirty="0">
                <a:solidFill>
                  <a:srgbClr val="3D3D3D"/>
                </a:solidFill>
                <a:latin typeface="+mn-lt"/>
                <a:cs typeface="Arial"/>
              </a:rPr>
              <a:t>maximale</a:t>
            </a:r>
            <a:r>
              <a:rPr lang="da-DK" sz="1400" spc="100" dirty="0">
                <a:solidFill>
                  <a:srgbClr val="3D3D3D"/>
                </a:solidFill>
                <a:latin typeface="+mn-lt"/>
                <a:cs typeface="Arial"/>
              </a:rPr>
              <a:t> </a:t>
            </a:r>
            <a:r>
              <a:rPr lang="da-DK" sz="1400" dirty="0">
                <a:solidFill>
                  <a:srgbClr val="3D3D3D"/>
                </a:solidFill>
                <a:latin typeface="+mn-lt"/>
                <a:cs typeface="Arial"/>
              </a:rPr>
              <a:t>levetid.</a:t>
            </a:r>
            <a:r>
              <a:rPr lang="da-DK" sz="1400" spc="80" dirty="0">
                <a:solidFill>
                  <a:srgbClr val="3D3D3D"/>
                </a:solidFill>
                <a:latin typeface="+mn-lt"/>
                <a:cs typeface="Arial"/>
              </a:rPr>
              <a:t> </a:t>
            </a:r>
            <a:r>
              <a:rPr lang="da-DK" sz="1400" dirty="0">
                <a:solidFill>
                  <a:srgbClr val="3D3D3D"/>
                </a:solidFill>
                <a:latin typeface="+mn-lt"/>
                <a:cs typeface="Arial"/>
              </a:rPr>
              <a:t>Dette</a:t>
            </a:r>
            <a:r>
              <a:rPr lang="da-DK" sz="1400" spc="490" dirty="0">
                <a:solidFill>
                  <a:srgbClr val="3D3D3D"/>
                </a:solidFill>
                <a:latin typeface="+mn-lt"/>
                <a:cs typeface="Arial"/>
              </a:rPr>
              <a:t> </a:t>
            </a:r>
            <a:r>
              <a:rPr lang="da-DK" sz="1400" dirty="0">
                <a:solidFill>
                  <a:srgbClr val="3D3D3D"/>
                </a:solidFill>
                <a:latin typeface="+mn-lt"/>
                <a:cs typeface="Arial"/>
              </a:rPr>
              <a:t>kan</a:t>
            </a:r>
            <a:r>
              <a:rPr lang="da-DK" sz="1400" spc="65" dirty="0">
                <a:solidFill>
                  <a:srgbClr val="3D3D3D"/>
                </a:solidFill>
                <a:latin typeface="+mn-lt"/>
                <a:cs typeface="Arial"/>
              </a:rPr>
              <a:t>  </a:t>
            </a:r>
            <a:r>
              <a:rPr lang="da-DK" sz="1400" dirty="0">
                <a:solidFill>
                  <a:srgbClr val="3D3D3D"/>
                </a:solidFill>
                <a:latin typeface="+mn-lt"/>
                <a:cs typeface="Arial"/>
              </a:rPr>
              <a:t>resultere</a:t>
            </a:r>
            <a:r>
              <a:rPr lang="da-DK" sz="1400" spc="90" dirty="0">
                <a:solidFill>
                  <a:srgbClr val="3D3D3D"/>
                </a:solidFill>
                <a:latin typeface="+mn-lt"/>
                <a:cs typeface="Arial"/>
              </a:rPr>
              <a:t> </a:t>
            </a:r>
            <a:r>
              <a:rPr lang="da-DK" sz="1400" dirty="0">
                <a:solidFill>
                  <a:srgbClr val="3D3D3D"/>
                </a:solidFill>
                <a:latin typeface="+mn-lt"/>
                <a:cs typeface="Arial"/>
              </a:rPr>
              <a:t>i</a:t>
            </a:r>
            <a:r>
              <a:rPr lang="da-DK" sz="1400" spc="490" dirty="0">
                <a:solidFill>
                  <a:srgbClr val="3D3D3D"/>
                </a:solidFill>
                <a:latin typeface="+mn-lt"/>
                <a:cs typeface="Arial"/>
              </a:rPr>
              <a:t> </a:t>
            </a:r>
            <a:r>
              <a:rPr lang="da-DK" sz="1400" dirty="0">
                <a:solidFill>
                  <a:srgbClr val="282828"/>
                </a:solidFill>
                <a:latin typeface="+mn-lt"/>
                <a:cs typeface="Arial"/>
              </a:rPr>
              <a:t>store</a:t>
            </a:r>
            <a:r>
              <a:rPr lang="da-DK" sz="1400" spc="70" dirty="0">
                <a:solidFill>
                  <a:srgbClr val="282828"/>
                </a:solidFill>
                <a:latin typeface="+mn-lt"/>
                <a:cs typeface="Arial"/>
              </a:rPr>
              <a:t> </a:t>
            </a:r>
            <a:r>
              <a:rPr lang="da-DK" sz="1400" dirty="0">
                <a:solidFill>
                  <a:srgbClr val="3D3D3D"/>
                </a:solidFill>
                <a:latin typeface="+mn-lt"/>
                <a:cs typeface="Arial"/>
              </a:rPr>
              <a:t>omkostninger</a:t>
            </a:r>
            <a:r>
              <a:rPr lang="da-DK" sz="1400" spc="140" dirty="0">
                <a:solidFill>
                  <a:srgbClr val="3D3D3D"/>
                </a:solidFill>
                <a:latin typeface="+mn-lt"/>
                <a:cs typeface="Arial"/>
              </a:rPr>
              <a:t> </a:t>
            </a:r>
            <a:r>
              <a:rPr lang="da-DK" sz="1400" spc="-25" dirty="0">
                <a:solidFill>
                  <a:srgbClr val="3D3D3D"/>
                </a:solidFill>
                <a:latin typeface="+mn-lt"/>
                <a:cs typeface="Arial"/>
              </a:rPr>
              <a:t>på </a:t>
            </a:r>
            <a:r>
              <a:rPr lang="da-DK" sz="1400" dirty="0">
                <a:solidFill>
                  <a:srgbClr val="3D3D3D"/>
                </a:solidFill>
                <a:latin typeface="+mn-lt"/>
                <a:cs typeface="Arial"/>
              </a:rPr>
              <a:t>reservedelslageret.</a:t>
            </a:r>
            <a:r>
              <a:rPr lang="da-DK" sz="1400" spc="285" dirty="0">
                <a:solidFill>
                  <a:srgbClr val="3D3D3D"/>
                </a:solidFill>
                <a:latin typeface="+mn-lt"/>
                <a:cs typeface="Arial"/>
              </a:rPr>
              <a:t> </a:t>
            </a:r>
            <a:r>
              <a:rPr lang="da-DK" sz="1400" dirty="0">
                <a:solidFill>
                  <a:srgbClr val="3D3D3D"/>
                </a:solidFill>
                <a:latin typeface="+mn-lt"/>
                <a:cs typeface="Arial"/>
              </a:rPr>
              <a:t>Desuden</a:t>
            </a:r>
            <a:r>
              <a:rPr lang="da-DK" sz="1400" spc="434" dirty="0">
                <a:solidFill>
                  <a:srgbClr val="3D3D3D"/>
                </a:solidFill>
                <a:latin typeface="+mn-lt"/>
                <a:cs typeface="Arial"/>
              </a:rPr>
              <a:t> </a:t>
            </a:r>
            <a:r>
              <a:rPr lang="da-DK" sz="1400" dirty="0">
                <a:solidFill>
                  <a:srgbClr val="3D3D3D"/>
                </a:solidFill>
                <a:latin typeface="+mn-lt"/>
                <a:cs typeface="Arial"/>
              </a:rPr>
              <a:t>medfører</a:t>
            </a:r>
            <a:r>
              <a:rPr lang="da-DK" sz="1400" spc="434" dirty="0">
                <a:solidFill>
                  <a:srgbClr val="3D3D3D"/>
                </a:solidFill>
                <a:latin typeface="+mn-lt"/>
                <a:cs typeface="Arial"/>
              </a:rPr>
              <a:t> </a:t>
            </a:r>
            <a:r>
              <a:rPr lang="da-DK" sz="1400" dirty="0">
                <a:solidFill>
                  <a:srgbClr val="3D3D3D"/>
                </a:solidFill>
                <a:latin typeface="+mn-lt"/>
                <a:cs typeface="Arial"/>
              </a:rPr>
              <a:t>det</a:t>
            </a:r>
            <a:r>
              <a:rPr lang="da-DK" sz="1400" spc="320" dirty="0">
                <a:solidFill>
                  <a:srgbClr val="3D3D3D"/>
                </a:solidFill>
                <a:latin typeface="+mn-lt"/>
                <a:cs typeface="Arial"/>
              </a:rPr>
              <a:t> </a:t>
            </a:r>
            <a:r>
              <a:rPr lang="da-DK" sz="1400" dirty="0">
                <a:solidFill>
                  <a:srgbClr val="3D3D3D"/>
                </a:solidFill>
                <a:latin typeface="+mn-lt"/>
                <a:cs typeface="Arial"/>
              </a:rPr>
              <a:t>ofte</a:t>
            </a:r>
            <a:r>
              <a:rPr lang="da-DK" sz="1400" spc="320" dirty="0">
                <a:solidFill>
                  <a:srgbClr val="3D3D3D"/>
                </a:solidFill>
                <a:latin typeface="+mn-lt"/>
                <a:cs typeface="Arial"/>
              </a:rPr>
              <a:t> </a:t>
            </a:r>
            <a:r>
              <a:rPr lang="da-DK" sz="1400" dirty="0">
                <a:solidFill>
                  <a:srgbClr val="3D3D3D"/>
                </a:solidFill>
                <a:latin typeface="+mn-lt"/>
                <a:cs typeface="Arial"/>
              </a:rPr>
              <a:t>følgefejl,</a:t>
            </a:r>
            <a:r>
              <a:rPr lang="da-DK" sz="1400" spc="445" dirty="0">
                <a:solidFill>
                  <a:srgbClr val="3D3D3D"/>
                </a:solidFill>
                <a:latin typeface="+mn-lt"/>
                <a:cs typeface="Arial"/>
              </a:rPr>
              <a:t> </a:t>
            </a:r>
            <a:r>
              <a:rPr lang="da-DK" sz="1400" dirty="0">
                <a:solidFill>
                  <a:srgbClr val="3D3D3D"/>
                </a:solidFill>
                <a:latin typeface="+mn-lt"/>
                <a:cs typeface="Arial"/>
              </a:rPr>
              <a:t>da</a:t>
            </a:r>
            <a:r>
              <a:rPr lang="da-DK" sz="1400" spc="345" dirty="0">
                <a:solidFill>
                  <a:srgbClr val="3D3D3D"/>
                </a:solidFill>
                <a:latin typeface="+mn-lt"/>
                <a:cs typeface="Arial"/>
              </a:rPr>
              <a:t> </a:t>
            </a:r>
            <a:r>
              <a:rPr lang="da-DK" sz="1400" dirty="0">
                <a:solidFill>
                  <a:srgbClr val="3D3D3D"/>
                </a:solidFill>
                <a:latin typeface="+mn-lt"/>
                <a:cs typeface="Arial"/>
              </a:rPr>
              <a:t>man</a:t>
            </a:r>
            <a:r>
              <a:rPr lang="da-DK" sz="1400" spc="330" dirty="0">
                <a:solidFill>
                  <a:srgbClr val="3D3D3D"/>
                </a:solidFill>
                <a:latin typeface="+mn-lt"/>
                <a:cs typeface="Arial"/>
              </a:rPr>
              <a:t> </a:t>
            </a:r>
            <a:r>
              <a:rPr lang="da-DK" sz="1400" dirty="0">
                <a:solidFill>
                  <a:srgbClr val="3D3D3D"/>
                </a:solidFill>
                <a:latin typeface="+mn-lt"/>
                <a:cs typeface="Arial"/>
              </a:rPr>
              <a:t>med</a:t>
            </a:r>
            <a:r>
              <a:rPr lang="da-DK" sz="1400" spc="355" dirty="0">
                <a:solidFill>
                  <a:srgbClr val="3D3D3D"/>
                </a:solidFill>
                <a:latin typeface="+mn-lt"/>
                <a:cs typeface="Arial"/>
              </a:rPr>
              <a:t> </a:t>
            </a:r>
            <a:r>
              <a:rPr lang="da-DK" sz="1400" spc="-10" dirty="0">
                <a:solidFill>
                  <a:srgbClr val="3D3D3D"/>
                </a:solidFill>
                <a:latin typeface="+mn-lt"/>
                <a:cs typeface="Arial"/>
              </a:rPr>
              <a:t>tiden </a:t>
            </a:r>
            <a:r>
              <a:rPr lang="da-DK" sz="1400" spc="10" dirty="0">
                <a:solidFill>
                  <a:srgbClr val="3D3D3D"/>
                </a:solidFill>
                <a:latin typeface="+mn-lt"/>
                <a:cs typeface="Arial"/>
              </a:rPr>
              <a:t>overspænder</a:t>
            </a:r>
            <a:r>
              <a:rPr lang="da-DK" sz="1400" spc="265" dirty="0">
                <a:solidFill>
                  <a:srgbClr val="3D3D3D"/>
                </a:solidFill>
                <a:latin typeface="+mn-lt"/>
                <a:cs typeface="Arial"/>
              </a:rPr>
              <a:t> </a:t>
            </a:r>
            <a:r>
              <a:rPr lang="da-DK" sz="1400" spc="10" dirty="0">
                <a:solidFill>
                  <a:srgbClr val="282828"/>
                </a:solidFill>
                <a:latin typeface="+mn-lt"/>
                <a:cs typeface="Arial"/>
              </a:rPr>
              <a:t>skrue-</a:t>
            </a:r>
            <a:r>
              <a:rPr lang="da-DK" sz="1400" spc="140" dirty="0">
                <a:solidFill>
                  <a:srgbClr val="282828"/>
                </a:solidFill>
                <a:latin typeface="+mn-lt"/>
                <a:cs typeface="Arial"/>
              </a:rPr>
              <a:t> </a:t>
            </a:r>
            <a:r>
              <a:rPr lang="da-DK" sz="1400" spc="10" dirty="0">
                <a:solidFill>
                  <a:srgbClr val="282828"/>
                </a:solidFill>
                <a:latin typeface="+mn-lt"/>
                <a:cs typeface="Arial"/>
              </a:rPr>
              <a:t>og</a:t>
            </a:r>
            <a:r>
              <a:rPr lang="da-DK" sz="1400" spc="60" dirty="0">
                <a:solidFill>
                  <a:srgbClr val="282828"/>
                </a:solidFill>
                <a:latin typeface="+mn-lt"/>
                <a:cs typeface="Arial"/>
              </a:rPr>
              <a:t> </a:t>
            </a:r>
            <a:r>
              <a:rPr lang="da-DK" sz="1400" spc="10" dirty="0">
                <a:solidFill>
                  <a:srgbClr val="3D3D3D"/>
                </a:solidFill>
                <a:latin typeface="+mn-lt"/>
                <a:cs typeface="Arial"/>
              </a:rPr>
              <a:t>terminalforbindelser</a:t>
            </a:r>
            <a:r>
              <a:rPr lang="da-DK" sz="1400" spc="60" dirty="0">
                <a:solidFill>
                  <a:srgbClr val="3D3D3D"/>
                </a:solidFill>
                <a:latin typeface="+mn-lt"/>
                <a:cs typeface="Arial"/>
              </a:rPr>
              <a:t> </a:t>
            </a:r>
            <a:r>
              <a:rPr lang="da-DK" sz="1400" spc="10" dirty="0">
                <a:solidFill>
                  <a:srgbClr val="3D3D3D"/>
                </a:solidFill>
                <a:latin typeface="+mn-lt"/>
                <a:cs typeface="Arial"/>
              </a:rPr>
              <a:t>på</a:t>
            </a:r>
            <a:r>
              <a:rPr lang="da-DK" sz="1400" spc="90" dirty="0">
                <a:solidFill>
                  <a:srgbClr val="3D3D3D"/>
                </a:solidFill>
                <a:latin typeface="+mn-lt"/>
                <a:cs typeface="Arial"/>
              </a:rPr>
              <a:t> </a:t>
            </a:r>
            <a:r>
              <a:rPr lang="da-DK" sz="1400" spc="-10" dirty="0" err="1">
                <a:solidFill>
                  <a:srgbClr val="282828"/>
                </a:solidFill>
                <a:latin typeface="+mn-lt"/>
                <a:cs typeface="Arial"/>
              </a:rPr>
              <a:t>elmateriellet</a:t>
            </a:r>
            <a:r>
              <a:rPr lang="da-DK" sz="1400" spc="-10" dirty="0">
                <a:solidFill>
                  <a:srgbClr val="282828"/>
                </a:solidFill>
                <a:latin typeface="+mn-lt"/>
                <a:cs typeface="Arial"/>
              </a:rPr>
              <a:t>.</a:t>
            </a:r>
          </a:p>
          <a:p>
            <a:pPr marL="113030" algn="just">
              <a:lnSpc>
                <a:spcPts val="2500"/>
              </a:lnSpc>
            </a:pPr>
            <a:endParaRPr lang="da-DK" sz="1400" b="1" dirty="0"/>
          </a:p>
        </p:txBody>
      </p:sp>
      <p:sp>
        <p:nvSpPr>
          <p:cNvPr id="4" name="Titel 3">
            <a:extLst>
              <a:ext uri="{FF2B5EF4-FFF2-40B4-BE49-F238E27FC236}">
                <a16:creationId xmlns:a16="http://schemas.microsoft.com/office/drawing/2014/main" id="{84C9FAA2-5058-49D0-AAA5-234D0601ED6B}"/>
              </a:ext>
            </a:extLst>
          </p:cNvPr>
          <p:cNvSpPr>
            <a:spLocks noGrp="1"/>
          </p:cNvSpPr>
          <p:nvPr>
            <p:ph type="title"/>
          </p:nvPr>
        </p:nvSpPr>
        <p:spPr/>
        <p:txBody>
          <a:bodyPr/>
          <a:lstStyle/>
          <a:p>
            <a:r>
              <a:rPr lang="da-DK" dirty="0"/>
              <a:t>Termografering</a:t>
            </a:r>
            <a:br>
              <a:rPr lang="da-DK" dirty="0"/>
            </a:br>
            <a:br>
              <a:rPr lang="da-DK" dirty="0"/>
            </a:br>
            <a:r>
              <a:rPr lang="da-DK" dirty="0"/>
              <a:t>Vedligeholdelse</a:t>
            </a:r>
            <a:br>
              <a:rPr lang="da-DK" dirty="0"/>
            </a:br>
            <a:br>
              <a:rPr lang="da-DK" sz="2400" b="1" spc="-10" dirty="0">
                <a:solidFill>
                  <a:srgbClr val="3D3D3D"/>
                </a:solidFill>
                <a:latin typeface="+mn-lt"/>
                <a:cs typeface="Arial"/>
              </a:rPr>
            </a:br>
            <a:br>
              <a:rPr lang="da-DK" dirty="0"/>
            </a:br>
            <a:br>
              <a:rPr lang="da-DK" dirty="0"/>
            </a:br>
            <a:endParaRPr lang="da-DK" dirty="0"/>
          </a:p>
        </p:txBody>
      </p:sp>
      <p:sp>
        <p:nvSpPr>
          <p:cNvPr id="3" name="Tekstfelt 2">
            <a:extLst>
              <a:ext uri="{FF2B5EF4-FFF2-40B4-BE49-F238E27FC236}">
                <a16:creationId xmlns:a16="http://schemas.microsoft.com/office/drawing/2014/main" id="{AAC641ED-E1A1-1F5A-CB20-68C5568309AC}"/>
              </a:ext>
            </a:extLst>
          </p:cNvPr>
          <p:cNvSpPr txBox="1"/>
          <p:nvPr/>
        </p:nvSpPr>
        <p:spPr>
          <a:xfrm>
            <a:off x="884001" y="1396539"/>
            <a:ext cx="8214506" cy="369332"/>
          </a:xfrm>
          <a:prstGeom prst="rect">
            <a:avLst/>
          </a:prstGeom>
          <a:noFill/>
        </p:spPr>
        <p:txBody>
          <a:bodyPr wrap="square">
            <a:spAutoFit/>
          </a:bodyPr>
          <a:lstStyle/>
          <a:p>
            <a:r>
              <a:rPr lang="da-DK" sz="1800" b="1" dirty="0">
                <a:solidFill>
                  <a:schemeClr val="accent2"/>
                </a:solidFill>
                <a:latin typeface="+mn-lt"/>
                <a:cs typeface="Arial"/>
              </a:rPr>
              <a:t>Man</a:t>
            </a:r>
            <a:r>
              <a:rPr lang="da-DK" sz="1800" b="1" spc="95" dirty="0">
                <a:solidFill>
                  <a:schemeClr val="accent2"/>
                </a:solidFill>
                <a:latin typeface="+mn-lt"/>
                <a:cs typeface="Arial"/>
              </a:rPr>
              <a:t> </a:t>
            </a:r>
            <a:r>
              <a:rPr lang="da-DK" sz="1800" b="1" dirty="0">
                <a:solidFill>
                  <a:schemeClr val="accent2"/>
                </a:solidFill>
                <a:latin typeface="+mn-lt"/>
                <a:cs typeface="Arial"/>
              </a:rPr>
              <a:t>kan</a:t>
            </a:r>
            <a:r>
              <a:rPr lang="da-DK" sz="1800" b="1" spc="70" dirty="0">
                <a:solidFill>
                  <a:schemeClr val="accent2"/>
                </a:solidFill>
                <a:latin typeface="+mn-lt"/>
                <a:cs typeface="Arial"/>
              </a:rPr>
              <a:t> </a:t>
            </a:r>
            <a:r>
              <a:rPr lang="da-DK" sz="1800" b="1" dirty="0">
                <a:solidFill>
                  <a:schemeClr val="accent2"/>
                </a:solidFill>
                <a:latin typeface="+mn-lt"/>
                <a:cs typeface="Arial"/>
              </a:rPr>
              <a:t>skelne</a:t>
            </a:r>
            <a:r>
              <a:rPr lang="da-DK" sz="1800" b="1" spc="125" dirty="0">
                <a:solidFill>
                  <a:schemeClr val="accent2"/>
                </a:solidFill>
                <a:latin typeface="+mn-lt"/>
                <a:cs typeface="Arial"/>
              </a:rPr>
              <a:t> </a:t>
            </a:r>
            <a:r>
              <a:rPr lang="da-DK" sz="1800" b="1" dirty="0">
                <a:solidFill>
                  <a:schemeClr val="accent2"/>
                </a:solidFill>
                <a:latin typeface="+mn-lt"/>
                <a:cs typeface="Arial"/>
              </a:rPr>
              <a:t>imellem</a:t>
            </a:r>
            <a:r>
              <a:rPr lang="da-DK" sz="1800" b="1" spc="170" dirty="0">
                <a:solidFill>
                  <a:schemeClr val="accent2"/>
                </a:solidFill>
                <a:latin typeface="+mn-lt"/>
                <a:cs typeface="Arial"/>
              </a:rPr>
              <a:t> </a:t>
            </a:r>
            <a:r>
              <a:rPr lang="da-DK" sz="1800" b="1" dirty="0">
                <a:solidFill>
                  <a:schemeClr val="accent2"/>
                </a:solidFill>
                <a:latin typeface="+mn-lt"/>
                <a:cs typeface="Arial"/>
              </a:rPr>
              <a:t>tre</a:t>
            </a:r>
            <a:r>
              <a:rPr lang="da-DK" sz="1800" b="1" spc="50" dirty="0">
                <a:solidFill>
                  <a:schemeClr val="accent2"/>
                </a:solidFill>
                <a:latin typeface="+mn-lt"/>
                <a:cs typeface="Arial"/>
              </a:rPr>
              <a:t> </a:t>
            </a:r>
            <a:r>
              <a:rPr lang="da-DK" sz="1800" b="1" dirty="0">
                <a:solidFill>
                  <a:schemeClr val="accent2"/>
                </a:solidFill>
                <a:latin typeface="+mn-lt"/>
                <a:cs typeface="Arial"/>
              </a:rPr>
              <a:t>former</a:t>
            </a:r>
            <a:r>
              <a:rPr lang="da-DK" sz="1800" b="1" spc="170" dirty="0">
                <a:solidFill>
                  <a:schemeClr val="accent2"/>
                </a:solidFill>
                <a:latin typeface="+mn-lt"/>
                <a:cs typeface="Arial"/>
              </a:rPr>
              <a:t> </a:t>
            </a:r>
            <a:r>
              <a:rPr lang="da-DK" sz="1800" b="1" dirty="0">
                <a:solidFill>
                  <a:schemeClr val="accent2"/>
                </a:solidFill>
                <a:latin typeface="+mn-lt"/>
                <a:cs typeface="Arial"/>
              </a:rPr>
              <a:t>for</a:t>
            </a:r>
            <a:r>
              <a:rPr lang="da-DK" sz="1800" b="1" spc="114" dirty="0">
                <a:solidFill>
                  <a:schemeClr val="accent2"/>
                </a:solidFill>
                <a:latin typeface="+mn-lt"/>
                <a:cs typeface="Arial"/>
              </a:rPr>
              <a:t> </a:t>
            </a:r>
            <a:r>
              <a:rPr lang="da-DK" sz="1800" b="1" spc="-10" dirty="0">
                <a:solidFill>
                  <a:schemeClr val="accent2"/>
                </a:solidFill>
                <a:latin typeface="+mn-lt"/>
                <a:cs typeface="Arial"/>
              </a:rPr>
              <a:t>vedligeholdelse:</a:t>
            </a:r>
            <a:endParaRPr lang="da-DK" dirty="0"/>
          </a:p>
        </p:txBody>
      </p:sp>
    </p:spTree>
    <p:extLst>
      <p:ext uri="{BB962C8B-B14F-4D97-AF65-F5344CB8AC3E}">
        <p14:creationId xmlns:p14="http://schemas.microsoft.com/office/powerpoint/2010/main" val="2916777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02FBDE54-65DB-4ADF-9996-B342442C8D5B}"/>
              </a:ext>
            </a:extLst>
          </p:cNvPr>
          <p:cNvSpPr>
            <a:spLocks noGrp="1"/>
          </p:cNvSpPr>
          <p:nvPr>
            <p:ph sz="half" idx="1"/>
          </p:nvPr>
        </p:nvSpPr>
        <p:spPr>
          <a:xfrm>
            <a:off x="847608" y="2188190"/>
            <a:ext cx="10043306" cy="3452885"/>
          </a:xfrm>
        </p:spPr>
        <p:txBody>
          <a:bodyPr>
            <a:normAutofit/>
          </a:bodyPr>
          <a:lstStyle/>
          <a:p>
            <a:pPr marL="12700" algn="just">
              <a:lnSpc>
                <a:spcPct val="170000"/>
              </a:lnSpc>
              <a:spcBef>
                <a:spcPts val="1170"/>
              </a:spcBef>
              <a:tabLst>
                <a:tab pos="380365" algn="l"/>
              </a:tabLst>
            </a:pPr>
            <a:r>
              <a:rPr lang="da-DK" sz="1400" b="1" i="1" dirty="0">
                <a:solidFill>
                  <a:srgbClr val="3D3D3D"/>
                </a:solidFill>
                <a:latin typeface="+mn-lt"/>
                <a:cs typeface="Arial"/>
              </a:rPr>
              <a:t>Forebyggende vedligeholdelse</a:t>
            </a:r>
          </a:p>
          <a:p>
            <a:pPr marL="12700" marR="5080" algn="just">
              <a:lnSpc>
                <a:spcPct val="170000"/>
              </a:lnSpc>
            </a:pPr>
            <a:r>
              <a:rPr lang="da-DK" sz="1400" dirty="0">
                <a:solidFill>
                  <a:srgbClr val="3D3D3D"/>
                </a:solidFill>
                <a:latin typeface="+mn-lt"/>
                <a:cs typeface="Arial"/>
              </a:rPr>
              <a:t>Forebyggende</a:t>
            </a:r>
            <a:r>
              <a:rPr lang="da-DK" sz="1400" spc="120" dirty="0">
                <a:solidFill>
                  <a:srgbClr val="3D3D3D"/>
                </a:solidFill>
                <a:latin typeface="+mn-lt"/>
                <a:cs typeface="Arial"/>
              </a:rPr>
              <a:t> </a:t>
            </a:r>
            <a:r>
              <a:rPr lang="da-DK" sz="1400" dirty="0">
                <a:solidFill>
                  <a:srgbClr val="3D3D3D"/>
                </a:solidFill>
                <a:latin typeface="+mn-lt"/>
                <a:cs typeface="Arial"/>
              </a:rPr>
              <a:t>vedligeholdelse</a:t>
            </a:r>
            <a:r>
              <a:rPr lang="da-DK" sz="1400" spc="350" dirty="0">
                <a:solidFill>
                  <a:srgbClr val="3D3D3D"/>
                </a:solidFill>
                <a:latin typeface="+mn-lt"/>
                <a:cs typeface="Arial"/>
              </a:rPr>
              <a:t> </a:t>
            </a:r>
            <a:r>
              <a:rPr lang="da-DK" sz="1400" dirty="0">
                <a:solidFill>
                  <a:srgbClr val="3D3D3D"/>
                </a:solidFill>
                <a:latin typeface="+mn-lt"/>
                <a:cs typeface="Arial"/>
              </a:rPr>
              <a:t>er</a:t>
            </a:r>
            <a:r>
              <a:rPr lang="da-DK" sz="1400" spc="415" dirty="0">
                <a:solidFill>
                  <a:srgbClr val="3D3D3D"/>
                </a:solidFill>
                <a:latin typeface="+mn-lt"/>
                <a:cs typeface="Arial"/>
              </a:rPr>
              <a:t> </a:t>
            </a:r>
            <a:r>
              <a:rPr lang="da-DK" sz="1400" dirty="0">
                <a:solidFill>
                  <a:srgbClr val="3D3D3D"/>
                </a:solidFill>
                <a:latin typeface="+mn-lt"/>
                <a:cs typeface="Arial"/>
              </a:rPr>
              <a:t>anvendelse</a:t>
            </a:r>
            <a:r>
              <a:rPr lang="da-DK" sz="1400" spc="85" dirty="0">
                <a:solidFill>
                  <a:srgbClr val="3D3D3D"/>
                </a:solidFill>
                <a:latin typeface="+mn-lt"/>
                <a:cs typeface="Arial"/>
              </a:rPr>
              <a:t> </a:t>
            </a:r>
            <a:r>
              <a:rPr lang="da-DK" sz="1400" dirty="0">
                <a:solidFill>
                  <a:srgbClr val="282828"/>
                </a:solidFill>
                <a:latin typeface="+mn-lt"/>
                <a:cs typeface="Arial"/>
              </a:rPr>
              <a:t>af</a:t>
            </a:r>
            <a:r>
              <a:rPr lang="da-DK" sz="1400" spc="425" dirty="0">
                <a:solidFill>
                  <a:srgbClr val="282828"/>
                </a:solidFill>
                <a:latin typeface="+mn-lt"/>
                <a:cs typeface="Arial"/>
              </a:rPr>
              <a:t> </a:t>
            </a:r>
            <a:r>
              <a:rPr lang="da-DK" sz="1400" dirty="0">
                <a:solidFill>
                  <a:srgbClr val="282828"/>
                </a:solidFill>
                <a:latin typeface="+mn-lt"/>
                <a:cs typeface="Arial"/>
              </a:rPr>
              <a:t>almindelig</a:t>
            </a:r>
            <a:r>
              <a:rPr lang="da-DK" sz="1400" spc="90" dirty="0">
                <a:solidFill>
                  <a:srgbClr val="282828"/>
                </a:solidFill>
                <a:latin typeface="+mn-lt"/>
                <a:cs typeface="Arial"/>
              </a:rPr>
              <a:t> </a:t>
            </a:r>
            <a:r>
              <a:rPr lang="da-DK" sz="1400" dirty="0">
                <a:solidFill>
                  <a:srgbClr val="3D3D3D"/>
                </a:solidFill>
                <a:latin typeface="+mn-lt"/>
                <a:cs typeface="Arial"/>
              </a:rPr>
              <a:t>overvågning</a:t>
            </a:r>
            <a:r>
              <a:rPr lang="da-DK" sz="1400" spc="110" dirty="0">
                <a:solidFill>
                  <a:srgbClr val="3D3D3D"/>
                </a:solidFill>
                <a:latin typeface="+mn-lt"/>
                <a:cs typeface="Arial"/>
              </a:rPr>
              <a:t> </a:t>
            </a:r>
            <a:r>
              <a:rPr lang="da-DK" sz="1400" spc="-25" dirty="0">
                <a:solidFill>
                  <a:srgbClr val="282828"/>
                </a:solidFill>
                <a:latin typeface="+mn-lt"/>
                <a:cs typeface="Arial"/>
              </a:rPr>
              <a:t>af </a:t>
            </a:r>
            <a:r>
              <a:rPr lang="da-DK" sz="1400" spc="10" dirty="0">
                <a:solidFill>
                  <a:srgbClr val="3D3D3D"/>
                </a:solidFill>
                <a:latin typeface="+mn-lt"/>
                <a:cs typeface="Arial"/>
              </a:rPr>
              <a:t>produktionsapparatets</a:t>
            </a:r>
            <a:r>
              <a:rPr lang="da-DK" sz="1400" spc="105" dirty="0">
                <a:solidFill>
                  <a:srgbClr val="3D3D3D"/>
                </a:solidFill>
                <a:latin typeface="+mn-lt"/>
                <a:cs typeface="Arial"/>
              </a:rPr>
              <a:t> </a:t>
            </a:r>
            <a:r>
              <a:rPr lang="da-DK" sz="1400" spc="10" dirty="0">
                <a:solidFill>
                  <a:srgbClr val="3D3D3D"/>
                </a:solidFill>
                <a:latin typeface="+mn-lt"/>
                <a:cs typeface="Arial"/>
              </a:rPr>
              <a:t>tilstand.</a:t>
            </a:r>
            <a:r>
              <a:rPr lang="da-DK" sz="1400" spc="190" dirty="0">
                <a:solidFill>
                  <a:srgbClr val="3D3D3D"/>
                </a:solidFill>
                <a:latin typeface="+mn-lt"/>
                <a:cs typeface="Arial"/>
              </a:rPr>
              <a:t> </a:t>
            </a:r>
            <a:r>
              <a:rPr lang="da-DK" sz="1400" spc="10" dirty="0">
                <a:solidFill>
                  <a:srgbClr val="5B5B5B"/>
                </a:solidFill>
                <a:latin typeface="+mn-lt"/>
                <a:cs typeface="Arial"/>
              </a:rPr>
              <a:t>I</a:t>
            </a:r>
            <a:r>
              <a:rPr lang="da-DK" sz="1400" spc="195" dirty="0">
                <a:solidFill>
                  <a:srgbClr val="5B5B5B"/>
                </a:solidFill>
                <a:latin typeface="+mn-lt"/>
                <a:cs typeface="Arial"/>
              </a:rPr>
              <a:t> </a:t>
            </a:r>
            <a:r>
              <a:rPr lang="da-DK" sz="1400" spc="10" dirty="0">
                <a:solidFill>
                  <a:srgbClr val="3D3D3D"/>
                </a:solidFill>
                <a:latin typeface="+mn-lt"/>
                <a:cs typeface="Arial"/>
              </a:rPr>
              <a:t>denne</a:t>
            </a:r>
            <a:r>
              <a:rPr lang="da-DK" sz="1400" spc="229" dirty="0">
                <a:solidFill>
                  <a:srgbClr val="3D3D3D"/>
                </a:solidFill>
                <a:latin typeface="+mn-lt"/>
                <a:cs typeface="Arial"/>
              </a:rPr>
              <a:t> </a:t>
            </a:r>
            <a:r>
              <a:rPr lang="da-DK" sz="1400" spc="10" dirty="0">
                <a:solidFill>
                  <a:srgbClr val="3D3D3D"/>
                </a:solidFill>
                <a:latin typeface="+mn-lt"/>
                <a:cs typeface="Arial"/>
              </a:rPr>
              <a:t>metode</a:t>
            </a:r>
            <a:r>
              <a:rPr lang="da-DK" sz="1400" spc="195" dirty="0">
                <a:solidFill>
                  <a:srgbClr val="3D3D3D"/>
                </a:solidFill>
                <a:latin typeface="+mn-lt"/>
                <a:cs typeface="Arial"/>
              </a:rPr>
              <a:t> </a:t>
            </a:r>
            <a:r>
              <a:rPr lang="da-DK" sz="1400" spc="10" dirty="0">
                <a:solidFill>
                  <a:srgbClr val="282828"/>
                </a:solidFill>
                <a:latin typeface="+mn-lt"/>
                <a:cs typeface="Arial"/>
              </a:rPr>
              <a:t>er</a:t>
            </a:r>
            <a:r>
              <a:rPr lang="da-DK" sz="1400" spc="150" dirty="0">
                <a:solidFill>
                  <a:srgbClr val="282828"/>
                </a:solidFill>
                <a:latin typeface="+mn-lt"/>
                <a:cs typeface="Arial"/>
              </a:rPr>
              <a:t> </a:t>
            </a:r>
            <a:r>
              <a:rPr lang="da-DK" sz="1400" spc="10" dirty="0">
                <a:solidFill>
                  <a:srgbClr val="3D3D3D"/>
                </a:solidFill>
                <a:latin typeface="+mn-lt"/>
                <a:cs typeface="Arial"/>
              </a:rPr>
              <a:t>termografien</a:t>
            </a:r>
            <a:r>
              <a:rPr lang="da-DK" sz="1400" spc="254" dirty="0">
                <a:solidFill>
                  <a:srgbClr val="3D3D3D"/>
                </a:solidFill>
                <a:latin typeface="+mn-lt"/>
                <a:cs typeface="Arial"/>
              </a:rPr>
              <a:t> </a:t>
            </a:r>
            <a:r>
              <a:rPr lang="da-DK" sz="1400" spc="10" dirty="0">
                <a:solidFill>
                  <a:srgbClr val="282828"/>
                </a:solidFill>
                <a:latin typeface="+mn-lt"/>
                <a:cs typeface="Arial"/>
              </a:rPr>
              <a:t>anvendt</a:t>
            </a:r>
            <a:r>
              <a:rPr lang="da-DK" sz="1400" spc="275" dirty="0">
                <a:solidFill>
                  <a:srgbClr val="282828"/>
                </a:solidFill>
                <a:latin typeface="+mn-lt"/>
                <a:cs typeface="Arial"/>
              </a:rPr>
              <a:t> </a:t>
            </a:r>
            <a:r>
              <a:rPr lang="da-DK" sz="1400" spc="-25" dirty="0">
                <a:solidFill>
                  <a:srgbClr val="282828"/>
                </a:solidFill>
                <a:latin typeface="+mn-lt"/>
                <a:cs typeface="Arial"/>
              </a:rPr>
              <a:t>som </a:t>
            </a:r>
            <a:r>
              <a:rPr lang="da-DK" sz="1400" dirty="0">
                <a:solidFill>
                  <a:srgbClr val="3D3D3D"/>
                </a:solidFill>
                <a:latin typeface="+mn-lt"/>
                <a:cs typeface="Arial"/>
              </a:rPr>
              <a:t>en</a:t>
            </a:r>
            <a:r>
              <a:rPr lang="da-DK" sz="1400" spc="150" dirty="0">
                <a:solidFill>
                  <a:srgbClr val="3D3D3D"/>
                </a:solidFill>
                <a:latin typeface="+mn-lt"/>
                <a:cs typeface="Arial"/>
              </a:rPr>
              <a:t>  </a:t>
            </a:r>
            <a:r>
              <a:rPr lang="da-DK" sz="1400" dirty="0">
                <a:solidFill>
                  <a:srgbClr val="3D3D3D"/>
                </a:solidFill>
                <a:latin typeface="+mn-lt"/>
                <a:cs typeface="Arial"/>
              </a:rPr>
              <a:t>fuldstændig</a:t>
            </a:r>
            <a:r>
              <a:rPr lang="da-DK" sz="1400" spc="204" dirty="0">
                <a:solidFill>
                  <a:srgbClr val="3D3D3D"/>
                </a:solidFill>
                <a:latin typeface="+mn-lt"/>
                <a:cs typeface="Arial"/>
              </a:rPr>
              <a:t> </a:t>
            </a:r>
            <a:r>
              <a:rPr lang="da-DK" sz="1400" dirty="0">
                <a:solidFill>
                  <a:srgbClr val="282828"/>
                </a:solidFill>
                <a:latin typeface="+mn-lt"/>
                <a:cs typeface="Arial"/>
              </a:rPr>
              <a:t>overvågning</a:t>
            </a:r>
            <a:r>
              <a:rPr lang="da-DK" sz="1400" spc="210" dirty="0">
                <a:solidFill>
                  <a:srgbClr val="282828"/>
                </a:solidFill>
                <a:latin typeface="+mn-lt"/>
                <a:cs typeface="Arial"/>
              </a:rPr>
              <a:t> </a:t>
            </a:r>
            <a:r>
              <a:rPr lang="da-DK" sz="1400" dirty="0">
                <a:solidFill>
                  <a:srgbClr val="3D3D3D"/>
                </a:solidFill>
                <a:latin typeface="+mn-lt"/>
                <a:cs typeface="Arial"/>
              </a:rPr>
              <a:t>af</a:t>
            </a:r>
            <a:r>
              <a:rPr lang="da-DK" sz="1400" spc="135" dirty="0">
                <a:solidFill>
                  <a:srgbClr val="3D3D3D"/>
                </a:solidFill>
                <a:latin typeface="+mn-lt"/>
                <a:cs typeface="Arial"/>
              </a:rPr>
              <a:t> </a:t>
            </a:r>
            <a:r>
              <a:rPr lang="da-DK" sz="1400" dirty="0">
                <a:solidFill>
                  <a:srgbClr val="3D3D3D"/>
                </a:solidFill>
                <a:latin typeface="+mn-lt"/>
                <a:cs typeface="Arial"/>
              </a:rPr>
              <a:t>elementernes</a:t>
            </a:r>
            <a:r>
              <a:rPr lang="da-DK" sz="1400" spc="229" dirty="0">
                <a:solidFill>
                  <a:srgbClr val="3D3D3D"/>
                </a:solidFill>
                <a:latin typeface="+mn-lt"/>
                <a:cs typeface="Arial"/>
              </a:rPr>
              <a:t> </a:t>
            </a:r>
            <a:r>
              <a:rPr lang="da-DK" sz="1400" dirty="0">
                <a:solidFill>
                  <a:srgbClr val="3D3D3D"/>
                </a:solidFill>
                <a:latin typeface="+mn-lt"/>
                <a:cs typeface="Arial"/>
              </a:rPr>
              <a:t>beskaffenhed.</a:t>
            </a:r>
            <a:r>
              <a:rPr lang="da-DK" sz="1400" spc="240" dirty="0">
                <a:solidFill>
                  <a:srgbClr val="3D3D3D"/>
                </a:solidFill>
                <a:latin typeface="+mn-lt"/>
                <a:cs typeface="Arial"/>
              </a:rPr>
              <a:t> </a:t>
            </a:r>
            <a:r>
              <a:rPr lang="da-DK" sz="1400" dirty="0">
                <a:solidFill>
                  <a:srgbClr val="3D3D3D"/>
                </a:solidFill>
                <a:latin typeface="+mn-lt"/>
                <a:cs typeface="Arial"/>
              </a:rPr>
              <a:t>I</a:t>
            </a:r>
            <a:r>
              <a:rPr lang="da-DK" sz="1400" spc="125" dirty="0">
                <a:solidFill>
                  <a:srgbClr val="3D3D3D"/>
                </a:solidFill>
                <a:latin typeface="+mn-lt"/>
                <a:cs typeface="Arial"/>
              </a:rPr>
              <a:t> </a:t>
            </a:r>
            <a:r>
              <a:rPr lang="da-DK" sz="1400" dirty="0">
                <a:solidFill>
                  <a:srgbClr val="3D3D3D"/>
                </a:solidFill>
                <a:latin typeface="+mn-lt"/>
                <a:cs typeface="Arial"/>
              </a:rPr>
              <a:t>forhold</a:t>
            </a:r>
            <a:r>
              <a:rPr lang="da-DK" sz="1400" spc="160" dirty="0">
                <a:solidFill>
                  <a:srgbClr val="3D3D3D"/>
                </a:solidFill>
                <a:latin typeface="+mn-lt"/>
                <a:cs typeface="Arial"/>
              </a:rPr>
              <a:t> </a:t>
            </a:r>
            <a:r>
              <a:rPr lang="da-DK" sz="1400" spc="-25" dirty="0">
                <a:solidFill>
                  <a:srgbClr val="3D3D3D"/>
                </a:solidFill>
                <a:latin typeface="+mn-lt"/>
                <a:cs typeface="Arial"/>
              </a:rPr>
              <a:t>til </a:t>
            </a:r>
            <a:r>
              <a:rPr lang="da-DK" sz="1400" dirty="0">
                <a:solidFill>
                  <a:srgbClr val="3D3D3D"/>
                </a:solidFill>
                <a:latin typeface="+mn-lt"/>
                <a:cs typeface="Arial"/>
              </a:rPr>
              <a:t>"breakdown"</a:t>
            </a:r>
            <a:r>
              <a:rPr lang="da-DK" sz="1400" spc="375" dirty="0">
                <a:solidFill>
                  <a:srgbClr val="3D3D3D"/>
                </a:solidFill>
                <a:latin typeface="+mn-lt"/>
                <a:cs typeface="Arial"/>
              </a:rPr>
              <a:t> </a:t>
            </a:r>
            <a:r>
              <a:rPr lang="da-DK" sz="1400" dirty="0">
                <a:solidFill>
                  <a:srgbClr val="282828"/>
                </a:solidFill>
                <a:latin typeface="+mn-lt"/>
                <a:cs typeface="Arial"/>
              </a:rPr>
              <a:t>eller</a:t>
            </a:r>
            <a:r>
              <a:rPr lang="da-DK" sz="1400" spc="215" dirty="0">
                <a:solidFill>
                  <a:srgbClr val="282828"/>
                </a:solidFill>
                <a:latin typeface="+mn-lt"/>
                <a:cs typeface="Arial"/>
              </a:rPr>
              <a:t> </a:t>
            </a:r>
            <a:r>
              <a:rPr lang="da-DK" sz="1400" dirty="0">
                <a:solidFill>
                  <a:srgbClr val="282828"/>
                </a:solidFill>
                <a:latin typeface="+mn-lt"/>
                <a:cs typeface="Arial"/>
              </a:rPr>
              <a:t>præventiv</a:t>
            </a:r>
            <a:r>
              <a:rPr lang="da-DK" sz="1400" spc="305" dirty="0">
                <a:solidFill>
                  <a:srgbClr val="282828"/>
                </a:solidFill>
                <a:latin typeface="+mn-lt"/>
                <a:cs typeface="Arial"/>
              </a:rPr>
              <a:t> </a:t>
            </a:r>
            <a:r>
              <a:rPr lang="da-DK" sz="1400" dirty="0">
                <a:solidFill>
                  <a:srgbClr val="3D3D3D"/>
                </a:solidFill>
                <a:latin typeface="+mn-lt"/>
                <a:cs typeface="Arial"/>
              </a:rPr>
              <a:t>vedligeholdelse,</a:t>
            </a:r>
            <a:r>
              <a:rPr lang="da-DK" sz="1400" spc="140" dirty="0">
                <a:solidFill>
                  <a:srgbClr val="3D3D3D"/>
                </a:solidFill>
                <a:latin typeface="+mn-lt"/>
                <a:cs typeface="Arial"/>
              </a:rPr>
              <a:t> </a:t>
            </a:r>
            <a:r>
              <a:rPr lang="da-DK" sz="1400" dirty="0">
                <a:solidFill>
                  <a:srgbClr val="282828"/>
                </a:solidFill>
                <a:latin typeface="+mn-lt"/>
                <a:cs typeface="Arial"/>
              </a:rPr>
              <a:t>er</a:t>
            </a:r>
            <a:r>
              <a:rPr lang="da-DK" sz="1400" spc="180" dirty="0">
                <a:solidFill>
                  <a:srgbClr val="282828"/>
                </a:solidFill>
                <a:latin typeface="+mn-lt"/>
                <a:cs typeface="Arial"/>
              </a:rPr>
              <a:t> </a:t>
            </a:r>
            <a:r>
              <a:rPr lang="da-DK" sz="1400" dirty="0">
                <a:solidFill>
                  <a:srgbClr val="3D3D3D"/>
                </a:solidFill>
                <a:latin typeface="+mn-lt"/>
                <a:cs typeface="Arial"/>
              </a:rPr>
              <a:t>denne</a:t>
            </a:r>
            <a:r>
              <a:rPr lang="da-DK" sz="1400" spc="235" dirty="0">
                <a:solidFill>
                  <a:srgbClr val="3D3D3D"/>
                </a:solidFill>
                <a:latin typeface="+mn-lt"/>
                <a:cs typeface="Arial"/>
              </a:rPr>
              <a:t> </a:t>
            </a:r>
            <a:r>
              <a:rPr lang="da-DK" sz="1400" dirty="0">
                <a:solidFill>
                  <a:srgbClr val="3D3D3D"/>
                </a:solidFill>
                <a:latin typeface="+mn-lt"/>
                <a:cs typeface="Arial"/>
              </a:rPr>
              <a:t>metode</a:t>
            </a:r>
            <a:r>
              <a:rPr lang="da-DK" sz="1400" spc="254" dirty="0">
                <a:solidFill>
                  <a:srgbClr val="3D3D3D"/>
                </a:solidFill>
                <a:latin typeface="+mn-lt"/>
                <a:cs typeface="Arial"/>
              </a:rPr>
              <a:t> </a:t>
            </a:r>
            <a:r>
              <a:rPr lang="da-DK" sz="1400" dirty="0">
                <a:solidFill>
                  <a:srgbClr val="282828"/>
                </a:solidFill>
                <a:latin typeface="+mn-lt"/>
                <a:cs typeface="Arial"/>
              </a:rPr>
              <a:t>en</a:t>
            </a:r>
            <a:r>
              <a:rPr lang="da-DK" sz="1400" spc="160" dirty="0">
                <a:solidFill>
                  <a:srgbClr val="282828"/>
                </a:solidFill>
                <a:latin typeface="+mn-lt"/>
                <a:cs typeface="Arial"/>
              </a:rPr>
              <a:t> </a:t>
            </a:r>
            <a:r>
              <a:rPr lang="da-DK" sz="1400" dirty="0">
                <a:solidFill>
                  <a:srgbClr val="282828"/>
                </a:solidFill>
                <a:latin typeface="+mn-lt"/>
                <a:cs typeface="Arial"/>
              </a:rPr>
              <a:t>aktiv</a:t>
            </a:r>
            <a:r>
              <a:rPr lang="da-DK" sz="1400" spc="254" dirty="0">
                <a:solidFill>
                  <a:srgbClr val="282828"/>
                </a:solidFill>
                <a:latin typeface="+mn-lt"/>
                <a:cs typeface="Arial"/>
              </a:rPr>
              <a:t> </a:t>
            </a:r>
            <a:r>
              <a:rPr lang="da-DK" sz="1400" spc="-20" dirty="0">
                <a:solidFill>
                  <a:srgbClr val="3D3D3D"/>
                </a:solidFill>
                <a:latin typeface="+mn-lt"/>
                <a:cs typeface="Arial"/>
              </a:rPr>
              <a:t>måde </a:t>
            </a:r>
            <a:r>
              <a:rPr lang="da-DK" sz="1400" dirty="0">
                <a:solidFill>
                  <a:srgbClr val="3D3D3D"/>
                </a:solidFill>
                <a:latin typeface="+mn-lt"/>
                <a:cs typeface="Arial"/>
              </a:rPr>
              <a:t>at</a:t>
            </a:r>
            <a:r>
              <a:rPr lang="da-DK" sz="1400" spc="260" dirty="0">
                <a:solidFill>
                  <a:srgbClr val="3D3D3D"/>
                </a:solidFill>
                <a:latin typeface="+mn-lt"/>
                <a:cs typeface="Arial"/>
              </a:rPr>
              <a:t> </a:t>
            </a:r>
            <a:r>
              <a:rPr lang="da-DK" sz="1400" dirty="0">
                <a:solidFill>
                  <a:srgbClr val="3D3D3D"/>
                </a:solidFill>
                <a:latin typeface="+mn-lt"/>
                <a:cs typeface="Arial"/>
              </a:rPr>
              <a:t>komme</a:t>
            </a:r>
            <a:r>
              <a:rPr lang="da-DK" sz="1400" spc="325" dirty="0">
                <a:solidFill>
                  <a:srgbClr val="3D3D3D"/>
                </a:solidFill>
                <a:latin typeface="+mn-lt"/>
                <a:cs typeface="Arial"/>
              </a:rPr>
              <a:t> </a:t>
            </a:r>
            <a:r>
              <a:rPr lang="da-DK" sz="1400" dirty="0">
                <a:solidFill>
                  <a:srgbClr val="282828"/>
                </a:solidFill>
                <a:latin typeface="+mn-lt"/>
                <a:cs typeface="Arial"/>
              </a:rPr>
              <a:t>et</a:t>
            </a:r>
            <a:r>
              <a:rPr lang="da-DK" sz="1400" spc="285" dirty="0">
                <a:solidFill>
                  <a:srgbClr val="282828"/>
                </a:solidFill>
                <a:latin typeface="+mn-lt"/>
                <a:cs typeface="Arial"/>
              </a:rPr>
              <a:t> </a:t>
            </a:r>
            <a:r>
              <a:rPr lang="da-DK" sz="1400" dirty="0">
                <a:solidFill>
                  <a:srgbClr val="282828"/>
                </a:solidFill>
                <a:latin typeface="+mn-lt"/>
                <a:cs typeface="Arial"/>
              </a:rPr>
              <a:t>eventuel</a:t>
            </a:r>
            <a:r>
              <a:rPr lang="da-DK" sz="1400" spc="370" dirty="0">
                <a:solidFill>
                  <a:srgbClr val="282828"/>
                </a:solidFill>
                <a:latin typeface="+mn-lt"/>
                <a:cs typeface="Arial"/>
              </a:rPr>
              <a:t> </a:t>
            </a:r>
            <a:r>
              <a:rPr lang="da-DK" sz="1400" dirty="0">
                <a:solidFill>
                  <a:srgbClr val="282828"/>
                </a:solidFill>
                <a:latin typeface="+mn-lt"/>
                <a:cs typeface="Arial"/>
              </a:rPr>
              <a:t>stop</a:t>
            </a:r>
            <a:r>
              <a:rPr lang="da-DK" sz="1400" spc="290" dirty="0">
                <a:solidFill>
                  <a:srgbClr val="282828"/>
                </a:solidFill>
                <a:latin typeface="+mn-lt"/>
                <a:cs typeface="Arial"/>
              </a:rPr>
              <a:t> </a:t>
            </a:r>
            <a:r>
              <a:rPr lang="da-DK" sz="1400" dirty="0">
                <a:solidFill>
                  <a:srgbClr val="3D3D3D"/>
                </a:solidFill>
                <a:latin typeface="+mn-lt"/>
                <a:cs typeface="Arial"/>
              </a:rPr>
              <a:t>i</a:t>
            </a:r>
            <a:r>
              <a:rPr lang="da-DK" sz="1400" spc="285" dirty="0">
                <a:solidFill>
                  <a:srgbClr val="3D3D3D"/>
                </a:solidFill>
                <a:latin typeface="+mn-lt"/>
                <a:cs typeface="Arial"/>
              </a:rPr>
              <a:t> </a:t>
            </a:r>
            <a:r>
              <a:rPr lang="da-DK" sz="1400" dirty="0">
                <a:solidFill>
                  <a:srgbClr val="3D3D3D"/>
                </a:solidFill>
                <a:latin typeface="+mn-lt"/>
                <a:cs typeface="Arial"/>
              </a:rPr>
              <a:t>forkøbet,</a:t>
            </a:r>
            <a:r>
              <a:rPr lang="da-DK" sz="1400" spc="409" dirty="0">
                <a:solidFill>
                  <a:srgbClr val="3D3D3D"/>
                </a:solidFill>
                <a:latin typeface="+mn-lt"/>
                <a:cs typeface="Arial"/>
              </a:rPr>
              <a:t> </a:t>
            </a:r>
            <a:r>
              <a:rPr lang="da-DK" sz="1400" dirty="0">
                <a:solidFill>
                  <a:srgbClr val="3D3D3D"/>
                </a:solidFill>
                <a:latin typeface="+mn-lt"/>
                <a:cs typeface="Arial"/>
              </a:rPr>
              <a:t>i</a:t>
            </a:r>
            <a:r>
              <a:rPr lang="da-DK" sz="1400" spc="285" dirty="0">
                <a:solidFill>
                  <a:srgbClr val="3D3D3D"/>
                </a:solidFill>
                <a:latin typeface="+mn-lt"/>
                <a:cs typeface="Arial"/>
              </a:rPr>
              <a:t> </a:t>
            </a:r>
            <a:r>
              <a:rPr lang="da-DK" sz="1400" dirty="0">
                <a:solidFill>
                  <a:srgbClr val="282828"/>
                </a:solidFill>
                <a:latin typeface="+mn-lt"/>
                <a:cs typeface="Arial"/>
              </a:rPr>
              <a:t>stedet</a:t>
            </a:r>
            <a:r>
              <a:rPr lang="da-DK" sz="1400" spc="295" dirty="0">
                <a:solidFill>
                  <a:srgbClr val="282828"/>
                </a:solidFill>
                <a:latin typeface="+mn-lt"/>
                <a:cs typeface="Arial"/>
              </a:rPr>
              <a:t> </a:t>
            </a:r>
            <a:r>
              <a:rPr lang="da-DK" sz="1400" dirty="0">
                <a:solidFill>
                  <a:srgbClr val="3D3D3D"/>
                </a:solidFill>
                <a:latin typeface="+mn-lt"/>
                <a:cs typeface="Arial"/>
              </a:rPr>
              <a:t>for</a:t>
            </a:r>
            <a:r>
              <a:rPr lang="da-DK" sz="1400" spc="310" dirty="0">
                <a:solidFill>
                  <a:srgbClr val="3D3D3D"/>
                </a:solidFill>
                <a:latin typeface="+mn-lt"/>
                <a:cs typeface="Arial"/>
              </a:rPr>
              <a:t> </a:t>
            </a:r>
            <a:r>
              <a:rPr lang="da-DK" sz="1400" dirty="0">
                <a:solidFill>
                  <a:srgbClr val="282828"/>
                </a:solidFill>
                <a:latin typeface="+mn-lt"/>
                <a:cs typeface="Arial"/>
              </a:rPr>
              <a:t>en</a:t>
            </a:r>
            <a:r>
              <a:rPr lang="da-DK" sz="1400" spc="254" dirty="0">
                <a:solidFill>
                  <a:srgbClr val="282828"/>
                </a:solidFill>
                <a:latin typeface="+mn-lt"/>
                <a:cs typeface="Arial"/>
              </a:rPr>
              <a:t> </a:t>
            </a:r>
            <a:r>
              <a:rPr lang="da-DK" sz="1400" dirty="0">
                <a:solidFill>
                  <a:srgbClr val="3D3D3D"/>
                </a:solidFill>
                <a:latin typeface="+mn-lt"/>
                <a:cs typeface="Arial"/>
              </a:rPr>
              <a:t>inaktiv</a:t>
            </a:r>
            <a:r>
              <a:rPr lang="da-DK" sz="1400" spc="390" dirty="0">
                <a:solidFill>
                  <a:srgbClr val="3D3D3D"/>
                </a:solidFill>
                <a:latin typeface="+mn-lt"/>
                <a:cs typeface="Arial"/>
              </a:rPr>
              <a:t> </a:t>
            </a:r>
            <a:r>
              <a:rPr lang="da-DK" sz="1400" dirty="0">
                <a:solidFill>
                  <a:srgbClr val="282828"/>
                </a:solidFill>
                <a:latin typeface="+mn-lt"/>
                <a:cs typeface="Arial"/>
              </a:rPr>
              <a:t>og</a:t>
            </a:r>
            <a:r>
              <a:rPr lang="da-DK" sz="1400" spc="260" dirty="0">
                <a:solidFill>
                  <a:srgbClr val="282828"/>
                </a:solidFill>
                <a:latin typeface="+mn-lt"/>
                <a:cs typeface="Arial"/>
              </a:rPr>
              <a:t> </a:t>
            </a:r>
            <a:r>
              <a:rPr lang="da-DK" sz="1400" spc="-10" dirty="0">
                <a:solidFill>
                  <a:srgbClr val="3D3D3D"/>
                </a:solidFill>
                <a:latin typeface="+mn-lt"/>
                <a:cs typeface="Arial"/>
              </a:rPr>
              <a:t>tidsbaseret </a:t>
            </a:r>
            <a:r>
              <a:rPr lang="da-DK" sz="1400" dirty="0">
                <a:solidFill>
                  <a:srgbClr val="3D3D3D"/>
                </a:solidFill>
                <a:latin typeface="+mn-lt"/>
                <a:cs typeface="Arial"/>
              </a:rPr>
              <a:t>måde.</a:t>
            </a:r>
            <a:r>
              <a:rPr lang="da-DK" sz="1400" spc="375" dirty="0">
                <a:solidFill>
                  <a:srgbClr val="3D3D3D"/>
                </a:solidFill>
                <a:latin typeface="+mn-lt"/>
                <a:cs typeface="Arial"/>
              </a:rPr>
              <a:t> </a:t>
            </a:r>
            <a:r>
              <a:rPr lang="da-DK" sz="1400" dirty="0">
                <a:solidFill>
                  <a:srgbClr val="3D3D3D"/>
                </a:solidFill>
                <a:latin typeface="+mn-lt"/>
                <a:cs typeface="Arial"/>
              </a:rPr>
              <a:t>På</a:t>
            </a:r>
            <a:r>
              <a:rPr lang="da-DK" sz="1400" spc="335" dirty="0">
                <a:solidFill>
                  <a:srgbClr val="3D3D3D"/>
                </a:solidFill>
                <a:latin typeface="+mn-lt"/>
                <a:cs typeface="Arial"/>
              </a:rPr>
              <a:t> </a:t>
            </a:r>
            <a:r>
              <a:rPr lang="da-DK" sz="1400" dirty="0">
                <a:solidFill>
                  <a:srgbClr val="3D3D3D"/>
                </a:solidFill>
                <a:latin typeface="+mn-lt"/>
                <a:cs typeface="Arial"/>
              </a:rPr>
              <a:t>denne</a:t>
            </a:r>
            <a:r>
              <a:rPr lang="da-DK" sz="1400" spc="335" dirty="0">
                <a:solidFill>
                  <a:srgbClr val="3D3D3D"/>
                </a:solidFill>
                <a:latin typeface="+mn-lt"/>
                <a:cs typeface="Arial"/>
              </a:rPr>
              <a:t> </a:t>
            </a:r>
            <a:r>
              <a:rPr lang="da-DK" sz="1400" dirty="0">
                <a:solidFill>
                  <a:srgbClr val="3D3D3D"/>
                </a:solidFill>
                <a:latin typeface="+mn-lt"/>
                <a:cs typeface="Arial"/>
              </a:rPr>
              <a:t>måde</a:t>
            </a:r>
            <a:r>
              <a:rPr lang="da-DK" sz="1400" spc="335" dirty="0">
                <a:solidFill>
                  <a:srgbClr val="3D3D3D"/>
                </a:solidFill>
                <a:latin typeface="+mn-lt"/>
                <a:cs typeface="Arial"/>
              </a:rPr>
              <a:t> </a:t>
            </a:r>
            <a:r>
              <a:rPr lang="da-DK" sz="1400" dirty="0">
                <a:solidFill>
                  <a:srgbClr val="282828"/>
                </a:solidFill>
                <a:latin typeface="+mn-lt"/>
                <a:cs typeface="Arial"/>
              </a:rPr>
              <a:t>er</a:t>
            </a:r>
            <a:r>
              <a:rPr lang="da-DK" sz="1400" spc="310" dirty="0">
                <a:solidFill>
                  <a:srgbClr val="282828"/>
                </a:solidFill>
                <a:latin typeface="+mn-lt"/>
                <a:cs typeface="Arial"/>
              </a:rPr>
              <a:t> </a:t>
            </a:r>
            <a:r>
              <a:rPr lang="da-DK" sz="1400" dirty="0">
                <a:solidFill>
                  <a:srgbClr val="3D3D3D"/>
                </a:solidFill>
                <a:latin typeface="+mn-lt"/>
                <a:cs typeface="Arial"/>
              </a:rPr>
              <a:t>vedligeholdelsesarbejdet</a:t>
            </a:r>
            <a:r>
              <a:rPr lang="da-DK" sz="1400" spc="300" dirty="0">
                <a:solidFill>
                  <a:srgbClr val="3D3D3D"/>
                </a:solidFill>
                <a:latin typeface="+mn-lt"/>
                <a:cs typeface="Arial"/>
              </a:rPr>
              <a:t> </a:t>
            </a:r>
            <a:r>
              <a:rPr lang="da-DK" sz="1400" dirty="0">
                <a:solidFill>
                  <a:srgbClr val="3D3D3D"/>
                </a:solidFill>
                <a:latin typeface="+mn-lt"/>
                <a:cs typeface="Arial"/>
              </a:rPr>
              <a:t>baseret</a:t>
            </a:r>
            <a:r>
              <a:rPr lang="da-DK" sz="1400" spc="390" dirty="0">
                <a:solidFill>
                  <a:srgbClr val="3D3D3D"/>
                </a:solidFill>
                <a:latin typeface="+mn-lt"/>
                <a:cs typeface="Arial"/>
              </a:rPr>
              <a:t> </a:t>
            </a:r>
            <a:r>
              <a:rPr lang="da-DK" sz="1400" dirty="0">
                <a:solidFill>
                  <a:srgbClr val="3D3D3D"/>
                </a:solidFill>
                <a:latin typeface="+mn-lt"/>
                <a:cs typeface="Arial"/>
              </a:rPr>
              <a:t>på</a:t>
            </a:r>
            <a:r>
              <a:rPr lang="da-DK" sz="1400" spc="350" dirty="0">
                <a:solidFill>
                  <a:srgbClr val="3D3D3D"/>
                </a:solidFill>
                <a:latin typeface="+mn-lt"/>
                <a:cs typeface="Arial"/>
              </a:rPr>
              <a:t> </a:t>
            </a:r>
            <a:r>
              <a:rPr lang="da-DK" sz="1400" dirty="0">
                <a:solidFill>
                  <a:srgbClr val="3D3D3D"/>
                </a:solidFill>
                <a:latin typeface="+mn-lt"/>
                <a:cs typeface="Arial"/>
              </a:rPr>
              <a:t>det</a:t>
            </a:r>
            <a:r>
              <a:rPr lang="da-DK" sz="1400" spc="355" dirty="0">
                <a:solidFill>
                  <a:srgbClr val="3D3D3D"/>
                </a:solidFill>
                <a:latin typeface="+mn-lt"/>
                <a:cs typeface="Arial"/>
              </a:rPr>
              <a:t> </a:t>
            </a:r>
            <a:r>
              <a:rPr lang="da-DK" sz="1400" spc="-10" dirty="0">
                <a:solidFill>
                  <a:srgbClr val="3D3D3D"/>
                </a:solidFill>
                <a:latin typeface="+mn-lt"/>
                <a:cs typeface="Arial"/>
              </a:rPr>
              <a:t>virkelige </a:t>
            </a:r>
            <a:r>
              <a:rPr lang="da-DK" sz="1400" dirty="0">
                <a:solidFill>
                  <a:srgbClr val="3D3D3D"/>
                </a:solidFill>
                <a:latin typeface="+mn-lt"/>
                <a:cs typeface="Arial"/>
              </a:rPr>
              <a:t>behov.</a:t>
            </a:r>
            <a:r>
              <a:rPr lang="da-DK" sz="1400" spc="265" dirty="0">
                <a:solidFill>
                  <a:srgbClr val="3D3D3D"/>
                </a:solidFill>
                <a:latin typeface="+mn-lt"/>
                <a:cs typeface="Arial"/>
              </a:rPr>
              <a:t>  </a:t>
            </a:r>
          </a:p>
          <a:p>
            <a:pPr marL="12700" marR="5080" algn="just">
              <a:lnSpc>
                <a:spcPct val="170000"/>
              </a:lnSpc>
            </a:pPr>
            <a:r>
              <a:rPr lang="da-DK" sz="1400" dirty="0">
                <a:solidFill>
                  <a:srgbClr val="3D3D3D"/>
                </a:solidFill>
                <a:latin typeface="+mn-lt"/>
                <a:cs typeface="Arial"/>
              </a:rPr>
              <a:t>Resultatet</a:t>
            </a:r>
            <a:r>
              <a:rPr lang="da-DK" sz="1400" spc="300" dirty="0">
                <a:solidFill>
                  <a:srgbClr val="3D3D3D"/>
                </a:solidFill>
                <a:latin typeface="+mn-lt"/>
                <a:cs typeface="Arial"/>
              </a:rPr>
              <a:t>  </a:t>
            </a:r>
            <a:r>
              <a:rPr lang="da-DK" sz="1400" dirty="0">
                <a:solidFill>
                  <a:srgbClr val="282828"/>
                </a:solidFill>
                <a:latin typeface="+mn-lt"/>
                <a:cs typeface="Arial"/>
              </a:rPr>
              <a:t>af</a:t>
            </a:r>
            <a:r>
              <a:rPr lang="da-DK" sz="1400" spc="229" dirty="0">
                <a:solidFill>
                  <a:srgbClr val="282828"/>
                </a:solidFill>
                <a:latin typeface="+mn-lt"/>
                <a:cs typeface="Arial"/>
              </a:rPr>
              <a:t>  </a:t>
            </a:r>
            <a:r>
              <a:rPr lang="da-DK" sz="1400" dirty="0">
                <a:solidFill>
                  <a:srgbClr val="3D3D3D"/>
                </a:solidFill>
                <a:latin typeface="+mn-lt"/>
                <a:cs typeface="Arial"/>
              </a:rPr>
              <a:t>forebyggende</a:t>
            </a:r>
            <a:r>
              <a:rPr lang="da-DK" sz="1400" spc="335" dirty="0">
                <a:solidFill>
                  <a:srgbClr val="3D3D3D"/>
                </a:solidFill>
                <a:latin typeface="+mn-lt"/>
                <a:cs typeface="Arial"/>
              </a:rPr>
              <a:t>  </a:t>
            </a:r>
            <a:r>
              <a:rPr lang="da-DK" sz="1400" dirty="0">
                <a:solidFill>
                  <a:srgbClr val="3D3D3D"/>
                </a:solidFill>
                <a:latin typeface="+mn-lt"/>
                <a:cs typeface="Arial"/>
              </a:rPr>
              <a:t>vedligeholdelse</a:t>
            </a:r>
            <a:r>
              <a:rPr lang="da-DK" sz="1400" spc="220" dirty="0">
                <a:solidFill>
                  <a:srgbClr val="3D3D3D"/>
                </a:solidFill>
                <a:latin typeface="+mn-lt"/>
                <a:cs typeface="Arial"/>
              </a:rPr>
              <a:t> </a:t>
            </a:r>
            <a:r>
              <a:rPr lang="da-DK" sz="1400" dirty="0">
                <a:solidFill>
                  <a:srgbClr val="282828"/>
                </a:solidFill>
                <a:latin typeface="+mn-lt"/>
                <a:cs typeface="Arial"/>
              </a:rPr>
              <a:t>er</a:t>
            </a:r>
            <a:r>
              <a:rPr lang="da-DK" sz="1400" spc="240" dirty="0">
                <a:solidFill>
                  <a:srgbClr val="282828"/>
                </a:solidFill>
                <a:latin typeface="+mn-lt"/>
                <a:cs typeface="Arial"/>
              </a:rPr>
              <a:t> </a:t>
            </a:r>
            <a:r>
              <a:rPr lang="da-DK" sz="1400" dirty="0">
                <a:solidFill>
                  <a:srgbClr val="3D3D3D"/>
                </a:solidFill>
                <a:latin typeface="+mn-lt"/>
                <a:cs typeface="Arial"/>
              </a:rPr>
              <a:t>reducering</a:t>
            </a:r>
            <a:r>
              <a:rPr lang="da-DK" sz="1400" spc="275" dirty="0">
                <a:solidFill>
                  <a:srgbClr val="3D3D3D"/>
                </a:solidFill>
                <a:latin typeface="+mn-lt"/>
                <a:cs typeface="Arial"/>
              </a:rPr>
              <a:t> </a:t>
            </a:r>
            <a:r>
              <a:rPr lang="da-DK" sz="1400" spc="-10" dirty="0">
                <a:solidFill>
                  <a:srgbClr val="282828"/>
                </a:solidFill>
                <a:latin typeface="+mn-lt"/>
                <a:cs typeface="Arial"/>
              </a:rPr>
              <a:t>eller </a:t>
            </a:r>
            <a:r>
              <a:rPr lang="da-DK" sz="1400" dirty="0">
                <a:solidFill>
                  <a:srgbClr val="282828"/>
                </a:solidFill>
                <a:latin typeface="+mn-lt"/>
                <a:cs typeface="Arial"/>
              </a:rPr>
              <a:t>afskaffelse</a:t>
            </a:r>
            <a:r>
              <a:rPr lang="da-DK" sz="1400" spc="215" dirty="0">
                <a:solidFill>
                  <a:srgbClr val="282828"/>
                </a:solidFill>
                <a:latin typeface="+mn-lt"/>
                <a:cs typeface="Arial"/>
              </a:rPr>
              <a:t> </a:t>
            </a:r>
            <a:r>
              <a:rPr lang="da-DK" sz="1400" dirty="0">
                <a:solidFill>
                  <a:srgbClr val="282828"/>
                </a:solidFill>
                <a:latin typeface="+mn-lt"/>
                <a:cs typeface="Arial"/>
              </a:rPr>
              <a:t>af</a:t>
            </a:r>
            <a:r>
              <a:rPr lang="da-DK" sz="1400" spc="165" dirty="0">
                <a:solidFill>
                  <a:srgbClr val="282828"/>
                </a:solidFill>
                <a:latin typeface="+mn-lt"/>
                <a:cs typeface="Arial"/>
              </a:rPr>
              <a:t> </a:t>
            </a:r>
            <a:r>
              <a:rPr lang="da-DK" sz="1400" dirty="0">
                <a:solidFill>
                  <a:srgbClr val="3D3D3D"/>
                </a:solidFill>
                <a:latin typeface="+mn-lt"/>
                <a:cs typeface="Arial"/>
              </a:rPr>
              <a:t>unødvendige</a:t>
            </a:r>
            <a:r>
              <a:rPr lang="da-DK" sz="1400" spc="275" dirty="0">
                <a:solidFill>
                  <a:srgbClr val="3D3D3D"/>
                </a:solidFill>
                <a:latin typeface="+mn-lt"/>
                <a:cs typeface="Arial"/>
              </a:rPr>
              <a:t> </a:t>
            </a:r>
            <a:r>
              <a:rPr lang="da-DK" sz="1400" dirty="0">
                <a:solidFill>
                  <a:srgbClr val="3D3D3D"/>
                </a:solidFill>
                <a:latin typeface="+mn-lt"/>
                <a:cs typeface="Arial"/>
              </a:rPr>
              <a:t>reparationer,</a:t>
            </a:r>
            <a:r>
              <a:rPr lang="da-DK" sz="1400" spc="335" dirty="0">
                <a:solidFill>
                  <a:srgbClr val="3D3D3D"/>
                </a:solidFill>
                <a:latin typeface="+mn-lt"/>
                <a:cs typeface="Arial"/>
              </a:rPr>
              <a:t> </a:t>
            </a:r>
            <a:r>
              <a:rPr lang="da-DK" sz="1400" dirty="0">
                <a:solidFill>
                  <a:srgbClr val="3D3D3D"/>
                </a:solidFill>
                <a:latin typeface="+mn-lt"/>
                <a:cs typeface="Arial"/>
              </a:rPr>
              <a:t>uforudsete</a:t>
            </a:r>
            <a:r>
              <a:rPr lang="da-DK" sz="1400" spc="240" dirty="0">
                <a:solidFill>
                  <a:srgbClr val="3D3D3D"/>
                </a:solidFill>
                <a:latin typeface="+mn-lt"/>
                <a:cs typeface="Arial"/>
              </a:rPr>
              <a:t> </a:t>
            </a:r>
            <a:r>
              <a:rPr lang="da-DK" sz="1400" dirty="0">
                <a:solidFill>
                  <a:srgbClr val="3D3D3D"/>
                </a:solidFill>
                <a:latin typeface="+mn-lt"/>
                <a:cs typeface="Arial"/>
              </a:rPr>
              <a:t>fejl</a:t>
            </a:r>
            <a:r>
              <a:rPr lang="da-DK" sz="1400" spc="130" dirty="0">
                <a:solidFill>
                  <a:srgbClr val="3D3D3D"/>
                </a:solidFill>
                <a:latin typeface="+mn-lt"/>
                <a:cs typeface="Arial"/>
              </a:rPr>
              <a:t> </a:t>
            </a:r>
            <a:r>
              <a:rPr lang="da-DK" sz="1400" dirty="0">
                <a:solidFill>
                  <a:srgbClr val="282828"/>
                </a:solidFill>
                <a:latin typeface="+mn-lt"/>
                <a:cs typeface="Arial"/>
              </a:rPr>
              <a:t>eller</a:t>
            </a:r>
            <a:r>
              <a:rPr lang="da-DK" sz="1400" spc="185" dirty="0">
                <a:solidFill>
                  <a:srgbClr val="282828"/>
                </a:solidFill>
                <a:latin typeface="+mn-lt"/>
                <a:cs typeface="Arial"/>
              </a:rPr>
              <a:t> </a:t>
            </a:r>
            <a:r>
              <a:rPr lang="da-DK" sz="1400" dirty="0">
                <a:solidFill>
                  <a:srgbClr val="282828"/>
                </a:solidFill>
                <a:latin typeface="+mn-lt"/>
                <a:cs typeface="Arial"/>
              </a:rPr>
              <a:t>spildtid.</a:t>
            </a:r>
            <a:r>
              <a:rPr lang="da-DK" sz="1400" spc="185" dirty="0">
                <a:solidFill>
                  <a:srgbClr val="282828"/>
                </a:solidFill>
                <a:latin typeface="+mn-lt"/>
                <a:cs typeface="Arial"/>
              </a:rPr>
              <a:t> </a:t>
            </a:r>
            <a:r>
              <a:rPr lang="da-DK" sz="1400" spc="-10" dirty="0">
                <a:solidFill>
                  <a:srgbClr val="3D3D3D"/>
                </a:solidFill>
                <a:latin typeface="+mn-lt"/>
                <a:cs typeface="Arial"/>
              </a:rPr>
              <a:t>Hermed </a:t>
            </a:r>
            <a:r>
              <a:rPr lang="da-DK" sz="1400" spc="10" dirty="0">
                <a:solidFill>
                  <a:srgbClr val="3D3D3D"/>
                </a:solidFill>
                <a:latin typeface="+mn-lt"/>
                <a:cs typeface="Arial"/>
              </a:rPr>
              <a:t>kan</a:t>
            </a:r>
            <a:r>
              <a:rPr lang="da-DK" sz="1400" spc="155" dirty="0">
                <a:solidFill>
                  <a:srgbClr val="3D3D3D"/>
                </a:solidFill>
                <a:latin typeface="+mn-lt"/>
                <a:cs typeface="Arial"/>
              </a:rPr>
              <a:t> </a:t>
            </a:r>
            <a:r>
              <a:rPr lang="da-DK" sz="1400" spc="10" dirty="0">
                <a:solidFill>
                  <a:srgbClr val="282828"/>
                </a:solidFill>
                <a:latin typeface="+mn-lt"/>
                <a:cs typeface="Arial"/>
              </a:rPr>
              <a:t>serviceintervallerne</a:t>
            </a:r>
            <a:r>
              <a:rPr lang="da-DK" sz="1400" spc="30" dirty="0">
                <a:solidFill>
                  <a:srgbClr val="282828"/>
                </a:solidFill>
                <a:latin typeface="+mn-lt"/>
                <a:cs typeface="Arial"/>
              </a:rPr>
              <a:t> </a:t>
            </a:r>
            <a:r>
              <a:rPr lang="da-DK" sz="1400" spc="-10" dirty="0">
                <a:solidFill>
                  <a:srgbClr val="3D3D3D"/>
                </a:solidFill>
                <a:latin typeface="+mn-lt"/>
                <a:cs typeface="Arial"/>
              </a:rPr>
              <a:t>forlænges.</a:t>
            </a:r>
            <a:endParaRPr lang="da-DK" sz="1400" dirty="0">
              <a:latin typeface="+mn-lt"/>
              <a:cs typeface="Arial"/>
            </a:endParaRPr>
          </a:p>
        </p:txBody>
      </p:sp>
      <p:sp>
        <p:nvSpPr>
          <p:cNvPr id="4" name="Titel 3">
            <a:extLst>
              <a:ext uri="{FF2B5EF4-FFF2-40B4-BE49-F238E27FC236}">
                <a16:creationId xmlns:a16="http://schemas.microsoft.com/office/drawing/2014/main" id="{84C9FAA2-5058-49D0-AAA5-234D0601ED6B}"/>
              </a:ext>
            </a:extLst>
          </p:cNvPr>
          <p:cNvSpPr>
            <a:spLocks noGrp="1"/>
          </p:cNvSpPr>
          <p:nvPr>
            <p:ph type="title"/>
          </p:nvPr>
        </p:nvSpPr>
        <p:spPr/>
        <p:txBody>
          <a:bodyPr/>
          <a:lstStyle/>
          <a:p>
            <a:r>
              <a:rPr lang="da-DK" dirty="0"/>
              <a:t>Termografering</a:t>
            </a:r>
            <a:br>
              <a:rPr lang="da-DK" dirty="0"/>
            </a:br>
            <a:br>
              <a:rPr lang="da-DK" dirty="0"/>
            </a:br>
            <a:r>
              <a:rPr lang="da-DK" dirty="0"/>
              <a:t>Vedligeholdelse</a:t>
            </a:r>
            <a:br>
              <a:rPr lang="da-DK" dirty="0"/>
            </a:br>
            <a:br>
              <a:rPr lang="da-DK" sz="2400" b="1" spc="-10" dirty="0">
                <a:solidFill>
                  <a:srgbClr val="3D3D3D"/>
                </a:solidFill>
                <a:latin typeface="+mn-lt"/>
                <a:cs typeface="Arial"/>
              </a:rPr>
            </a:br>
            <a:br>
              <a:rPr lang="da-DK" dirty="0"/>
            </a:br>
            <a:br>
              <a:rPr lang="da-DK" dirty="0"/>
            </a:br>
            <a:endParaRPr lang="da-DK" dirty="0"/>
          </a:p>
        </p:txBody>
      </p:sp>
      <p:sp>
        <p:nvSpPr>
          <p:cNvPr id="3" name="Tekstfelt 2">
            <a:extLst>
              <a:ext uri="{FF2B5EF4-FFF2-40B4-BE49-F238E27FC236}">
                <a16:creationId xmlns:a16="http://schemas.microsoft.com/office/drawing/2014/main" id="{AAC641ED-E1A1-1F5A-CB20-68C5568309AC}"/>
              </a:ext>
            </a:extLst>
          </p:cNvPr>
          <p:cNvSpPr txBox="1"/>
          <p:nvPr/>
        </p:nvSpPr>
        <p:spPr>
          <a:xfrm>
            <a:off x="884001" y="1396539"/>
            <a:ext cx="8214506" cy="369332"/>
          </a:xfrm>
          <a:prstGeom prst="rect">
            <a:avLst/>
          </a:prstGeom>
          <a:noFill/>
        </p:spPr>
        <p:txBody>
          <a:bodyPr wrap="square">
            <a:spAutoFit/>
          </a:bodyPr>
          <a:lstStyle/>
          <a:p>
            <a:r>
              <a:rPr lang="da-DK" sz="1800" b="1" dirty="0">
                <a:solidFill>
                  <a:schemeClr val="accent2"/>
                </a:solidFill>
                <a:latin typeface="+mn-lt"/>
                <a:cs typeface="Arial"/>
              </a:rPr>
              <a:t>Man</a:t>
            </a:r>
            <a:r>
              <a:rPr lang="da-DK" sz="1800" b="1" spc="95" dirty="0">
                <a:solidFill>
                  <a:schemeClr val="accent2"/>
                </a:solidFill>
                <a:latin typeface="+mn-lt"/>
                <a:cs typeface="Arial"/>
              </a:rPr>
              <a:t> </a:t>
            </a:r>
            <a:r>
              <a:rPr lang="da-DK" sz="1800" b="1" dirty="0">
                <a:solidFill>
                  <a:schemeClr val="accent2"/>
                </a:solidFill>
                <a:latin typeface="+mn-lt"/>
                <a:cs typeface="Arial"/>
              </a:rPr>
              <a:t>kan</a:t>
            </a:r>
            <a:r>
              <a:rPr lang="da-DK" sz="1800" b="1" spc="70" dirty="0">
                <a:solidFill>
                  <a:schemeClr val="accent2"/>
                </a:solidFill>
                <a:latin typeface="+mn-lt"/>
                <a:cs typeface="Arial"/>
              </a:rPr>
              <a:t> </a:t>
            </a:r>
            <a:r>
              <a:rPr lang="da-DK" sz="1800" b="1" dirty="0">
                <a:solidFill>
                  <a:schemeClr val="accent2"/>
                </a:solidFill>
                <a:latin typeface="+mn-lt"/>
                <a:cs typeface="Arial"/>
              </a:rPr>
              <a:t>skelne</a:t>
            </a:r>
            <a:r>
              <a:rPr lang="da-DK" sz="1800" b="1" spc="125" dirty="0">
                <a:solidFill>
                  <a:schemeClr val="accent2"/>
                </a:solidFill>
                <a:latin typeface="+mn-lt"/>
                <a:cs typeface="Arial"/>
              </a:rPr>
              <a:t> </a:t>
            </a:r>
            <a:r>
              <a:rPr lang="da-DK" sz="1800" b="1" dirty="0">
                <a:solidFill>
                  <a:schemeClr val="accent2"/>
                </a:solidFill>
                <a:latin typeface="+mn-lt"/>
                <a:cs typeface="Arial"/>
              </a:rPr>
              <a:t>imellem</a:t>
            </a:r>
            <a:r>
              <a:rPr lang="da-DK" sz="1800" b="1" spc="170" dirty="0">
                <a:solidFill>
                  <a:schemeClr val="accent2"/>
                </a:solidFill>
                <a:latin typeface="+mn-lt"/>
                <a:cs typeface="Arial"/>
              </a:rPr>
              <a:t> </a:t>
            </a:r>
            <a:r>
              <a:rPr lang="da-DK" sz="1800" b="1" dirty="0">
                <a:solidFill>
                  <a:schemeClr val="accent2"/>
                </a:solidFill>
                <a:latin typeface="+mn-lt"/>
                <a:cs typeface="Arial"/>
              </a:rPr>
              <a:t>tre</a:t>
            </a:r>
            <a:r>
              <a:rPr lang="da-DK" sz="1800" b="1" spc="50" dirty="0">
                <a:solidFill>
                  <a:schemeClr val="accent2"/>
                </a:solidFill>
                <a:latin typeface="+mn-lt"/>
                <a:cs typeface="Arial"/>
              </a:rPr>
              <a:t> </a:t>
            </a:r>
            <a:r>
              <a:rPr lang="da-DK" sz="1800" b="1" dirty="0">
                <a:solidFill>
                  <a:schemeClr val="accent2"/>
                </a:solidFill>
                <a:latin typeface="+mn-lt"/>
                <a:cs typeface="Arial"/>
              </a:rPr>
              <a:t>former</a:t>
            </a:r>
            <a:r>
              <a:rPr lang="da-DK" sz="1800" b="1" spc="170" dirty="0">
                <a:solidFill>
                  <a:schemeClr val="accent2"/>
                </a:solidFill>
                <a:latin typeface="+mn-lt"/>
                <a:cs typeface="Arial"/>
              </a:rPr>
              <a:t> </a:t>
            </a:r>
            <a:r>
              <a:rPr lang="da-DK" sz="1800" b="1" dirty="0">
                <a:solidFill>
                  <a:schemeClr val="accent2"/>
                </a:solidFill>
                <a:latin typeface="+mn-lt"/>
                <a:cs typeface="Arial"/>
              </a:rPr>
              <a:t>for</a:t>
            </a:r>
            <a:r>
              <a:rPr lang="da-DK" sz="1800" b="1" spc="114" dirty="0">
                <a:solidFill>
                  <a:schemeClr val="accent2"/>
                </a:solidFill>
                <a:latin typeface="+mn-lt"/>
                <a:cs typeface="Arial"/>
              </a:rPr>
              <a:t> </a:t>
            </a:r>
            <a:r>
              <a:rPr lang="da-DK" sz="1800" b="1" spc="-10" dirty="0">
                <a:solidFill>
                  <a:schemeClr val="accent2"/>
                </a:solidFill>
                <a:latin typeface="+mn-lt"/>
                <a:cs typeface="Arial"/>
              </a:rPr>
              <a:t>vedligeholdelse:</a:t>
            </a:r>
            <a:endParaRPr lang="da-DK" dirty="0"/>
          </a:p>
        </p:txBody>
      </p:sp>
    </p:spTree>
    <p:extLst>
      <p:ext uri="{BB962C8B-B14F-4D97-AF65-F5344CB8AC3E}">
        <p14:creationId xmlns:p14="http://schemas.microsoft.com/office/powerpoint/2010/main" val="3109729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2AFA878B-E9A9-436B-821A-0064F9B94D23}"/>
              </a:ext>
            </a:extLst>
          </p:cNvPr>
          <p:cNvSpPr>
            <a:spLocks noGrp="1"/>
          </p:cNvSpPr>
          <p:nvPr>
            <p:ph sz="half" idx="1"/>
          </p:nvPr>
        </p:nvSpPr>
        <p:spPr>
          <a:xfrm>
            <a:off x="847607" y="1932848"/>
            <a:ext cx="10675525" cy="4611600"/>
          </a:xfrm>
        </p:spPr>
        <p:txBody>
          <a:bodyPr/>
          <a:lstStyle/>
          <a:p>
            <a:pPr marR="5080">
              <a:lnSpc>
                <a:spcPct val="100000"/>
              </a:lnSpc>
              <a:spcBef>
                <a:spcPts val="5"/>
              </a:spcBef>
            </a:pPr>
            <a:r>
              <a:rPr lang="da-DK" sz="1800" dirty="0">
                <a:solidFill>
                  <a:srgbClr val="3B3F42"/>
                </a:solidFill>
                <a:latin typeface="Arial"/>
                <a:cs typeface="Arial"/>
              </a:rPr>
              <a:t>	</a:t>
            </a:r>
            <a:r>
              <a:rPr lang="da-DK" sz="1800" dirty="0">
                <a:solidFill>
                  <a:srgbClr val="3B3F42"/>
                </a:solidFill>
                <a:latin typeface="+mn-lt"/>
                <a:cs typeface="Arial"/>
              </a:rPr>
              <a:t>"Klasse</a:t>
            </a:r>
            <a:r>
              <a:rPr lang="da-DK" sz="1800" spc="140" dirty="0">
                <a:solidFill>
                  <a:srgbClr val="3B3F42"/>
                </a:solidFill>
                <a:latin typeface="+mn-lt"/>
                <a:cs typeface="Arial"/>
              </a:rPr>
              <a:t> </a:t>
            </a:r>
            <a:r>
              <a:rPr lang="da-DK" sz="1800" dirty="0">
                <a:solidFill>
                  <a:srgbClr val="3B3F42"/>
                </a:solidFill>
                <a:latin typeface="+mn-lt"/>
                <a:cs typeface="Arial"/>
              </a:rPr>
              <a:t>A"-</a:t>
            </a:r>
            <a:r>
              <a:rPr lang="da-DK" sz="1800" spc="90" dirty="0">
                <a:solidFill>
                  <a:srgbClr val="3B3F42"/>
                </a:solidFill>
                <a:latin typeface="+mn-lt"/>
                <a:cs typeface="Arial"/>
              </a:rPr>
              <a:t> </a:t>
            </a:r>
            <a:r>
              <a:rPr lang="da-DK" sz="1800" dirty="0">
                <a:solidFill>
                  <a:srgbClr val="3B3F42"/>
                </a:solidFill>
                <a:latin typeface="+mn-lt"/>
                <a:cs typeface="Arial"/>
              </a:rPr>
              <a:t>Denne</a:t>
            </a:r>
            <a:r>
              <a:rPr lang="da-DK" sz="1800" spc="125" dirty="0">
                <a:solidFill>
                  <a:srgbClr val="3B3F42"/>
                </a:solidFill>
                <a:latin typeface="+mn-lt"/>
                <a:cs typeface="Arial"/>
              </a:rPr>
              <a:t> </a:t>
            </a:r>
            <a:r>
              <a:rPr lang="da-DK" sz="1800" dirty="0">
                <a:solidFill>
                  <a:srgbClr val="2A2D31"/>
                </a:solidFill>
                <a:latin typeface="+mn-lt"/>
                <a:cs typeface="Arial"/>
              </a:rPr>
              <a:t>anormalitet</a:t>
            </a:r>
            <a:r>
              <a:rPr lang="da-DK" sz="1800" spc="265" dirty="0">
                <a:solidFill>
                  <a:srgbClr val="2A2D31"/>
                </a:solidFill>
                <a:latin typeface="+mn-lt"/>
                <a:cs typeface="Arial"/>
              </a:rPr>
              <a:t> </a:t>
            </a:r>
            <a:r>
              <a:rPr lang="da-DK" sz="1800" dirty="0">
                <a:solidFill>
                  <a:srgbClr val="2A2D31"/>
                </a:solidFill>
                <a:latin typeface="+mn-lt"/>
                <a:cs typeface="Arial"/>
              </a:rPr>
              <a:t>er</a:t>
            </a:r>
            <a:r>
              <a:rPr lang="da-DK" sz="1800" spc="100" dirty="0">
                <a:solidFill>
                  <a:srgbClr val="2A2D31"/>
                </a:solidFill>
                <a:latin typeface="+mn-lt"/>
                <a:cs typeface="Arial"/>
              </a:rPr>
              <a:t> </a:t>
            </a:r>
            <a:r>
              <a:rPr lang="da-DK" sz="1800" dirty="0">
                <a:solidFill>
                  <a:srgbClr val="3B3F42"/>
                </a:solidFill>
                <a:latin typeface="+mn-lt"/>
                <a:cs typeface="Arial"/>
              </a:rPr>
              <a:t>meget</a:t>
            </a:r>
            <a:r>
              <a:rPr lang="da-DK" sz="1800" spc="145" dirty="0">
                <a:solidFill>
                  <a:srgbClr val="3B3F42"/>
                </a:solidFill>
                <a:latin typeface="+mn-lt"/>
                <a:cs typeface="Arial"/>
              </a:rPr>
              <a:t> </a:t>
            </a:r>
            <a:r>
              <a:rPr lang="da-DK" sz="1800" dirty="0">
                <a:solidFill>
                  <a:srgbClr val="3B3F42"/>
                </a:solidFill>
                <a:latin typeface="+mn-lt"/>
                <a:cs typeface="Arial"/>
              </a:rPr>
              <a:t>kritisk</a:t>
            </a:r>
            <a:r>
              <a:rPr lang="da-DK" sz="1800" spc="125" dirty="0">
                <a:solidFill>
                  <a:srgbClr val="3B3F42"/>
                </a:solidFill>
                <a:latin typeface="+mn-lt"/>
                <a:cs typeface="Arial"/>
              </a:rPr>
              <a:t> </a:t>
            </a:r>
            <a:r>
              <a:rPr lang="da-DK" sz="1800" dirty="0">
                <a:solidFill>
                  <a:srgbClr val="3B3F42"/>
                </a:solidFill>
                <a:latin typeface="+mn-lt"/>
                <a:cs typeface="Arial"/>
              </a:rPr>
              <a:t>og</a:t>
            </a:r>
            <a:r>
              <a:rPr lang="da-DK" sz="1800" spc="95" dirty="0">
                <a:solidFill>
                  <a:srgbClr val="3B3F42"/>
                </a:solidFill>
                <a:latin typeface="+mn-lt"/>
                <a:cs typeface="Arial"/>
              </a:rPr>
              <a:t> </a:t>
            </a:r>
            <a:r>
              <a:rPr lang="da-DK" sz="1800" dirty="0">
                <a:solidFill>
                  <a:srgbClr val="3B3F42"/>
                </a:solidFill>
                <a:latin typeface="+mn-lt"/>
                <a:cs typeface="Arial"/>
              </a:rPr>
              <a:t>bør</a:t>
            </a:r>
            <a:r>
              <a:rPr lang="da-DK" sz="1800" spc="110" dirty="0">
                <a:solidFill>
                  <a:srgbClr val="3B3F42"/>
                </a:solidFill>
                <a:latin typeface="+mn-lt"/>
                <a:cs typeface="Arial"/>
              </a:rPr>
              <a:t> </a:t>
            </a:r>
            <a:r>
              <a:rPr lang="da-DK" sz="1800" dirty="0">
                <a:solidFill>
                  <a:srgbClr val="3B3F42"/>
                </a:solidFill>
                <a:latin typeface="+mn-lt"/>
                <a:cs typeface="Arial"/>
              </a:rPr>
              <a:t>repareres</a:t>
            </a:r>
            <a:r>
              <a:rPr lang="da-DK" sz="1800" spc="229" dirty="0">
                <a:solidFill>
                  <a:srgbClr val="3B3F42"/>
                </a:solidFill>
                <a:latin typeface="+mn-lt"/>
                <a:cs typeface="Arial"/>
              </a:rPr>
              <a:t> </a:t>
            </a:r>
            <a:r>
              <a:rPr lang="da-DK" sz="1800" spc="-10" dirty="0">
                <a:solidFill>
                  <a:srgbClr val="3B3F42"/>
                </a:solidFill>
                <a:latin typeface="+mn-lt"/>
                <a:cs typeface="Arial"/>
              </a:rPr>
              <a:t>inden </a:t>
            </a:r>
            <a:r>
              <a:rPr lang="da-DK" sz="1800" dirty="0">
                <a:solidFill>
                  <a:srgbClr val="3B3F42"/>
                </a:solidFill>
                <a:latin typeface="+mn-lt"/>
                <a:cs typeface="Arial"/>
              </a:rPr>
              <a:t>for</a:t>
            </a:r>
            <a:r>
              <a:rPr lang="da-DK" sz="1800" spc="185" dirty="0">
                <a:solidFill>
                  <a:srgbClr val="3B3F42"/>
                </a:solidFill>
                <a:latin typeface="+mn-lt"/>
                <a:cs typeface="Arial"/>
              </a:rPr>
              <a:t> </a:t>
            </a:r>
            <a:r>
              <a:rPr lang="da-DK" sz="1800" dirty="0">
                <a:solidFill>
                  <a:srgbClr val="2A2D31"/>
                </a:solidFill>
                <a:latin typeface="+mn-lt"/>
                <a:cs typeface="Arial"/>
              </a:rPr>
              <a:t>24</a:t>
            </a:r>
            <a:r>
              <a:rPr lang="da-DK" sz="1800" spc="130" dirty="0">
                <a:solidFill>
                  <a:srgbClr val="2A2D31"/>
                </a:solidFill>
                <a:latin typeface="+mn-lt"/>
                <a:cs typeface="Arial"/>
              </a:rPr>
              <a:t> 	</a:t>
            </a:r>
            <a:r>
              <a:rPr lang="da-DK" sz="1800" dirty="0">
                <a:solidFill>
                  <a:srgbClr val="3B3F42"/>
                </a:solidFill>
                <a:latin typeface="+mn-lt"/>
                <a:cs typeface="Arial"/>
              </a:rPr>
              <a:t>timer</a:t>
            </a:r>
            <a:r>
              <a:rPr lang="da-DK" sz="1800" spc="200" dirty="0">
                <a:solidFill>
                  <a:srgbClr val="3B3F42"/>
                </a:solidFill>
                <a:latin typeface="+mn-lt"/>
                <a:cs typeface="Arial"/>
              </a:rPr>
              <a:t> </a:t>
            </a:r>
            <a:r>
              <a:rPr lang="da-DK" sz="1800" dirty="0">
                <a:solidFill>
                  <a:srgbClr val="2A2D31"/>
                </a:solidFill>
                <a:latin typeface="+mn-lt"/>
                <a:cs typeface="Arial"/>
              </a:rPr>
              <a:t>eller</a:t>
            </a:r>
            <a:r>
              <a:rPr lang="da-DK" sz="1800" spc="190" dirty="0">
                <a:solidFill>
                  <a:srgbClr val="2A2D31"/>
                </a:solidFill>
                <a:latin typeface="+mn-lt"/>
                <a:cs typeface="Arial"/>
              </a:rPr>
              <a:t> </a:t>
            </a:r>
            <a:r>
              <a:rPr lang="da-DK" sz="1800" dirty="0">
                <a:solidFill>
                  <a:srgbClr val="2A2D31"/>
                </a:solidFill>
                <a:latin typeface="+mn-lt"/>
                <a:cs typeface="Arial"/>
              </a:rPr>
              <a:t>afbrydes.</a:t>
            </a:r>
            <a:r>
              <a:rPr lang="da-DK" sz="1800" spc="265" dirty="0">
                <a:solidFill>
                  <a:srgbClr val="2A2D31"/>
                </a:solidFill>
                <a:latin typeface="+mn-lt"/>
                <a:cs typeface="Arial"/>
              </a:rPr>
              <a:t> </a:t>
            </a:r>
            <a:r>
              <a:rPr lang="da-DK" sz="1800" dirty="0">
                <a:solidFill>
                  <a:srgbClr val="3B3F42"/>
                </a:solidFill>
                <a:latin typeface="+mn-lt"/>
                <a:cs typeface="Arial"/>
              </a:rPr>
              <a:t>Den</a:t>
            </a:r>
            <a:r>
              <a:rPr lang="da-DK" sz="1800" spc="200" dirty="0">
                <a:solidFill>
                  <a:srgbClr val="3B3F42"/>
                </a:solidFill>
                <a:latin typeface="+mn-lt"/>
                <a:cs typeface="Arial"/>
              </a:rPr>
              <a:t> </a:t>
            </a:r>
            <a:r>
              <a:rPr lang="da-DK" sz="1800" dirty="0">
                <a:solidFill>
                  <a:srgbClr val="2A2D31"/>
                </a:solidFill>
                <a:latin typeface="+mn-lt"/>
                <a:cs typeface="Arial"/>
              </a:rPr>
              <a:t>absolutte</a:t>
            </a:r>
            <a:r>
              <a:rPr lang="da-DK" sz="1800" spc="200" dirty="0">
                <a:solidFill>
                  <a:srgbClr val="2A2D31"/>
                </a:solidFill>
                <a:latin typeface="+mn-lt"/>
                <a:cs typeface="Arial"/>
              </a:rPr>
              <a:t> </a:t>
            </a:r>
            <a:r>
              <a:rPr lang="da-DK" sz="1800" dirty="0">
                <a:solidFill>
                  <a:srgbClr val="3B3F42"/>
                </a:solidFill>
                <a:latin typeface="+mn-lt"/>
                <a:cs typeface="Arial"/>
              </a:rPr>
              <a:t>temperatur</a:t>
            </a:r>
            <a:r>
              <a:rPr lang="da-DK" sz="1800" spc="254" dirty="0">
                <a:solidFill>
                  <a:srgbClr val="3B3F42"/>
                </a:solidFill>
                <a:latin typeface="+mn-lt"/>
                <a:cs typeface="Arial"/>
              </a:rPr>
              <a:t> </a:t>
            </a:r>
            <a:r>
              <a:rPr lang="da-DK" sz="1800" dirty="0">
                <a:solidFill>
                  <a:srgbClr val="3B3F42"/>
                </a:solidFill>
                <a:latin typeface="+mn-lt"/>
                <a:cs typeface="Arial"/>
              </a:rPr>
              <a:t>overstiger</a:t>
            </a:r>
            <a:r>
              <a:rPr lang="da-DK" sz="1800" spc="260" dirty="0">
                <a:solidFill>
                  <a:srgbClr val="3B3F42"/>
                </a:solidFill>
                <a:latin typeface="+mn-lt"/>
                <a:cs typeface="Arial"/>
              </a:rPr>
              <a:t> </a:t>
            </a:r>
            <a:r>
              <a:rPr lang="da-DK" sz="1800" dirty="0">
                <a:solidFill>
                  <a:srgbClr val="2A2D31"/>
                </a:solidFill>
                <a:latin typeface="+mn-lt"/>
                <a:cs typeface="Arial"/>
              </a:rPr>
              <a:t>80</a:t>
            </a:r>
            <a:r>
              <a:rPr lang="da-DK" sz="1800" spc="190" dirty="0">
                <a:solidFill>
                  <a:srgbClr val="2A2D31"/>
                </a:solidFill>
                <a:latin typeface="+mn-lt"/>
                <a:cs typeface="Arial"/>
              </a:rPr>
              <a:t> </a:t>
            </a:r>
            <a:r>
              <a:rPr lang="da-DK" sz="1800" spc="-25" dirty="0">
                <a:solidFill>
                  <a:srgbClr val="3B3F42"/>
                </a:solidFill>
                <a:latin typeface="+mn-lt"/>
                <a:cs typeface="Arial"/>
              </a:rPr>
              <a:t>°C </a:t>
            </a:r>
            <a:r>
              <a:rPr lang="da-DK" sz="1800" spc="10" dirty="0">
                <a:solidFill>
                  <a:srgbClr val="2A2D31"/>
                </a:solidFill>
                <a:latin typeface="+mn-lt"/>
                <a:cs typeface="Arial"/>
              </a:rPr>
              <a:t>eller</a:t>
            </a:r>
            <a:r>
              <a:rPr lang="da-DK" sz="1800" spc="75" dirty="0">
                <a:solidFill>
                  <a:srgbClr val="2A2D31"/>
                </a:solidFill>
                <a:latin typeface="+mn-lt"/>
                <a:cs typeface="Arial"/>
              </a:rPr>
              <a:t> 	</a:t>
            </a:r>
            <a:r>
              <a:rPr lang="da-DK" sz="1800" spc="10" dirty="0">
                <a:solidFill>
                  <a:srgbClr val="3B3F42"/>
                </a:solidFill>
                <a:latin typeface="+mn-lt"/>
                <a:cs typeface="Arial"/>
              </a:rPr>
              <a:t>temperaturforskellen</a:t>
            </a:r>
            <a:r>
              <a:rPr lang="da-DK" sz="1800" spc="20" dirty="0">
                <a:solidFill>
                  <a:srgbClr val="3B3F42"/>
                </a:solidFill>
                <a:latin typeface="+mn-lt"/>
                <a:cs typeface="Arial"/>
              </a:rPr>
              <a:t> </a:t>
            </a:r>
            <a:r>
              <a:rPr lang="da-DK" sz="1800" spc="10" dirty="0">
                <a:solidFill>
                  <a:srgbClr val="3B3F42"/>
                </a:solidFill>
                <a:latin typeface="+mn-lt"/>
                <a:cs typeface="Arial"/>
              </a:rPr>
              <a:t>er</a:t>
            </a:r>
            <a:r>
              <a:rPr lang="da-DK" sz="1800" spc="80" dirty="0">
                <a:solidFill>
                  <a:srgbClr val="3B3F42"/>
                </a:solidFill>
                <a:latin typeface="+mn-lt"/>
                <a:cs typeface="Arial"/>
              </a:rPr>
              <a:t> </a:t>
            </a:r>
            <a:r>
              <a:rPr lang="da-DK" sz="1800" spc="10" dirty="0">
                <a:solidFill>
                  <a:srgbClr val="3B3F42"/>
                </a:solidFill>
                <a:latin typeface="+mn-lt"/>
                <a:cs typeface="Arial"/>
              </a:rPr>
              <a:t>større</a:t>
            </a:r>
            <a:r>
              <a:rPr lang="da-DK" sz="1800" spc="110" dirty="0">
                <a:solidFill>
                  <a:srgbClr val="3B3F42"/>
                </a:solidFill>
                <a:latin typeface="+mn-lt"/>
                <a:cs typeface="Arial"/>
              </a:rPr>
              <a:t> </a:t>
            </a:r>
            <a:r>
              <a:rPr lang="da-DK" sz="1800" spc="10" dirty="0">
                <a:solidFill>
                  <a:srgbClr val="2A2D31"/>
                </a:solidFill>
                <a:latin typeface="+mn-lt"/>
                <a:cs typeface="Arial"/>
              </a:rPr>
              <a:t>end</a:t>
            </a:r>
            <a:r>
              <a:rPr lang="da-DK" sz="1800" spc="85" dirty="0">
                <a:solidFill>
                  <a:srgbClr val="2A2D31"/>
                </a:solidFill>
                <a:latin typeface="+mn-lt"/>
                <a:cs typeface="Arial"/>
              </a:rPr>
              <a:t> </a:t>
            </a:r>
            <a:r>
              <a:rPr lang="da-DK" sz="1800" spc="10" dirty="0">
                <a:solidFill>
                  <a:srgbClr val="3B3F42"/>
                </a:solidFill>
                <a:latin typeface="+mn-lt"/>
                <a:cs typeface="Arial"/>
              </a:rPr>
              <a:t>30</a:t>
            </a:r>
            <a:r>
              <a:rPr lang="da-DK" sz="1800" spc="80" dirty="0">
                <a:solidFill>
                  <a:srgbClr val="3B3F42"/>
                </a:solidFill>
                <a:latin typeface="+mn-lt"/>
                <a:cs typeface="Arial"/>
              </a:rPr>
              <a:t> </a:t>
            </a:r>
            <a:r>
              <a:rPr lang="da-DK" sz="1800" spc="-25" dirty="0">
                <a:solidFill>
                  <a:srgbClr val="3B3F42"/>
                </a:solidFill>
                <a:latin typeface="+mn-lt"/>
                <a:cs typeface="Arial"/>
              </a:rPr>
              <a:t>°C.</a:t>
            </a:r>
            <a:endParaRPr lang="da-DK" sz="1800" dirty="0">
              <a:latin typeface="+mn-lt"/>
              <a:cs typeface="Arial"/>
            </a:endParaRPr>
          </a:p>
          <a:p>
            <a:pPr marL="15240" marR="5080" indent="-3175">
              <a:lnSpc>
                <a:spcPct val="100000"/>
              </a:lnSpc>
              <a:spcBef>
                <a:spcPts val="100"/>
              </a:spcBef>
            </a:pPr>
            <a:endParaRPr lang="da-DK" sz="1800" dirty="0">
              <a:solidFill>
                <a:srgbClr val="3B3F42"/>
              </a:solidFill>
              <a:latin typeface="+mn-lt"/>
              <a:cs typeface="Arial"/>
            </a:endParaRPr>
          </a:p>
          <a:p>
            <a:pPr marL="15240" marR="5080" indent="-3175">
              <a:lnSpc>
                <a:spcPct val="100000"/>
              </a:lnSpc>
              <a:spcBef>
                <a:spcPts val="100"/>
              </a:spcBef>
            </a:pPr>
            <a:endParaRPr lang="da-DK" dirty="0">
              <a:solidFill>
                <a:srgbClr val="3B3F42"/>
              </a:solidFill>
              <a:latin typeface="+mn-lt"/>
              <a:cs typeface="Arial"/>
            </a:endParaRPr>
          </a:p>
          <a:p>
            <a:pPr marL="15240" marR="5080" indent="-3175">
              <a:lnSpc>
                <a:spcPct val="100000"/>
              </a:lnSpc>
              <a:spcBef>
                <a:spcPts val="100"/>
              </a:spcBef>
            </a:pPr>
            <a:r>
              <a:rPr lang="da-DK" sz="1800" dirty="0">
                <a:solidFill>
                  <a:srgbClr val="3B3F42"/>
                </a:solidFill>
                <a:latin typeface="+mn-lt"/>
                <a:cs typeface="Arial"/>
              </a:rPr>
              <a:t>		Klasse</a:t>
            </a:r>
            <a:r>
              <a:rPr lang="da-DK" sz="1800" spc="355" dirty="0">
                <a:solidFill>
                  <a:srgbClr val="3B3F42"/>
                </a:solidFill>
                <a:latin typeface="+mn-lt"/>
                <a:cs typeface="Arial"/>
              </a:rPr>
              <a:t> </a:t>
            </a:r>
            <a:r>
              <a:rPr lang="da-DK" sz="1800" dirty="0">
                <a:solidFill>
                  <a:srgbClr val="3B3F42"/>
                </a:solidFill>
                <a:latin typeface="+mn-lt"/>
                <a:cs typeface="Arial"/>
              </a:rPr>
              <a:t>B"-</a:t>
            </a:r>
            <a:r>
              <a:rPr lang="da-DK" sz="1800" spc="305" dirty="0">
                <a:solidFill>
                  <a:srgbClr val="3B3F42"/>
                </a:solidFill>
                <a:latin typeface="+mn-lt"/>
                <a:cs typeface="Arial"/>
              </a:rPr>
              <a:t> </a:t>
            </a:r>
            <a:r>
              <a:rPr lang="da-DK" sz="1800" dirty="0">
                <a:solidFill>
                  <a:srgbClr val="3B3F42"/>
                </a:solidFill>
                <a:latin typeface="+mn-lt"/>
                <a:cs typeface="Arial"/>
              </a:rPr>
              <a:t>Denne</a:t>
            </a:r>
            <a:r>
              <a:rPr lang="da-DK" sz="1800" spc="360" dirty="0">
                <a:solidFill>
                  <a:srgbClr val="3B3F42"/>
                </a:solidFill>
                <a:latin typeface="+mn-lt"/>
                <a:cs typeface="Arial"/>
              </a:rPr>
              <a:t> </a:t>
            </a:r>
            <a:r>
              <a:rPr lang="da-DK" sz="1800" dirty="0">
                <a:solidFill>
                  <a:srgbClr val="3B3F42"/>
                </a:solidFill>
                <a:latin typeface="+mn-lt"/>
                <a:cs typeface="Arial"/>
              </a:rPr>
              <a:t>anormalitet</a:t>
            </a:r>
            <a:r>
              <a:rPr lang="da-DK" sz="1800" spc="455" dirty="0">
                <a:solidFill>
                  <a:srgbClr val="3B3F42"/>
                </a:solidFill>
                <a:latin typeface="+mn-lt"/>
                <a:cs typeface="Arial"/>
              </a:rPr>
              <a:t> </a:t>
            </a:r>
            <a:r>
              <a:rPr lang="da-DK" sz="1800" dirty="0">
                <a:solidFill>
                  <a:srgbClr val="2A2D31"/>
                </a:solidFill>
                <a:latin typeface="+mn-lt"/>
                <a:cs typeface="Arial"/>
              </a:rPr>
              <a:t>er</a:t>
            </a:r>
            <a:r>
              <a:rPr lang="da-DK" sz="1800" spc="300" dirty="0">
                <a:solidFill>
                  <a:srgbClr val="2A2D31"/>
                </a:solidFill>
                <a:latin typeface="+mn-lt"/>
                <a:cs typeface="Arial"/>
              </a:rPr>
              <a:t> </a:t>
            </a:r>
            <a:r>
              <a:rPr lang="da-DK" sz="1800" dirty="0">
                <a:solidFill>
                  <a:srgbClr val="3B3F42"/>
                </a:solidFill>
                <a:latin typeface="+mn-lt"/>
                <a:cs typeface="Arial"/>
              </a:rPr>
              <a:t>mindre</a:t>
            </a:r>
            <a:r>
              <a:rPr lang="da-DK" sz="1800" spc="350" dirty="0">
                <a:solidFill>
                  <a:srgbClr val="3B3F42"/>
                </a:solidFill>
                <a:latin typeface="+mn-lt"/>
                <a:cs typeface="Arial"/>
              </a:rPr>
              <a:t> </a:t>
            </a:r>
            <a:r>
              <a:rPr lang="da-DK" sz="1800" dirty="0">
                <a:solidFill>
                  <a:srgbClr val="3B3F42"/>
                </a:solidFill>
                <a:latin typeface="+mn-lt"/>
                <a:cs typeface="Arial"/>
              </a:rPr>
              <a:t>kritisk,</a:t>
            </a:r>
            <a:r>
              <a:rPr lang="da-DK" sz="1800" spc="320" dirty="0">
                <a:solidFill>
                  <a:srgbClr val="3B3F42"/>
                </a:solidFill>
                <a:latin typeface="+mn-lt"/>
                <a:cs typeface="Arial"/>
              </a:rPr>
              <a:t> </a:t>
            </a:r>
            <a:r>
              <a:rPr lang="da-DK" sz="1800" dirty="0">
                <a:solidFill>
                  <a:srgbClr val="3B3F42"/>
                </a:solidFill>
                <a:latin typeface="+mn-lt"/>
                <a:cs typeface="Arial"/>
              </a:rPr>
              <a:t>men</a:t>
            </a:r>
            <a:r>
              <a:rPr lang="da-DK" sz="1800" spc="335" dirty="0">
                <a:solidFill>
                  <a:srgbClr val="3B3F42"/>
                </a:solidFill>
                <a:latin typeface="+mn-lt"/>
                <a:cs typeface="Arial"/>
              </a:rPr>
              <a:t> </a:t>
            </a:r>
            <a:r>
              <a:rPr lang="da-DK" sz="1800" dirty="0">
                <a:solidFill>
                  <a:srgbClr val="3B3F42"/>
                </a:solidFill>
                <a:latin typeface="+mn-lt"/>
                <a:cs typeface="Arial"/>
              </a:rPr>
              <a:t>bør</a:t>
            </a:r>
            <a:r>
              <a:rPr lang="da-DK" sz="1800" spc="335" dirty="0">
                <a:solidFill>
                  <a:srgbClr val="3B3F42"/>
                </a:solidFill>
                <a:latin typeface="+mn-lt"/>
                <a:cs typeface="Arial"/>
              </a:rPr>
              <a:t> </a:t>
            </a:r>
            <a:r>
              <a:rPr lang="da-DK" sz="1800" spc="-10" dirty="0">
                <a:solidFill>
                  <a:srgbClr val="3B3F42"/>
                </a:solidFill>
                <a:latin typeface="+mn-lt"/>
                <a:cs typeface="Arial"/>
              </a:rPr>
              <a:t>repareres </a:t>
            </a:r>
            <a:r>
              <a:rPr lang="da-DK" sz="1800" dirty="0">
                <a:solidFill>
                  <a:srgbClr val="2A2D31"/>
                </a:solidFill>
                <a:latin typeface="+mn-lt"/>
                <a:cs typeface="Arial"/>
              </a:rPr>
              <a:t>snarest</a:t>
            </a:r>
            <a:r>
              <a:rPr lang="da-DK" sz="1800" spc="145" dirty="0">
                <a:solidFill>
                  <a:srgbClr val="2A2D31"/>
                </a:solidFill>
                <a:latin typeface="+mn-lt"/>
                <a:cs typeface="Arial"/>
              </a:rPr>
              <a:t> 	</a:t>
            </a:r>
            <a:r>
              <a:rPr lang="da-DK" sz="1800" dirty="0">
                <a:solidFill>
                  <a:srgbClr val="3B3F42"/>
                </a:solidFill>
                <a:latin typeface="+mn-lt"/>
                <a:cs typeface="Arial"/>
              </a:rPr>
              <a:t>(indenfor</a:t>
            </a:r>
            <a:r>
              <a:rPr lang="da-DK" sz="1800" spc="175" dirty="0">
                <a:solidFill>
                  <a:srgbClr val="3B3F42"/>
                </a:solidFill>
                <a:latin typeface="+mn-lt"/>
                <a:cs typeface="Arial"/>
              </a:rPr>
              <a:t> </a:t>
            </a:r>
            <a:r>
              <a:rPr lang="da-DK" sz="1800" dirty="0">
                <a:solidFill>
                  <a:srgbClr val="2A2D31"/>
                </a:solidFill>
                <a:latin typeface="+mn-lt"/>
                <a:cs typeface="Arial"/>
              </a:rPr>
              <a:t>30</a:t>
            </a:r>
            <a:r>
              <a:rPr lang="da-DK" sz="1800" spc="100" dirty="0">
                <a:solidFill>
                  <a:srgbClr val="2A2D31"/>
                </a:solidFill>
                <a:latin typeface="+mn-lt"/>
                <a:cs typeface="Arial"/>
              </a:rPr>
              <a:t> </a:t>
            </a:r>
            <a:r>
              <a:rPr lang="da-DK" sz="1800" spc="-10" dirty="0">
                <a:solidFill>
                  <a:srgbClr val="3B3F42"/>
                </a:solidFill>
                <a:latin typeface="+mn-lt"/>
                <a:cs typeface="Arial"/>
              </a:rPr>
              <a:t>dage).</a:t>
            </a:r>
            <a:endParaRPr lang="da-DK" sz="1800" dirty="0">
              <a:latin typeface="+mn-lt"/>
              <a:cs typeface="Arial"/>
            </a:endParaRPr>
          </a:p>
          <a:p>
            <a:pPr marL="13335">
              <a:lnSpc>
                <a:spcPts val="1600"/>
              </a:lnSpc>
            </a:pPr>
            <a:r>
              <a:rPr lang="da-DK" sz="1800" spc="10" dirty="0">
                <a:solidFill>
                  <a:srgbClr val="3B3F42"/>
                </a:solidFill>
                <a:latin typeface="+mn-lt"/>
                <a:cs typeface="Arial"/>
              </a:rPr>
              <a:t>	Temperaturforskellen</a:t>
            </a:r>
            <a:r>
              <a:rPr lang="da-DK" sz="1800" spc="20" dirty="0">
                <a:solidFill>
                  <a:srgbClr val="3B3F42"/>
                </a:solidFill>
                <a:latin typeface="+mn-lt"/>
                <a:cs typeface="Arial"/>
              </a:rPr>
              <a:t> </a:t>
            </a:r>
            <a:r>
              <a:rPr lang="da-DK" sz="1800" spc="10" dirty="0">
                <a:solidFill>
                  <a:srgbClr val="3B3F42"/>
                </a:solidFill>
                <a:latin typeface="+mn-lt"/>
                <a:cs typeface="Arial"/>
              </a:rPr>
              <a:t>ligger</a:t>
            </a:r>
            <a:r>
              <a:rPr lang="da-DK" sz="1800" spc="80" dirty="0">
                <a:solidFill>
                  <a:srgbClr val="3B3F42"/>
                </a:solidFill>
                <a:latin typeface="+mn-lt"/>
                <a:cs typeface="Arial"/>
              </a:rPr>
              <a:t> </a:t>
            </a:r>
            <a:r>
              <a:rPr lang="da-DK" sz="1800" spc="10" dirty="0">
                <a:solidFill>
                  <a:srgbClr val="3B3F42"/>
                </a:solidFill>
                <a:latin typeface="+mn-lt"/>
                <a:cs typeface="Arial"/>
              </a:rPr>
              <a:t>mellem</a:t>
            </a:r>
            <a:r>
              <a:rPr lang="da-DK" sz="1800" spc="135" dirty="0">
                <a:solidFill>
                  <a:srgbClr val="3B3F42"/>
                </a:solidFill>
                <a:latin typeface="+mn-lt"/>
                <a:cs typeface="Arial"/>
              </a:rPr>
              <a:t> </a:t>
            </a:r>
            <a:r>
              <a:rPr lang="da-DK" sz="1800" spc="10" dirty="0">
                <a:solidFill>
                  <a:srgbClr val="2A2D31"/>
                </a:solidFill>
                <a:latin typeface="+mn-lt"/>
                <a:cs typeface="Arial"/>
              </a:rPr>
              <a:t>5</a:t>
            </a:r>
            <a:r>
              <a:rPr lang="da-DK" sz="1800" spc="70" dirty="0">
                <a:solidFill>
                  <a:srgbClr val="2A2D31"/>
                </a:solidFill>
                <a:latin typeface="+mn-lt"/>
                <a:cs typeface="Arial"/>
              </a:rPr>
              <a:t> </a:t>
            </a:r>
            <a:r>
              <a:rPr lang="da-DK" sz="1800" spc="10" dirty="0">
                <a:solidFill>
                  <a:srgbClr val="626466"/>
                </a:solidFill>
                <a:latin typeface="+mn-lt"/>
                <a:cs typeface="Arial"/>
              </a:rPr>
              <a:t>°</a:t>
            </a:r>
            <a:r>
              <a:rPr lang="da-DK" sz="1800" spc="10" dirty="0">
                <a:solidFill>
                  <a:srgbClr val="3B3F42"/>
                </a:solidFill>
                <a:latin typeface="+mn-lt"/>
                <a:cs typeface="Arial"/>
              </a:rPr>
              <a:t>C</a:t>
            </a:r>
            <a:r>
              <a:rPr lang="da-DK" sz="1800" spc="80" dirty="0">
                <a:solidFill>
                  <a:srgbClr val="3B3F42"/>
                </a:solidFill>
                <a:latin typeface="+mn-lt"/>
                <a:cs typeface="Arial"/>
              </a:rPr>
              <a:t> </a:t>
            </a:r>
            <a:r>
              <a:rPr lang="da-DK" sz="1800" spc="10" dirty="0">
                <a:solidFill>
                  <a:srgbClr val="3B3F42"/>
                </a:solidFill>
                <a:latin typeface="+mn-lt"/>
                <a:cs typeface="Arial"/>
              </a:rPr>
              <a:t>og</a:t>
            </a:r>
            <a:r>
              <a:rPr lang="da-DK" sz="1800" spc="70" dirty="0">
                <a:solidFill>
                  <a:srgbClr val="3B3F42"/>
                </a:solidFill>
                <a:latin typeface="+mn-lt"/>
                <a:cs typeface="Arial"/>
              </a:rPr>
              <a:t> </a:t>
            </a:r>
            <a:r>
              <a:rPr lang="da-DK" sz="1800" spc="10" dirty="0">
                <a:solidFill>
                  <a:srgbClr val="2A2D31"/>
                </a:solidFill>
                <a:latin typeface="+mn-lt"/>
                <a:cs typeface="Arial"/>
              </a:rPr>
              <a:t>30</a:t>
            </a:r>
            <a:r>
              <a:rPr lang="da-DK" sz="1800" spc="30" dirty="0">
                <a:solidFill>
                  <a:srgbClr val="2A2D31"/>
                </a:solidFill>
                <a:latin typeface="+mn-lt"/>
                <a:cs typeface="Arial"/>
              </a:rPr>
              <a:t> </a:t>
            </a:r>
            <a:r>
              <a:rPr lang="da-DK" sz="1800" spc="-25" dirty="0">
                <a:solidFill>
                  <a:srgbClr val="626466"/>
                </a:solidFill>
                <a:latin typeface="+mn-lt"/>
                <a:cs typeface="Arial"/>
              </a:rPr>
              <a:t>°</a:t>
            </a:r>
            <a:r>
              <a:rPr lang="da-DK" sz="1800" spc="-25" dirty="0">
                <a:solidFill>
                  <a:srgbClr val="3B3F42"/>
                </a:solidFill>
                <a:latin typeface="+mn-lt"/>
                <a:cs typeface="Arial"/>
              </a:rPr>
              <a:t>C.</a:t>
            </a:r>
          </a:p>
          <a:p>
            <a:pPr marL="13335">
              <a:lnSpc>
                <a:spcPts val="1600"/>
              </a:lnSpc>
            </a:pPr>
            <a:endParaRPr lang="da-DK" spc="-25" dirty="0">
              <a:solidFill>
                <a:srgbClr val="3B3F42"/>
              </a:solidFill>
              <a:latin typeface="+mn-lt"/>
              <a:cs typeface="Arial"/>
            </a:endParaRPr>
          </a:p>
          <a:p>
            <a:pPr marL="623570" marR="6985">
              <a:lnSpc>
                <a:spcPts val="1590"/>
              </a:lnSpc>
              <a:spcBef>
                <a:spcPts val="180"/>
              </a:spcBef>
            </a:pPr>
            <a:r>
              <a:rPr lang="da-DK" sz="1800" spc="-25" dirty="0">
                <a:solidFill>
                  <a:srgbClr val="3B3F42"/>
                </a:solidFill>
                <a:latin typeface="+mn-lt"/>
                <a:cs typeface="Arial"/>
              </a:rPr>
              <a:t>	</a:t>
            </a:r>
            <a:r>
              <a:rPr lang="da-DK" sz="1800" dirty="0">
                <a:solidFill>
                  <a:srgbClr val="3B3F42"/>
                </a:solidFill>
                <a:latin typeface="+mn-lt"/>
                <a:cs typeface="Arial"/>
              </a:rPr>
              <a:t>"Klasse</a:t>
            </a:r>
            <a:r>
              <a:rPr lang="da-DK" sz="1800" spc="290" dirty="0">
                <a:solidFill>
                  <a:srgbClr val="3B3F42"/>
                </a:solidFill>
                <a:latin typeface="+mn-lt"/>
                <a:cs typeface="Arial"/>
              </a:rPr>
              <a:t> </a:t>
            </a:r>
            <a:r>
              <a:rPr lang="da-DK" sz="1800" dirty="0">
                <a:solidFill>
                  <a:srgbClr val="3B3F42"/>
                </a:solidFill>
                <a:latin typeface="+mn-lt"/>
                <a:cs typeface="Arial"/>
              </a:rPr>
              <a:t>C"-</a:t>
            </a:r>
            <a:r>
              <a:rPr lang="da-DK" sz="1800" spc="215" dirty="0">
                <a:solidFill>
                  <a:srgbClr val="3B3F42"/>
                </a:solidFill>
                <a:latin typeface="+mn-lt"/>
                <a:cs typeface="Arial"/>
              </a:rPr>
              <a:t> </a:t>
            </a:r>
            <a:r>
              <a:rPr lang="da-DK" sz="1800" dirty="0">
                <a:solidFill>
                  <a:srgbClr val="3B3F42"/>
                </a:solidFill>
                <a:latin typeface="+mn-lt"/>
                <a:cs typeface="Arial"/>
              </a:rPr>
              <a:t>Denne</a:t>
            </a:r>
            <a:r>
              <a:rPr lang="da-DK" sz="1800" spc="245" dirty="0">
                <a:solidFill>
                  <a:srgbClr val="3B3F42"/>
                </a:solidFill>
                <a:latin typeface="+mn-lt"/>
                <a:cs typeface="Arial"/>
              </a:rPr>
              <a:t> </a:t>
            </a:r>
            <a:r>
              <a:rPr lang="da-DK" sz="1800" dirty="0">
                <a:solidFill>
                  <a:srgbClr val="3B3F42"/>
                </a:solidFill>
                <a:latin typeface="+mn-lt"/>
                <a:cs typeface="Arial"/>
              </a:rPr>
              <a:t>anormalitet</a:t>
            </a:r>
            <a:r>
              <a:rPr lang="da-DK" sz="1800" spc="350" dirty="0">
                <a:solidFill>
                  <a:srgbClr val="3B3F42"/>
                </a:solidFill>
                <a:latin typeface="+mn-lt"/>
                <a:cs typeface="Arial"/>
              </a:rPr>
              <a:t> </a:t>
            </a:r>
            <a:r>
              <a:rPr lang="da-DK" sz="1800" dirty="0">
                <a:solidFill>
                  <a:srgbClr val="2A2D31"/>
                </a:solidFill>
                <a:latin typeface="+mn-lt"/>
                <a:cs typeface="Arial"/>
              </a:rPr>
              <a:t>er</a:t>
            </a:r>
            <a:r>
              <a:rPr lang="da-DK" sz="1800" spc="200" dirty="0">
                <a:solidFill>
                  <a:srgbClr val="2A2D31"/>
                </a:solidFill>
                <a:latin typeface="+mn-lt"/>
                <a:cs typeface="Arial"/>
              </a:rPr>
              <a:t> </a:t>
            </a:r>
            <a:r>
              <a:rPr lang="da-DK" sz="1800" dirty="0">
                <a:solidFill>
                  <a:srgbClr val="3B3F42"/>
                </a:solidFill>
                <a:latin typeface="+mn-lt"/>
                <a:cs typeface="Arial"/>
              </a:rPr>
              <a:t>ikke</a:t>
            </a:r>
            <a:r>
              <a:rPr lang="da-DK" sz="1800" spc="254" dirty="0">
                <a:solidFill>
                  <a:srgbClr val="3B3F42"/>
                </a:solidFill>
                <a:latin typeface="+mn-lt"/>
                <a:cs typeface="Arial"/>
              </a:rPr>
              <a:t> </a:t>
            </a:r>
            <a:r>
              <a:rPr lang="da-DK" sz="1800" dirty="0">
                <a:solidFill>
                  <a:srgbClr val="3B3F42"/>
                </a:solidFill>
                <a:latin typeface="+mn-lt"/>
                <a:cs typeface="Arial"/>
              </a:rPr>
              <a:t>kritisk,</a:t>
            </a:r>
            <a:r>
              <a:rPr lang="da-DK" sz="1800" spc="265" dirty="0">
                <a:solidFill>
                  <a:srgbClr val="3B3F42"/>
                </a:solidFill>
                <a:latin typeface="+mn-lt"/>
                <a:cs typeface="Arial"/>
              </a:rPr>
              <a:t> </a:t>
            </a:r>
            <a:r>
              <a:rPr lang="da-DK" sz="1800" dirty="0">
                <a:solidFill>
                  <a:srgbClr val="3B3F42"/>
                </a:solidFill>
                <a:latin typeface="+mn-lt"/>
                <a:cs typeface="Arial"/>
              </a:rPr>
              <a:t>men</a:t>
            </a:r>
            <a:r>
              <a:rPr lang="da-DK" sz="1800" spc="240" dirty="0">
                <a:solidFill>
                  <a:srgbClr val="3B3F42"/>
                </a:solidFill>
                <a:latin typeface="+mn-lt"/>
                <a:cs typeface="Arial"/>
              </a:rPr>
              <a:t> </a:t>
            </a:r>
            <a:r>
              <a:rPr lang="da-DK" sz="1800" dirty="0">
                <a:solidFill>
                  <a:srgbClr val="3B3F42"/>
                </a:solidFill>
                <a:latin typeface="+mn-lt"/>
                <a:cs typeface="Arial"/>
              </a:rPr>
              <a:t>bør</a:t>
            </a:r>
            <a:r>
              <a:rPr lang="da-DK" sz="1800" spc="225" dirty="0">
                <a:solidFill>
                  <a:srgbClr val="3B3F42"/>
                </a:solidFill>
                <a:latin typeface="+mn-lt"/>
                <a:cs typeface="Arial"/>
              </a:rPr>
              <a:t> </a:t>
            </a:r>
            <a:r>
              <a:rPr lang="da-DK" sz="1800" dirty="0">
                <a:solidFill>
                  <a:srgbClr val="3B3F42"/>
                </a:solidFill>
                <a:latin typeface="+mn-lt"/>
                <a:cs typeface="Arial"/>
              </a:rPr>
              <a:t>overvåges</a:t>
            </a:r>
            <a:r>
              <a:rPr lang="da-DK" sz="1800" spc="305" dirty="0">
                <a:solidFill>
                  <a:srgbClr val="3B3F42"/>
                </a:solidFill>
                <a:latin typeface="+mn-lt"/>
                <a:cs typeface="Arial"/>
              </a:rPr>
              <a:t> </a:t>
            </a:r>
            <a:r>
              <a:rPr lang="da-DK" sz="1800" spc="-25" dirty="0">
                <a:solidFill>
                  <a:srgbClr val="3B3F42"/>
                </a:solidFill>
                <a:latin typeface="+mn-lt"/>
                <a:cs typeface="Arial"/>
              </a:rPr>
              <a:t>og</a:t>
            </a:r>
            <a:r>
              <a:rPr lang="da-DK" sz="1800" dirty="0">
                <a:solidFill>
                  <a:srgbClr val="3B3F42"/>
                </a:solidFill>
                <a:latin typeface="+mn-lt"/>
                <a:cs typeface="Arial"/>
              </a:rPr>
              <a:t>		undersøges</a:t>
            </a:r>
            <a:r>
              <a:rPr lang="da-DK" sz="1800" spc="275" dirty="0">
                <a:solidFill>
                  <a:srgbClr val="3B3F42"/>
                </a:solidFill>
                <a:latin typeface="+mn-lt"/>
                <a:cs typeface="Arial"/>
              </a:rPr>
              <a:t> </a:t>
            </a:r>
            <a:r>
              <a:rPr lang="da-DK" sz="1800" dirty="0">
                <a:solidFill>
                  <a:srgbClr val="3B3F42"/>
                </a:solidFill>
                <a:latin typeface="+mn-lt"/>
                <a:cs typeface="Arial"/>
              </a:rPr>
              <a:t>nærmere</a:t>
            </a:r>
            <a:r>
              <a:rPr lang="da-DK" sz="1800" spc="175" dirty="0">
                <a:solidFill>
                  <a:srgbClr val="3B3F42"/>
                </a:solidFill>
                <a:latin typeface="+mn-lt"/>
                <a:cs typeface="Arial"/>
              </a:rPr>
              <a:t> </a:t>
            </a:r>
            <a:r>
              <a:rPr lang="da-DK" sz="1800" dirty="0">
                <a:solidFill>
                  <a:srgbClr val="3B3F42"/>
                </a:solidFill>
                <a:latin typeface="+mn-lt"/>
                <a:cs typeface="Arial"/>
              </a:rPr>
              <a:t>(indenfor</a:t>
            </a:r>
            <a:r>
              <a:rPr lang="da-DK" sz="1800" spc="204" dirty="0">
                <a:solidFill>
                  <a:srgbClr val="3B3F42"/>
                </a:solidFill>
                <a:latin typeface="+mn-lt"/>
                <a:cs typeface="Arial"/>
              </a:rPr>
              <a:t> </a:t>
            </a:r>
            <a:r>
              <a:rPr lang="da-DK" sz="1800" dirty="0">
                <a:solidFill>
                  <a:srgbClr val="3B3F42"/>
                </a:solidFill>
                <a:latin typeface="+mn-lt"/>
                <a:cs typeface="Arial"/>
              </a:rPr>
              <a:t>90</a:t>
            </a:r>
            <a:r>
              <a:rPr lang="da-DK" sz="1800" spc="85" dirty="0">
                <a:solidFill>
                  <a:srgbClr val="3B3F42"/>
                </a:solidFill>
                <a:latin typeface="+mn-lt"/>
                <a:cs typeface="Arial"/>
              </a:rPr>
              <a:t> </a:t>
            </a:r>
            <a:r>
              <a:rPr lang="da-DK" sz="1800" spc="-10" dirty="0">
                <a:solidFill>
                  <a:srgbClr val="3B3F42"/>
                </a:solidFill>
                <a:latin typeface="+mn-lt"/>
                <a:cs typeface="Arial"/>
              </a:rPr>
              <a:t>dage).</a:t>
            </a:r>
            <a:endParaRPr lang="da-DK" sz="1800" dirty="0">
              <a:latin typeface="+mn-lt"/>
              <a:cs typeface="Arial"/>
            </a:endParaRPr>
          </a:p>
          <a:p>
            <a:pPr marL="624840">
              <a:lnSpc>
                <a:spcPts val="1535"/>
              </a:lnSpc>
            </a:pPr>
            <a:r>
              <a:rPr lang="da-DK" sz="1800" spc="10" dirty="0">
                <a:solidFill>
                  <a:srgbClr val="3B3F42"/>
                </a:solidFill>
                <a:latin typeface="+mn-lt"/>
                <a:cs typeface="Arial"/>
              </a:rPr>
              <a:t>	Temperaturforskellen</a:t>
            </a:r>
            <a:r>
              <a:rPr lang="da-DK" sz="1800" spc="15" dirty="0">
                <a:solidFill>
                  <a:srgbClr val="3B3F42"/>
                </a:solidFill>
                <a:latin typeface="+mn-lt"/>
                <a:cs typeface="Arial"/>
              </a:rPr>
              <a:t> </a:t>
            </a:r>
            <a:r>
              <a:rPr lang="da-DK" sz="1800" spc="10" dirty="0">
                <a:solidFill>
                  <a:srgbClr val="3B3F42"/>
                </a:solidFill>
                <a:latin typeface="+mn-lt"/>
                <a:cs typeface="Arial"/>
              </a:rPr>
              <a:t>er</a:t>
            </a:r>
            <a:r>
              <a:rPr lang="da-DK" sz="1800" spc="55" dirty="0">
                <a:solidFill>
                  <a:srgbClr val="3B3F42"/>
                </a:solidFill>
                <a:latin typeface="+mn-lt"/>
                <a:cs typeface="Arial"/>
              </a:rPr>
              <a:t> </a:t>
            </a:r>
            <a:r>
              <a:rPr lang="da-DK" sz="1800" spc="10" dirty="0">
                <a:solidFill>
                  <a:srgbClr val="3B3F42"/>
                </a:solidFill>
                <a:latin typeface="+mn-lt"/>
                <a:cs typeface="Arial"/>
              </a:rPr>
              <a:t>ikke</a:t>
            </a:r>
            <a:r>
              <a:rPr lang="da-DK" sz="1800" spc="80" dirty="0">
                <a:solidFill>
                  <a:srgbClr val="3B3F42"/>
                </a:solidFill>
                <a:latin typeface="+mn-lt"/>
                <a:cs typeface="Arial"/>
              </a:rPr>
              <a:t> </a:t>
            </a:r>
            <a:r>
              <a:rPr lang="da-DK" sz="1800" spc="10" dirty="0">
                <a:solidFill>
                  <a:srgbClr val="3B3F42"/>
                </a:solidFill>
                <a:latin typeface="+mn-lt"/>
                <a:cs typeface="Arial"/>
              </a:rPr>
              <a:t>større</a:t>
            </a:r>
            <a:r>
              <a:rPr lang="da-DK" sz="1800" spc="105" dirty="0">
                <a:solidFill>
                  <a:srgbClr val="3B3F42"/>
                </a:solidFill>
                <a:latin typeface="+mn-lt"/>
                <a:cs typeface="Arial"/>
              </a:rPr>
              <a:t> </a:t>
            </a:r>
            <a:r>
              <a:rPr lang="da-DK" sz="1800" spc="10" dirty="0">
                <a:solidFill>
                  <a:srgbClr val="2A2D31"/>
                </a:solidFill>
                <a:latin typeface="+mn-lt"/>
                <a:cs typeface="Arial"/>
              </a:rPr>
              <a:t>end</a:t>
            </a:r>
            <a:r>
              <a:rPr lang="da-DK" sz="1800" spc="110" dirty="0">
                <a:solidFill>
                  <a:srgbClr val="2A2D31"/>
                </a:solidFill>
                <a:latin typeface="+mn-lt"/>
                <a:cs typeface="Arial"/>
              </a:rPr>
              <a:t> </a:t>
            </a:r>
            <a:r>
              <a:rPr lang="da-DK" sz="1800" spc="10" dirty="0">
                <a:solidFill>
                  <a:srgbClr val="2A2D31"/>
                </a:solidFill>
                <a:latin typeface="+mn-lt"/>
                <a:cs typeface="Arial"/>
              </a:rPr>
              <a:t>5</a:t>
            </a:r>
            <a:r>
              <a:rPr lang="da-DK" sz="1800" spc="75" dirty="0">
                <a:solidFill>
                  <a:srgbClr val="2A2D31"/>
                </a:solidFill>
                <a:latin typeface="+mn-lt"/>
                <a:cs typeface="Arial"/>
              </a:rPr>
              <a:t> </a:t>
            </a:r>
            <a:r>
              <a:rPr lang="da-DK" sz="1800" spc="-25" dirty="0">
                <a:solidFill>
                  <a:srgbClr val="3B3F42"/>
                </a:solidFill>
                <a:latin typeface="+mn-lt"/>
                <a:cs typeface="Arial"/>
              </a:rPr>
              <a:t>°C.</a:t>
            </a:r>
          </a:p>
          <a:p>
            <a:pPr marL="624840">
              <a:lnSpc>
                <a:spcPts val="1535"/>
              </a:lnSpc>
            </a:pPr>
            <a:endParaRPr lang="da-DK" spc="-25" dirty="0">
              <a:solidFill>
                <a:srgbClr val="3B3F42"/>
              </a:solidFill>
              <a:latin typeface="+mn-lt"/>
              <a:cs typeface="Arial"/>
            </a:endParaRPr>
          </a:p>
          <a:p>
            <a:pPr marL="624840">
              <a:lnSpc>
                <a:spcPts val="1535"/>
              </a:lnSpc>
            </a:pPr>
            <a:r>
              <a:rPr lang="da-DK" sz="1800" dirty="0">
                <a:solidFill>
                  <a:srgbClr val="3B3F42"/>
                </a:solidFill>
                <a:latin typeface="+mn-lt"/>
                <a:cs typeface="Arial"/>
              </a:rPr>
              <a:t>I</a:t>
            </a:r>
            <a:r>
              <a:rPr lang="da-DK" sz="1800" spc="180" dirty="0">
                <a:solidFill>
                  <a:srgbClr val="3B3F42"/>
                </a:solidFill>
                <a:latin typeface="+mn-lt"/>
                <a:cs typeface="Arial"/>
              </a:rPr>
              <a:t> </a:t>
            </a:r>
            <a:r>
              <a:rPr lang="da-DK" sz="1800" dirty="0">
                <a:solidFill>
                  <a:srgbClr val="2A2D31"/>
                </a:solidFill>
                <a:latin typeface="+mn-lt"/>
                <a:cs typeface="Arial"/>
              </a:rPr>
              <a:t>stedet</a:t>
            </a:r>
            <a:r>
              <a:rPr lang="da-DK" sz="1800" spc="195" dirty="0">
                <a:solidFill>
                  <a:srgbClr val="2A2D31"/>
                </a:solidFill>
                <a:latin typeface="+mn-lt"/>
                <a:cs typeface="Arial"/>
              </a:rPr>
              <a:t> </a:t>
            </a:r>
            <a:r>
              <a:rPr lang="da-DK" sz="1800" dirty="0">
                <a:solidFill>
                  <a:srgbClr val="3B3F42"/>
                </a:solidFill>
                <a:latin typeface="+mn-lt"/>
                <a:cs typeface="Arial"/>
              </a:rPr>
              <a:t>for</a:t>
            </a:r>
            <a:r>
              <a:rPr lang="da-DK" sz="1800" spc="145" dirty="0">
                <a:solidFill>
                  <a:srgbClr val="3B3F42"/>
                </a:solidFill>
                <a:latin typeface="+mn-lt"/>
                <a:cs typeface="Arial"/>
              </a:rPr>
              <a:t> </a:t>
            </a:r>
            <a:r>
              <a:rPr lang="da-DK" sz="1800" dirty="0">
                <a:solidFill>
                  <a:srgbClr val="2A2D31"/>
                </a:solidFill>
                <a:latin typeface="+mn-lt"/>
                <a:cs typeface="Arial"/>
              </a:rPr>
              <a:t>at</a:t>
            </a:r>
            <a:r>
              <a:rPr lang="da-DK" sz="1800" spc="150" dirty="0">
                <a:solidFill>
                  <a:srgbClr val="2A2D31"/>
                </a:solidFill>
                <a:latin typeface="+mn-lt"/>
                <a:cs typeface="Arial"/>
              </a:rPr>
              <a:t> </a:t>
            </a:r>
            <a:r>
              <a:rPr lang="da-DK" sz="1800" dirty="0">
                <a:solidFill>
                  <a:srgbClr val="2A2D31"/>
                </a:solidFill>
                <a:latin typeface="+mn-lt"/>
                <a:cs typeface="Arial"/>
              </a:rPr>
              <a:t>anvende</a:t>
            </a:r>
            <a:r>
              <a:rPr lang="da-DK" sz="1800" spc="195" dirty="0">
                <a:solidFill>
                  <a:srgbClr val="2A2D31"/>
                </a:solidFill>
                <a:latin typeface="+mn-lt"/>
                <a:cs typeface="Arial"/>
              </a:rPr>
              <a:t> </a:t>
            </a:r>
            <a:r>
              <a:rPr lang="da-DK" sz="1800" dirty="0">
                <a:solidFill>
                  <a:srgbClr val="3B3F42"/>
                </a:solidFill>
                <a:latin typeface="+mn-lt"/>
                <a:cs typeface="Arial"/>
              </a:rPr>
              <a:t>bogstaver,</a:t>
            </a:r>
            <a:r>
              <a:rPr lang="da-DK" sz="1800" spc="229" dirty="0">
                <a:solidFill>
                  <a:srgbClr val="3B3F42"/>
                </a:solidFill>
                <a:latin typeface="+mn-lt"/>
                <a:cs typeface="Arial"/>
              </a:rPr>
              <a:t> </a:t>
            </a:r>
            <a:r>
              <a:rPr lang="da-DK" sz="1800" dirty="0">
                <a:solidFill>
                  <a:srgbClr val="3B3F42"/>
                </a:solidFill>
                <a:latin typeface="+mn-lt"/>
                <a:cs typeface="Arial"/>
              </a:rPr>
              <a:t>kan</a:t>
            </a:r>
            <a:r>
              <a:rPr lang="da-DK" sz="1800" spc="145" dirty="0">
                <a:solidFill>
                  <a:srgbClr val="3B3F42"/>
                </a:solidFill>
                <a:latin typeface="+mn-lt"/>
                <a:cs typeface="Arial"/>
              </a:rPr>
              <a:t> </a:t>
            </a:r>
            <a:r>
              <a:rPr lang="da-DK" sz="1800" dirty="0">
                <a:solidFill>
                  <a:srgbClr val="2A2D31"/>
                </a:solidFill>
                <a:latin typeface="+mn-lt"/>
                <a:cs typeface="Arial"/>
              </a:rPr>
              <a:t>er</a:t>
            </a:r>
            <a:r>
              <a:rPr lang="da-DK" sz="1800" spc="130" dirty="0">
                <a:solidFill>
                  <a:srgbClr val="2A2D31"/>
                </a:solidFill>
                <a:latin typeface="+mn-lt"/>
                <a:cs typeface="Arial"/>
              </a:rPr>
              <a:t> </a:t>
            </a:r>
            <a:r>
              <a:rPr lang="da-DK" sz="1800" dirty="0">
                <a:solidFill>
                  <a:srgbClr val="3B3F42"/>
                </a:solidFill>
                <a:latin typeface="+mn-lt"/>
                <a:cs typeface="Arial"/>
              </a:rPr>
              <a:t>også</a:t>
            </a:r>
            <a:r>
              <a:rPr lang="da-DK" sz="1800" spc="180" dirty="0">
                <a:solidFill>
                  <a:srgbClr val="3B3F42"/>
                </a:solidFill>
                <a:latin typeface="+mn-lt"/>
                <a:cs typeface="Arial"/>
              </a:rPr>
              <a:t> </a:t>
            </a:r>
            <a:r>
              <a:rPr lang="da-DK" sz="1800" dirty="0">
                <a:solidFill>
                  <a:srgbClr val="2A2D31"/>
                </a:solidFill>
                <a:latin typeface="+mn-lt"/>
                <a:cs typeface="Arial"/>
              </a:rPr>
              <a:t>anvendes</a:t>
            </a:r>
            <a:r>
              <a:rPr lang="da-DK" sz="1800" spc="285" dirty="0">
                <a:solidFill>
                  <a:srgbClr val="2A2D31"/>
                </a:solidFill>
                <a:latin typeface="+mn-lt"/>
                <a:cs typeface="Arial"/>
              </a:rPr>
              <a:t> </a:t>
            </a:r>
            <a:r>
              <a:rPr lang="da-DK" sz="1800" dirty="0">
                <a:solidFill>
                  <a:srgbClr val="3B3F42"/>
                </a:solidFill>
                <a:latin typeface="+mn-lt"/>
                <a:cs typeface="Arial"/>
              </a:rPr>
              <a:t>tal,</a:t>
            </a:r>
            <a:r>
              <a:rPr lang="da-DK" sz="1800" spc="145" dirty="0">
                <a:solidFill>
                  <a:srgbClr val="3B3F42"/>
                </a:solidFill>
                <a:latin typeface="+mn-lt"/>
                <a:cs typeface="Arial"/>
              </a:rPr>
              <a:t> </a:t>
            </a:r>
            <a:r>
              <a:rPr lang="da-DK" sz="1800" dirty="0">
                <a:solidFill>
                  <a:srgbClr val="3B3F42"/>
                </a:solidFill>
                <a:latin typeface="+mn-lt"/>
                <a:cs typeface="Arial"/>
              </a:rPr>
              <a:t>hvor</a:t>
            </a:r>
            <a:r>
              <a:rPr lang="da-DK" sz="1800" spc="165" dirty="0">
                <a:solidFill>
                  <a:srgbClr val="3B3F42"/>
                </a:solidFill>
                <a:latin typeface="+mn-lt"/>
                <a:cs typeface="Arial"/>
              </a:rPr>
              <a:t> </a:t>
            </a:r>
            <a:r>
              <a:rPr lang="da-DK" sz="1800" dirty="0">
                <a:solidFill>
                  <a:srgbClr val="3B3F42"/>
                </a:solidFill>
                <a:latin typeface="+mn-lt"/>
                <a:cs typeface="Arial"/>
              </a:rPr>
              <a:t>1</a:t>
            </a:r>
            <a:r>
              <a:rPr lang="da-DK" sz="1800" spc="170" dirty="0">
                <a:solidFill>
                  <a:srgbClr val="3B3F42"/>
                </a:solidFill>
                <a:latin typeface="+mn-lt"/>
                <a:cs typeface="Arial"/>
              </a:rPr>
              <a:t> </a:t>
            </a:r>
            <a:r>
              <a:rPr lang="da-DK" sz="1800" dirty="0">
                <a:solidFill>
                  <a:srgbClr val="2A2D31"/>
                </a:solidFill>
                <a:latin typeface="+mn-lt"/>
                <a:cs typeface="Arial"/>
              </a:rPr>
              <a:t>svarer</a:t>
            </a:r>
            <a:r>
              <a:rPr lang="da-DK" sz="1800" spc="190" dirty="0">
                <a:solidFill>
                  <a:srgbClr val="2A2D31"/>
                </a:solidFill>
                <a:latin typeface="+mn-lt"/>
                <a:cs typeface="Arial"/>
              </a:rPr>
              <a:t> </a:t>
            </a:r>
            <a:r>
              <a:rPr lang="da-DK" sz="1800" spc="-25" dirty="0">
                <a:solidFill>
                  <a:srgbClr val="3B3F42"/>
                </a:solidFill>
                <a:latin typeface="+mn-lt"/>
                <a:cs typeface="Arial"/>
              </a:rPr>
              <a:t>til </a:t>
            </a:r>
            <a:r>
              <a:rPr lang="da-DK" sz="1800" dirty="0">
                <a:solidFill>
                  <a:srgbClr val="3B3F42"/>
                </a:solidFill>
                <a:latin typeface="+mn-lt"/>
                <a:cs typeface="Arial"/>
              </a:rPr>
              <a:t>klasse</a:t>
            </a:r>
            <a:r>
              <a:rPr lang="da-DK" sz="1800" spc="340" dirty="0">
                <a:solidFill>
                  <a:srgbClr val="3B3F42"/>
                </a:solidFill>
                <a:latin typeface="+mn-lt"/>
                <a:cs typeface="Arial"/>
              </a:rPr>
              <a:t> </a:t>
            </a:r>
            <a:r>
              <a:rPr lang="da-DK" sz="1800" dirty="0">
                <a:solidFill>
                  <a:srgbClr val="3B3F42"/>
                </a:solidFill>
                <a:latin typeface="+mn-lt"/>
                <a:cs typeface="Arial"/>
              </a:rPr>
              <a:t>A.</a:t>
            </a:r>
            <a:r>
              <a:rPr lang="da-DK" sz="1800" spc="245" dirty="0">
                <a:solidFill>
                  <a:srgbClr val="3B3F42"/>
                </a:solidFill>
                <a:latin typeface="+mn-lt"/>
                <a:cs typeface="Arial"/>
              </a:rPr>
              <a:t> </a:t>
            </a:r>
            <a:r>
              <a:rPr lang="da-DK" sz="1800" dirty="0">
                <a:solidFill>
                  <a:srgbClr val="3B3F42"/>
                </a:solidFill>
                <a:latin typeface="+mn-lt"/>
                <a:cs typeface="Arial"/>
              </a:rPr>
              <a:t>Der</a:t>
            </a:r>
            <a:r>
              <a:rPr lang="da-DK" sz="1800" spc="250" dirty="0">
                <a:solidFill>
                  <a:srgbClr val="3B3F42"/>
                </a:solidFill>
                <a:latin typeface="+mn-lt"/>
                <a:cs typeface="Arial"/>
              </a:rPr>
              <a:t> </a:t>
            </a:r>
            <a:r>
              <a:rPr lang="da-DK" sz="1800" dirty="0">
                <a:solidFill>
                  <a:srgbClr val="3B3F42"/>
                </a:solidFill>
                <a:latin typeface="+mn-lt"/>
                <a:cs typeface="Arial"/>
              </a:rPr>
              <a:t>findes</a:t>
            </a:r>
            <a:r>
              <a:rPr lang="da-DK" sz="1800" spc="355" dirty="0">
                <a:solidFill>
                  <a:srgbClr val="3B3F42"/>
                </a:solidFill>
                <a:latin typeface="+mn-lt"/>
                <a:cs typeface="Arial"/>
              </a:rPr>
              <a:t> </a:t>
            </a:r>
            <a:r>
              <a:rPr lang="da-DK" sz="1800" dirty="0">
                <a:solidFill>
                  <a:srgbClr val="3B3F42"/>
                </a:solidFill>
                <a:latin typeface="+mn-lt"/>
                <a:cs typeface="Arial"/>
              </a:rPr>
              <a:t>også</a:t>
            </a:r>
            <a:r>
              <a:rPr lang="da-DK" sz="1800" spc="325" dirty="0">
                <a:solidFill>
                  <a:srgbClr val="3B3F42"/>
                </a:solidFill>
                <a:latin typeface="+mn-lt"/>
                <a:cs typeface="Arial"/>
              </a:rPr>
              <a:t> </a:t>
            </a:r>
            <a:r>
              <a:rPr lang="da-DK" sz="1800" dirty="0">
                <a:solidFill>
                  <a:srgbClr val="3B3F42"/>
                </a:solidFill>
                <a:latin typeface="+mn-lt"/>
                <a:cs typeface="Arial"/>
              </a:rPr>
              <a:t>forskellige</a:t>
            </a:r>
            <a:r>
              <a:rPr lang="da-DK" sz="1800" spc="395" dirty="0">
                <a:solidFill>
                  <a:srgbClr val="3B3F42"/>
                </a:solidFill>
                <a:latin typeface="+mn-lt"/>
                <a:cs typeface="Arial"/>
              </a:rPr>
              <a:t> </a:t>
            </a:r>
            <a:r>
              <a:rPr lang="da-DK" sz="1800" dirty="0">
                <a:solidFill>
                  <a:srgbClr val="3B3F42"/>
                </a:solidFill>
                <a:latin typeface="+mn-lt"/>
                <a:cs typeface="Arial"/>
              </a:rPr>
              <a:t>klassificeringskrav</a:t>
            </a:r>
            <a:r>
              <a:rPr lang="da-DK" sz="1800" spc="240" dirty="0">
                <a:solidFill>
                  <a:srgbClr val="3B3F42"/>
                </a:solidFill>
                <a:latin typeface="+mn-lt"/>
                <a:cs typeface="Arial"/>
              </a:rPr>
              <a:t> </a:t>
            </a:r>
            <a:r>
              <a:rPr lang="da-DK" sz="1800" dirty="0">
                <a:solidFill>
                  <a:srgbClr val="2A2D31"/>
                </a:solidFill>
                <a:latin typeface="+mn-lt"/>
                <a:cs typeface="Arial"/>
              </a:rPr>
              <a:t>afhængig</a:t>
            </a:r>
            <a:r>
              <a:rPr lang="da-DK" sz="1800" spc="365" dirty="0">
                <a:solidFill>
                  <a:srgbClr val="2A2D31"/>
                </a:solidFill>
                <a:latin typeface="+mn-lt"/>
                <a:cs typeface="Arial"/>
              </a:rPr>
              <a:t> </a:t>
            </a:r>
            <a:r>
              <a:rPr lang="da-DK" sz="1800" dirty="0">
                <a:solidFill>
                  <a:srgbClr val="2A2D31"/>
                </a:solidFill>
                <a:latin typeface="+mn-lt"/>
                <a:cs typeface="Arial"/>
              </a:rPr>
              <a:t>af</a:t>
            </a:r>
            <a:r>
              <a:rPr lang="da-DK" sz="1800" spc="270" dirty="0">
                <a:solidFill>
                  <a:srgbClr val="2A2D31"/>
                </a:solidFill>
                <a:latin typeface="+mn-lt"/>
                <a:cs typeface="Arial"/>
              </a:rPr>
              <a:t> </a:t>
            </a:r>
            <a:r>
              <a:rPr lang="da-DK" sz="1800" spc="-10" dirty="0">
                <a:solidFill>
                  <a:srgbClr val="3B3F42"/>
                </a:solidFill>
                <a:latin typeface="+mn-lt"/>
                <a:cs typeface="Arial"/>
              </a:rPr>
              <a:t>hvilken </a:t>
            </a:r>
            <a:r>
              <a:rPr lang="da-DK" sz="1800" dirty="0">
                <a:solidFill>
                  <a:srgbClr val="3B3F42"/>
                </a:solidFill>
                <a:latin typeface="+mn-lt"/>
                <a:cs typeface="Arial"/>
              </a:rPr>
              <a:t>type</a:t>
            </a:r>
            <a:r>
              <a:rPr lang="da-DK" sz="1800" spc="415" dirty="0">
                <a:solidFill>
                  <a:srgbClr val="3B3F42"/>
                </a:solidFill>
                <a:latin typeface="+mn-lt"/>
                <a:cs typeface="Arial"/>
              </a:rPr>
              <a:t> </a:t>
            </a:r>
            <a:r>
              <a:rPr lang="da-DK" sz="1800" dirty="0">
                <a:solidFill>
                  <a:srgbClr val="2A2D31"/>
                </a:solidFill>
                <a:latin typeface="+mn-lt"/>
                <a:cs typeface="Arial"/>
              </a:rPr>
              <a:t>anlæg,</a:t>
            </a:r>
            <a:r>
              <a:rPr lang="da-DK" sz="1800" spc="495" dirty="0">
                <a:solidFill>
                  <a:srgbClr val="2A2D31"/>
                </a:solidFill>
                <a:latin typeface="+mn-lt"/>
                <a:cs typeface="Arial"/>
              </a:rPr>
              <a:t> </a:t>
            </a:r>
            <a:r>
              <a:rPr lang="da-DK" sz="1800" dirty="0">
                <a:solidFill>
                  <a:srgbClr val="3B3F42"/>
                </a:solidFill>
                <a:latin typeface="+mn-lt"/>
                <a:cs typeface="Arial"/>
              </a:rPr>
              <a:t>der</a:t>
            </a:r>
            <a:r>
              <a:rPr lang="da-DK" sz="1800" spc="445" dirty="0">
                <a:solidFill>
                  <a:srgbClr val="3B3F42"/>
                </a:solidFill>
                <a:latin typeface="+mn-lt"/>
                <a:cs typeface="Arial"/>
              </a:rPr>
              <a:t> </a:t>
            </a:r>
            <a:r>
              <a:rPr lang="da-DK" sz="1800" dirty="0">
                <a:solidFill>
                  <a:srgbClr val="2A2D31"/>
                </a:solidFill>
                <a:latin typeface="+mn-lt"/>
                <a:cs typeface="Arial"/>
              </a:rPr>
              <a:t>skal</a:t>
            </a:r>
            <a:r>
              <a:rPr lang="da-DK" sz="1800" spc="440" dirty="0">
                <a:solidFill>
                  <a:srgbClr val="2A2D31"/>
                </a:solidFill>
                <a:latin typeface="+mn-lt"/>
                <a:cs typeface="Arial"/>
              </a:rPr>
              <a:t> </a:t>
            </a:r>
            <a:r>
              <a:rPr lang="da-DK" sz="1800" dirty="0">
                <a:solidFill>
                  <a:srgbClr val="3B3F42"/>
                </a:solidFill>
                <a:latin typeface="+mn-lt"/>
                <a:cs typeface="Arial"/>
              </a:rPr>
              <a:t>vurderes.</a:t>
            </a:r>
            <a:r>
              <a:rPr lang="da-DK" sz="1800" spc="80" dirty="0">
                <a:solidFill>
                  <a:srgbClr val="3B3F42"/>
                </a:solidFill>
                <a:latin typeface="+mn-lt"/>
                <a:cs typeface="Arial"/>
              </a:rPr>
              <a:t>  </a:t>
            </a:r>
            <a:r>
              <a:rPr lang="da-DK" sz="1800" dirty="0">
                <a:solidFill>
                  <a:srgbClr val="3B3F42"/>
                </a:solidFill>
                <a:latin typeface="+mn-lt"/>
                <a:cs typeface="Arial"/>
              </a:rPr>
              <a:t>Ved</a:t>
            </a:r>
            <a:r>
              <a:rPr lang="da-DK" sz="1800" spc="455" dirty="0">
                <a:solidFill>
                  <a:srgbClr val="3B3F42"/>
                </a:solidFill>
                <a:latin typeface="+mn-lt"/>
                <a:cs typeface="Arial"/>
              </a:rPr>
              <a:t> </a:t>
            </a:r>
            <a:r>
              <a:rPr lang="da-DK" sz="1800" dirty="0">
                <a:solidFill>
                  <a:srgbClr val="3B3F42"/>
                </a:solidFill>
                <a:latin typeface="+mn-lt"/>
                <a:cs typeface="Arial"/>
              </a:rPr>
              <a:t>højspændingsanlæg</a:t>
            </a:r>
            <a:r>
              <a:rPr lang="da-DK" sz="1800" spc="400" dirty="0">
                <a:solidFill>
                  <a:srgbClr val="3B3F42"/>
                </a:solidFill>
                <a:latin typeface="+mn-lt"/>
                <a:cs typeface="Arial"/>
              </a:rPr>
              <a:t> </a:t>
            </a:r>
            <a:r>
              <a:rPr lang="da-DK" sz="1800" dirty="0">
                <a:solidFill>
                  <a:srgbClr val="2A2D31"/>
                </a:solidFill>
                <a:latin typeface="+mn-lt"/>
                <a:cs typeface="Arial"/>
              </a:rPr>
              <a:t>er</a:t>
            </a:r>
            <a:r>
              <a:rPr lang="da-DK" sz="1800" spc="405" dirty="0">
                <a:solidFill>
                  <a:srgbClr val="2A2D31"/>
                </a:solidFill>
                <a:latin typeface="+mn-lt"/>
                <a:cs typeface="Arial"/>
              </a:rPr>
              <a:t> </a:t>
            </a:r>
            <a:r>
              <a:rPr lang="da-DK" sz="1800" dirty="0">
                <a:solidFill>
                  <a:srgbClr val="3B3F42"/>
                </a:solidFill>
                <a:latin typeface="+mn-lt"/>
                <a:cs typeface="Arial"/>
              </a:rPr>
              <a:t>der</a:t>
            </a:r>
            <a:r>
              <a:rPr lang="da-DK" sz="1800" spc="430" dirty="0">
                <a:solidFill>
                  <a:srgbClr val="3B3F42"/>
                </a:solidFill>
                <a:latin typeface="+mn-lt"/>
                <a:cs typeface="Arial"/>
              </a:rPr>
              <a:t> </a:t>
            </a:r>
            <a:r>
              <a:rPr lang="da-DK" sz="1800" spc="-10" dirty="0">
                <a:solidFill>
                  <a:srgbClr val="2A2D31"/>
                </a:solidFill>
                <a:latin typeface="+mn-lt"/>
                <a:cs typeface="Arial"/>
              </a:rPr>
              <a:t>skærpede </a:t>
            </a:r>
            <a:r>
              <a:rPr lang="da-DK" sz="1800" spc="-10" dirty="0">
                <a:solidFill>
                  <a:srgbClr val="3B3F42"/>
                </a:solidFill>
                <a:latin typeface="+mn-lt"/>
                <a:cs typeface="Arial"/>
              </a:rPr>
              <a:t>krav.</a:t>
            </a:r>
            <a:endParaRPr lang="da-DK" sz="1800" dirty="0">
              <a:latin typeface="+mn-lt"/>
              <a:cs typeface="Arial"/>
            </a:endParaRPr>
          </a:p>
          <a:p>
            <a:pPr marL="624840">
              <a:lnSpc>
                <a:spcPts val="1535"/>
              </a:lnSpc>
            </a:pPr>
            <a:endParaRPr lang="da-DK" sz="1800" dirty="0">
              <a:latin typeface="Arial"/>
              <a:cs typeface="Arial"/>
            </a:endParaRPr>
          </a:p>
          <a:p>
            <a:pPr marL="13335">
              <a:lnSpc>
                <a:spcPts val="1600"/>
              </a:lnSpc>
            </a:pPr>
            <a:endParaRPr lang="da-DK" sz="1800" dirty="0">
              <a:latin typeface="Arial"/>
              <a:cs typeface="Arial"/>
            </a:endParaRPr>
          </a:p>
          <a:p>
            <a:endParaRPr lang="da-DK" dirty="0"/>
          </a:p>
        </p:txBody>
      </p:sp>
      <p:sp>
        <p:nvSpPr>
          <p:cNvPr id="3" name="Titel 2">
            <a:extLst>
              <a:ext uri="{FF2B5EF4-FFF2-40B4-BE49-F238E27FC236}">
                <a16:creationId xmlns:a16="http://schemas.microsoft.com/office/drawing/2014/main" id="{F0BD7FCA-77D5-451F-B98C-428E7057665C}"/>
              </a:ext>
            </a:extLst>
          </p:cNvPr>
          <p:cNvSpPr>
            <a:spLocks noGrp="1"/>
          </p:cNvSpPr>
          <p:nvPr>
            <p:ph type="title"/>
          </p:nvPr>
        </p:nvSpPr>
        <p:spPr/>
        <p:txBody>
          <a:bodyPr/>
          <a:lstStyle/>
          <a:p>
            <a:r>
              <a:rPr lang="da-DK" dirty="0"/>
              <a:t>Termografering</a:t>
            </a:r>
            <a:br>
              <a:rPr lang="da-DK" dirty="0"/>
            </a:br>
            <a:br>
              <a:rPr lang="da-DK" dirty="0"/>
            </a:br>
            <a:r>
              <a:rPr lang="da-DK" dirty="0"/>
              <a:t>Klassificering af anormaliteter</a:t>
            </a:r>
            <a:br>
              <a:rPr lang="da-DK" dirty="0"/>
            </a:br>
            <a:br>
              <a:rPr lang="da-DK" sz="1400" dirty="0">
                <a:latin typeface="+mn-lt"/>
              </a:rPr>
            </a:br>
            <a:endParaRPr lang="da-DK" dirty="0"/>
          </a:p>
        </p:txBody>
      </p:sp>
      <p:sp>
        <p:nvSpPr>
          <p:cNvPr id="5" name="Ellipse 4">
            <a:extLst>
              <a:ext uri="{FF2B5EF4-FFF2-40B4-BE49-F238E27FC236}">
                <a16:creationId xmlns:a16="http://schemas.microsoft.com/office/drawing/2014/main" id="{0235C790-8ECB-3120-430D-DAA69D782545}"/>
              </a:ext>
            </a:extLst>
          </p:cNvPr>
          <p:cNvSpPr/>
          <p:nvPr/>
        </p:nvSpPr>
        <p:spPr>
          <a:xfrm>
            <a:off x="765621" y="2090964"/>
            <a:ext cx="616689" cy="542261"/>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a-DK">
              <a:ln>
                <a:solidFill>
                  <a:srgbClr val="FF0000"/>
                </a:solidFill>
              </a:ln>
              <a:solidFill>
                <a:srgbClr val="FF0000"/>
              </a:solidFill>
            </a:endParaRPr>
          </a:p>
        </p:txBody>
      </p:sp>
      <p:sp>
        <p:nvSpPr>
          <p:cNvPr id="7" name="Ellipse 6">
            <a:extLst>
              <a:ext uri="{FF2B5EF4-FFF2-40B4-BE49-F238E27FC236}">
                <a16:creationId xmlns:a16="http://schemas.microsoft.com/office/drawing/2014/main" id="{9C91C926-751B-4A70-98C8-B300BDD4ACF5}"/>
              </a:ext>
            </a:extLst>
          </p:cNvPr>
          <p:cNvSpPr/>
          <p:nvPr/>
        </p:nvSpPr>
        <p:spPr>
          <a:xfrm>
            <a:off x="765620" y="3379059"/>
            <a:ext cx="616689" cy="542261"/>
          </a:xfrm>
          <a:prstGeom prst="ellipse">
            <a:avLst/>
          </a:prstGeom>
          <a:solidFill>
            <a:srgbClr val="FFFF00"/>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da-DK">
              <a:ln>
                <a:solidFill>
                  <a:srgbClr val="FFFF00"/>
                </a:solidFill>
              </a:ln>
              <a:solidFill>
                <a:srgbClr val="FFFF00"/>
              </a:solidFill>
            </a:endParaRPr>
          </a:p>
        </p:txBody>
      </p:sp>
      <p:sp>
        <p:nvSpPr>
          <p:cNvPr id="9" name="Ellipse 8">
            <a:extLst>
              <a:ext uri="{FF2B5EF4-FFF2-40B4-BE49-F238E27FC236}">
                <a16:creationId xmlns:a16="http://schemas.microsoft.com/office/drawing/2014/main" id="{78630683-3F50-CC27-F077-A2661A830F38}"/>
              </a:ext>
            </a:extLst>
          </p:cNvPr>
          <p:cNvSpPr/>
          <p:nvPr/>
        </p:nvSpPr>
        <p:spPr>
          <a:xfrm>
            <a:off x="776250" y="4667154"/>
            <a:ext cx="616689" cy="542261"/>
          </a:xfrm>
          <a:prstGeom prst="ellipse">
            <a:avLst/>
          </a:prstGeom>
          <a:solidFill>
            <a:srgbClr val="00B05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da-DK">
              <a:ln>
                <a:solidFill>
                  <a:srgbClr val="FF0000"/>
                </a:solidFill>
              </a:ln>
              <a:solidFill>
                <a:srgbClr val="FF0000"/>
              </a:solidFill>
            </a:endParaRPr>
          </a:p>
        </p:txBody>
      </p:sp>
      <p:sp>
        <p:nvSpPr>
          <p:cNvPr id="6" name="Tekstfelt 5">
            <a:extLst>
              <a:ext uri="{FF2B5EF4-FFF2-40B4-BE49-F238E27FC236}">
                <a16:creationId xmlns:a16="http://schemas.microsoft.com/office/drawing/2014/main" id="{DF08FFBB-C5EE-52DC-8108-7F141CFBAE61}"/>
              </a:ext>
            </a:extLst>
          </p:cNvPr>
          <p:cNvSpPr txBox="1"/>
          <p:nvPr/>
        </p:nvSpPr>
        <p:spPr>
          <a:xfrm>
            <a:off x="776250" y="1365575"/>
            <a:ext cx="8916537" cy="646331"/>
          </a:xfrm>
          <a:prstGeom prst="rect">
            <a:avLst/>
          </a:prstGeom>
          <a:noFill/>
        </p:spPr>
        <p:txBody>
          <a:bodyPr wrap="square">
            <a:spAutoFit/>
          </a:bodyPr>
          <a:lstStyle/>
          <a:p>
            <a:r>
              <a:rPr lang="da-DK" sz="1800" dirty="0">
                <a:solidFill>
                  <a:schemeClr val="accent2"/>
                </a:solidFill>
                <a:latin typeface="+mn-lt"/>
                <a:cs typeface="Arial"/>
              </a:rPr>
              <a:t>For</a:t>
            </a:r>
            <a:r>
              <a:rPr lang="da-DK" sz="1800" spc="85" dirty="0">
                <a:solidFill>
                  <a:schemeClr val="accent2"/>
                </a:solidFill>
                <a:latin typeface="+mn-lt"/>
                <a:cs typeface="Arial"/>
              </a:rPr>
              <a:t> </a:t>
            </a:r>
            <a:r>
              <a:rPr lang="da-DK" sz="1800" dirty="0">
                <a:solidFill>
                  <a:schemeClr val="accent2"/>
                </a:solidFill>
                <a:latin typeface="+mn-lt"/>
                <a:cs typeface="Arial"/>
              </a:rPr>
              <a:t>at</a:t>
            </a:r>
            <a:r>
              <a:rPr lang="da-DK" sz="1800" spc="50" dirty="0">
                <a:solidFill>
                  <a:schemeClr val="accent2"/>
                </a:solidFill>
                <a:latin typeface="+mn-lt"/>
                <a:cs typeface="Arial"/>
              </a:rPr>
              <a:t> </a:t>
            </a:r>
            <a:r>
              <a:rPr lang="da-DK" sz="1800" dirty="0">
                <a:solidFill>
                  <a:schemeClr val="accent2"/>
                </a:solidFill>
                <a:latin typeface="+mn-lt"/>
                <a:cs typeface="Arial"/>
              </a:rPr>
              <a:t>klassificere</a:t>
            </a:r>
            <a:r>
              <a:rPr lang="da-DK" sz="1800" spc="204" dirty="0">
                <a:solidFill>
                  <a:schemeClr val="accent2"/>
                </a:solidFill>
                <a:latin typeface="+mn-lt"/>
                <a:cs typeface="Arial"/>
              </a:rPr>
              <a:t> </a:t>
            </a:r>
            <a:r>
              <a:rPr lang="da-DK" sz="1800" dirty="0">
                <a:solidFill>
                  <a:schemeClr val="accent2"/>
                </a:solidFill>
                <a:latin typeface="+mn-lt"/>
                <a:cs typeface="Arial"/>
              </a:rPr>
              <a:t>en</a:t>
            </a:r>
            <a:r>
              <a:rPr lang="da-DK" sz="1800" spc="95" dirty="0">
                <a:solidFill>
                  <a:schemeClr val="accent2"/>
                </a:solidFill>
                <a:latin typeface="+mn-lt"/>
                <a:cs typeface="Arial"/>
              </a:rPr>
              <a:t> </a:t>
            </a:r>
            <a:r>
              <a:rPr lang="da-DK" sz="1800" dirty="0">
                <a:solidFill>
                  <a:schemeClr val="accent2"/>
                </a:solidFill>
                <a:latin typeface="+mn-lt"/>
                <a:cs typeface="Arial"/>
              </a:rPr>
              <a:t>anormalitet,</a:t>
            </a:r>
            <a:r>
              <a:rPr lang="da-DK" sz="1800" spc="204" dirty="0">
                <a:solidFill>
                  <a:schemeClr val="accent2"/>
                </a:solidFill>
                <a:latin typeface="+mn-lt"/>
                <a:cs typeface="Arial"/>
              </a:rPr>
              <a:t> </a:t>
            </a:r>
            <a:r>
              <a:rPr lang="da-DK" sz="1800" dirty="0">
                <a:solidFill>
                  <a:schemeClr val="accent2"/>
                </a:solidFill>
                <a:latin typeface="+mn-lt"/>
                <a:cs typeface="Arial"/>
              </a:rPr>
              <a:t>kan</a:t>
            </a:r>
            <a:r>
              <a:rPr lang="da-DK" sz="1800" spc="85" dirty="0">
                <a:solidFill>
                  <a:schemeClr val="accent2"/>
                </a:solidFill>
                <a:latin typeface="+mn-lt"/>
                <a:cs typeface="Arial"/>
              </a:rPr>
              <a:t> </a:t>
            </a:r>
            <a:r>
              <a:rPr lang="da-DK" sz="1800" dirty="0">
                <a:solidFill>
                  <a:schemeClr val="accent2"/>
                </a:solidFill>
                <a:latin typeface="+mn-lt"/>
                <a:cs typeface="Arial"/>
              </a:rPr>
              <a:t>der</a:t>
            </a:r>
            <a:r>
              <a:rPr lang="da-DK" sz="1800" spc="90" dirty="0">
                <a:solidFill>
                  <a:schemeClr val="accent2"/>
                </a:solidFill>
                <a:latin typeface="+mn-lt"/>
                <a:cs typeface="Arial"/>
              </a:rPr>
              <a:t> </a:t>
            </a:r>
            <a:r>
              <a:rPr lang="da-DK" sz="1800" dirty="0">
                <a:solidFill>
                  <a:schemeClr val="accent2"/>
                </a:solidFill>
                <a:latin typeface="+mn-lt"/>
                <a:cs typeface="Arial"/>
              </a:rPr>
              <a:t>inddeles</a:t>
            </a:r>
            <a:r>
              <a:rPr lang="da-DK" sz="1800" spc="155" dirty="0">
                <a:solidFill>
                  <a:schemeClr val="accent2"/>
                </a:solidFill>
                <a:latin typeface="+mn-lt"/>
                <a:cs typeface="Arial"/>
              </a:rPr>
              <a:t> </a:t>
            </a:r>
            <a:r>
              <a:rPr lang="da-DK" sz="1800" dirty="0">
                <a:solidFill>
                  <a:schemeClr val="accent2"/>
                </a:solidFill>
                <a:latin typeface="+mn-lt"/>
                <a:cs typeface="Arial"/>
              </a:rPr>
              <a:t>i</a:t>
            </a:r>
            <a:r>
              <a:rPr lang="da-DK" sz="1800" spc="70" dirty="0">
                <a:solidFill>
                  <a:schemeClr val="accent2"/>
                </a:solidFill>
                <a:latin typeface="+mn-lt"/>
                <a:cs typeface="Arial"/>
              </a:rPr>
              <a:t> </a:t>
            </a:r>
            <a:r>
              <a:rPr lang="da-DK" sz="1800" dirty="0">
                <a:solidFill>
                  <a:schemeClr val="accent2"/>
                </a:solidFill>
                <a:latin typeface="+mn-lt"/>
                <a:cs typeface="Arial"/>
              </a:rPr>
              <a:t>tre</a:t>
            </a:r>
            <a:r>
              <a:rPr lang="da-DK" sz="1800" spc="55" dirty="0">
                <a:solidFill>
                  <a:schemeClr val="accent2"/>
                </a:solidFill>
                <a:latin typeface="+mn-lt"/>
                <a:cs typeface="Arial"/>
              </a:rPr>
              <a:t> </a:t>
            </a:r>
            <a:r>
              <a:rPr lang="da-DK" sz="1800" spc="-10" dirty="0">
                <a:solidFill>
                  <a:schemeClr val="accent2"/>
                </a:solidFill>
                <a:latin typeface="+mn-lt"/>
                <a:cs typeface="Arial"/>
              </a:rPr>
              <a:t>grupper.</a:t>
            </a:r>
            <a:br>
              <a:rPr lang="da-DK" sz="3200" dirty="0">
                <a:latin typeface="Arial"/>
                <a:cs typeface="Arial"/>
              </a:rPr>
            </a:br>
            <a:endParaRPr lang="da-DK" dirty="0"/>
          </a:p>
        </p:txBody>
      </p:sp>
    </p:spTree>
    <p:extLst>
      <p:ext uri="{BB962C8B-B14F-4D97-AF65-F5344CB8AC3E}">
        <p14:creationId xmlns:p14="http://schemas.microsoft.com/office/powerpoint/2010/main" val="13893417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CD06603-4690-43AE-BF7A-41EDCDAADD90}"/>
              </a:ext>
            </a:extLst>
          </p:cNvPr>
          <p:cNvSpPr>
            <a:spLocks noGrp="1"/>
          </p:cNvSpPr>
          <p:nvPr>
            <p:ph type="title"/>
          </p:nvPr>
        </p:nvSpPr>
        <p:spPr/>
        <p:txBody>
          <a:bodyPr/>
          <a:lstStyle/>
          <a:p>
            <a:r>
              <a:rPr lang="da-DK" dirty="0"/>
              <a:t>El sikkert arbejde &amp;</a:t>
            </a:r>
            <a:br>
              <a:rPr lang="da-DK" dirty="0"/>
            </a:br>
            <a:br>
              <a:rPr lang="da-DK" dirty="0"/>
            </a:br>
            <a:r>
              <a:rPr lang="da-DK" dirty="0"/>
              <a:t>Termografering</a:t>
            </a:r>
            <a:br>
              <a:rPr lang="da-DK" dirty="0"/>
            </a:br>
            <a:endParaRPr lang="da-DK" dirty="0"/>
          </a:p>
        </p:txBody>
      </p:sp>
      <p:pic>
        <p:nvPicPr>
          <p:cNvPr id="5" name="Onlinemedier 4" title="Termografering - hvem og hvorfor">
            <a:hlinkClick r:id="" action="ppaction://media"/>
            <a:extLst>
              <a:ext uri="{FF2B5EF4-FFF2-40B4-BE49-F238E27FC236}">
                <a16:creationId xmlns:a16="http://schemas.microsoft.com/office/drawing/2014/main" id="{B6A1D485-E663-0293-E36F-DEFD3A481FD9}"/>
              </a:ext>
            </a:extLst>
          </p:cNvPr>
          <p:cNvPicPr>
            <a:picLocks noGrp="1" noRot="1" noChangeAspect="1"/>
          </p:cNvPicPr>
          <p:nvPr>
            <p:ph sz="half" idx="1"/>
            <a:videoFile r:link="rId1"/>
          </p:nvPr>
        </p:nvPicPr>
        <p:blipFill>
          <a:blip r:embed="rId3"/>
          <a:stretch>
            <a:fillRect/>
          </a:stretch>
        </p:blipFill>
        <p:spPr>
          <a:xfrm>
            <a:off x="2105025" y="1563688"/>
            <a:ext cx="8162925" cy="4611687"/>
          </a:xfrm>
          <a:prstGeom prst="rect">
            <a:avLst/>
          </a:prstGeom>
        </p:spPr>
      </p:pic>
    </p:spTree>
    <p:extLst>
      <p:ext uri="{BB962C8B-B14F-4D97-AF65-F5344CB8AC3E}">
        <p14:creationId xmlns:p14="http://schemas.microsoft.com/office/powerpoint/2010/main" val="231332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209E4AE-09E0-44A4-8E27-B04C1191FB56}"/>
              </a:ext>
            </a:extLst>
          </p:cNvPr>
          <p:cNvSpPr>
            <a:spLocks noGrp="1"/>
          </p:cNvSpPr>
          <p:nvPr>
            <p:ph type="title"/>
          </p:nvPr>
        </p:nvSpPr>
        <p:spPr/>
        <p:txBody>
          <a:bodyPr/>
          <a:lstStyle/>
          <a:p>
            <a:r>
              <a:rPr lang="da-DK" dirty="0"/>
              <a:t>Eksempel på termografirapport</a:t>
            </a:r>
          </a:p>
        </p:txBody>
      </p:sp>
      <p:pic>
        <p:nvPicPr>
          <p:cNvPr id="9" name="Billede 8">
            <a:extLst>
              <a:ext uri="{FF2B5EF4-FFF2-40B4-BE49-F238E27FC236}">
                <a16:creationId xmlns:a16="http://schemas.microsoft.com/office/drawing/2014/main" id="{952D8FFC-8AB8-46F8-8875-00315D6BACD5}"/>
              </a:ext>
            </a:extLst>
          </p:cNvPr>
          <p:cNvPicPr>
            <a:picLocks noChangeAspect="1"/>
          </p:cNvPicPr>
          <p:nvPr/>
        </p:nvPicPr>
        <p:blipFill>
          <a:blip r:embed="rId2"/>
          <a:stretch>
            <a:fillRect/>
          </a:stretch>
        </p:blipFill>
        <p:spPr>
          <a:xfrm>
            <a:off x="1474788" y="1144512"/>
            <a:ext cx="4142239" cy="5428372"/>
          </a:xfrm>
          <a:prstGeom prst="rect">
            <a:avLst/>
          </a:prstGeom>
        </p:spPr>
      </p:pic>
    </p:spTree>
    <p:extLst>
      <p:ext uri="{BB962C8B-B14F-4D97-AF65-F5344CB8AC3E}">
        <p14:creationId xmlns:p14="http://schemas.microsoft.com/office/powerpoint/2010/main" val="3155389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5CF3652-62E9-4B9F-969D-72B14C92819C}"/>
              </a:ext>
            </a:extLst>
          </p:cNvPr>
          <p:cNvSpPr>
            <a:spLocks noGrp="1"/>
          </p:cNvSpPr>
          <p:nvPr>
            <p:ph type="title"/>
          </p:nvPr>
        </p:nvSpPr>
        <p:spPr/>
        <p:txBody>
          <a:bodyPr/>
          <a:lstStyle/>
          <a:p>
            <a:r>
              <a:rPr lang="da-DK" dirty="0"/>
              <a:t>Eksempel på termografirapport</a:t>
            </a:r>
          </a:p>
        </p:txBody>
      </p:sp>
      <p:pic>
        <p:nvPicPr>
          <p:cNvPr id="7" name="Billede 6">
            <a:extLst>
              <a:ext uri="{FF2B5EF4-FFF2-40B4-BE49-F238E27FC236}">
                <a16:creationId xmlns:a16="http://schemas.microsoft.com/office/drawing/2014/main" id="{70FF690F-59F2-43FC-9A55-9C090A32749F}"/>
              </a:ext>
            </a:extLst>
          </p:cNvPr>
          <p:cNvPicPr>
            <a:picLocks noChangeAspect="1"/>
          </p:cNvPicPr>
          <p:nvPr/>
        </p:nvPicPr>
        <p:blipFill>
          <a:blip r:embed="rId2"/>
          <a:stretch>
            <a:fillRect/>
          </a:stretch>
        </p:blipFill>
        <p:spPr>
          <a:xfrm>
            <a:off x="6682854" y="1196358"/>
            <a:ext cx="4147037" cy="5342655"/>
          </a:xfrm>
          <a:prstGeom prst="rect">
            <a:avLst/>
          </a:prstGeom>
        </p:spPr>
      </p:pic>
      <p:pic>
        <p:nvPicPr>
          <p:cNvPr id="4" name="Billede 3">
            <a:extLst>
              <a:ext uri="{FF2B5EF4-FFF2-40B4-BE49-F238E27FC236}">
                <a16:creationId xmlns:a16="http://schemas.microsoft.com/office/drawing/2014/main" id="{6A924B02-030B-599A-B7FE-0798F2D0DB3E}"/>
              </a:ext>
            </a:extLst>
          </p:cNvPr>
          <p:cNvPicPr>
            <a:picLocks noChangeAspect="1"/>
          </p:cNvPicPr>
          <p:nvPr/>
        </p:nvPicPr>
        <p:blipFill>
          <a:blip r:embed="rId3"/>
          <a:stretch>
            <a:fillRect/>
          </a:stretch>
        </p:blipFill>
        <p:spPr>
          <a:xfrm>
            <a:off x="847607" y="1196359"/>
            <a:ext cx="4224624" cy="5342655"/>
          </a:xfrm>
          <a:prstGeom prst="rect">
            <a:avLst/>
          </a:prstGeom>
        </p:spPr>
      </p:pic>
    </p:spTree>
    <p:extLst>
      <p:ext uri="{BB962C8B-B14F-4D97-AF65-F5344CB8AC3E}">
        <p14:creationId xmlns:p14="http://schemas.microsoft.com/office/powerpoint/2010/main" val="5922499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p:cNvSpPr>
            <a:spLocks noGrp="1"/>
          </p:cNvSpPr>
          <p:nvPr>
            <p:ph type="subTitle" idx="1"/>
          </p:nvPr>
        </p:nvSpPr>
        <p:spPr/>
        <p:txBody>
          <a:bodyPr/>
          <a:lstStyle/>
          <a:p>
            <a:endParaRPr lang="da-DK"/>
          </a:p>
        </p:txBody>
      </p:sp>
      <p:sp>
        <p:nvSpPr>
          <p:cNvPr id="3" name="Titel 2"/>
          <p:cNvSpPr>
            <a:spLocks noGrp="1"/>
          </p:cNvSpPr>
          <p:nvPr>
            <p:ph type="title"/>
          </p:nvPr>
        </p:nvSpPr>
        <p:spPr/>
        <p:txBody>
          <a:bodyPr/>
          <a:lstStyle/>
          <a:p>
            <a:r>
              <a:rPr lang="da-DK" dirty="0"/>
              <a:t> </a:t>
            </a:r>
          </a:p>
        </p:txBody>
      </p:sp>
    </p:spTree>
    <p:extLst>
      <p:ext uri="{BB962C8B-B14F-4D97-AF65-F5344CB8AC3E}">
        <p14:creationId xmlns:p14="http://schemas.microsoft.com/office/powerpoint/2010/main" val="2827883009"/>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8178</TotalTime>
  <Words>2862</Words>
  <Application>Microsoft Office PowerPoint</Application>
  <PresentationFormat>Widescreen</PresentationFormat>
  <Paragraphs>186</Paragraphs>
  <Slides>35</Slides>
  <Notes>3</Notes>
  <HiddenSlides>0</HiddenSlides>
  <MMClips>1</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35</vt:i4>
      </vt:variant>
    </vt:vector>
  </HeadingPairs>
  <TitlesOfParts>
    <vt:vector size="41" baseType="lpstr">
      <vt:lpstr>Arial</vt:lpstr>
      <vt:lpstr>Calibri</vt:lpstr>
      <vt:lpstr>Liberation Sans</vt:lpstr>
      <vt:lpstr>Times New Roman</vt:lpstr>
      <vt:lpstr>Verdana</vt:lpstr>
      <vt:lpstr>Mercantec_PowerPointSkabelon</vt:lpstr>
      <vt:lpstr>Varme- og strålingslære Termografering</vt:lpstr>
      <vt:lpstr>Varme- og strålingslære  </vt:lpstr>
      <vt:lpstr>Varme- og strålingslære  </vt:lpstr>
      <vt:lpstr>Celsius kontra Fahrenheit.</vt:lpstr>
      <vt:lpstr>Varme- og strålingslære  Strålingstemperatur  </vt:lpstr>
      <vt:lpstr>Varme- og strålingslære  Definition af varme  </vt:lpstr>
      <vt:lpstr>Varme- og strålingslære  Definition af varme  </vt:lpstr>
      <vt:lpstr>Varme- og strålingslære  Definition af varme  </vt:lpstr>
      <vt:lpstr>Varme- og strålingslære  Varmetransport  </vt:lpstr>
      <vt:lpstr>Varme- og strålingslære  Varmetransport  </vt:lpstr>
      <vt:lpstr>Varme- og strålingslære  Konvektion   </vt:lpstr>
      <vt:lpstr>Varme- og strålingslære  Varmeledning  </vt:lpstr>
      <vt:lpstr>Varme- og strålingslære  Varmestråling  </vt:lpstr>
      <vt:lpstr>Termografi</vt:lpstr>
      <vt:lpstr>Termografering   Historie  </vt:lpstr>
      <vt:lpstr>Termografering  Hvorfor og Hvad er termografi</vt:lpstr>
      <vt:lpstr>Termografering  Bølgelængde områder </vt:lpstr>
      <vt:lpstr>Hvad kan der ses i et termografi billed </vt:lpstr>
      <vt:lpstr>Termografering  Hvor kan vi anvende termografi </vt:lpstr>
      <vt:lpstr>Termografering  Hvor kan vi anvende termografi </vt:lpstr>
      <vt:lpstr>Termografering  Hvordan tages et billede</vt:lpstr>
      <vt:lpstr>Termografering  Hvordan tages et billede</vt:lpstr>
      <vt:lpstr>Termografering  Hvordan tages et billede</vt:lpstr>
      <vt:lpstr>Strålingsenergi</vt:lpstr>
      <vt:lpstr>Tilsyneladende reflekteret temperatur </vt:lpstr>
      <vt:lpstr>Termografering  Emissivitet</vt:lpstr>
      <vt:lpstr>Termografering  Analyse af termiske billeder </vt:lpstr>
      <vt:lpstr>Termografering  Analyse af termiske billeder </vt:lpstr>
      <vt:lpstr>Termografering  Vedligeholdelse    </vt:lpstr>
      <vt:lpstr>Termografering  Vedligeholdelse    </vt:lpstr>
      <vt:lpstr>Termografering  Klassificering af anormaliteter  </vt:lpstr>
      <vt:lpstr>El sikkert arbejde &amp;  Termografering </vt:lpstr>
      <vt:lpstr>Eksempel på termografirapport</vt:lpstr>
      <vt:lpstr>Eksempel på termografirapport</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EMC/EMI Avanceret fejlfinding</dc:title>
  <dc:creator>Ole Overdahl Sørensen</dc:creator>
  <cp:lastModifiedBy>Erik Kolding Kristensen</cp:lastModifiedBy>
  <cp:revision>13</cp:revision>
  <dcterms:created xsi:type="dcterms:W3CDTF">2024-03-04T14:57:49Z</dcterms:created>
  <dcterms:modified xsi:type="dcterms:W3CDTF">2024-08-27T08:36:54Z</dcterms:modified>
</cp:coreProperties>
</file>