
<file path=[Content_Types].xml><?xml version="1.0" encoding="utf-8"?>
<Types xmlns="http://schemas.openxmlformats.org/package/2006/content-types">
  <Default Extension="emf" ContentType="image/x-em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7" r:id="rId2"/>
    <p:sldId id="259" r:id="rId3"/>
    <p:sldId id="260" r:id="rId4"/>
    <p:sldId id="258" r:id="rId5"/>
    <p:sldId id="263" r:id="rId6"/>
    <p:sldId id="261" r:id="rId7"/>
    <p:sldId id="299" r:id="rId8"/>
    <p:sldId id="264" r:id="rId9"/>
    <p:sldId id="297" r:id="rId10"/>
    <p:sldId id="265" r:id="rId11"/>
    <p:sldId id="266" r:id="rId12"/>
    <p:sldId id="311" r:id="rId13"/>
    <p:sldId id="267" r:id="rId14"/>
    <p:sldId id="312" r:id="rId15"/>
    <p:sldId id="313" r:id="rId16"/>
    <p:sldId id="314" r:id="rId17"/>
    <p:sldId id="315" r:id="rId18"/>
    <p:sldId id="321" r:id="rId19"/>
    <p:sldId id="322" r:id="rId20"/>
    <p:sldId id="323" r:id="rId21"/>
    <p:sldId id="325" r:id="rId22"/>
    <p:sldId id="326" r:id="rId23"/>
    <p:sldId id="328" r:id="rId24"/>
    <p:sldId id="327" r:id="rId25"/>
    <p:sldId id="329" r:id="rId26"/>
    <p:sldId id="316" r:id="rId27"/>
    <p:sldId id="310" r:id="rId28"/>
    <p:sldId id="309" r:id="rId29"/>
    <p:sldId id="324" r:id="rId30"/>
    <p:sldId id="296" r:id="rId31"/>
    <p:sldId id="308" r:id="rId32"/>
    <p:sldId id="330" r:id="rId33"/>
    <p:sldId id="331" r:id="rId34"/>
    <p:sldId id="303" r:id="rId35"/>
    <p:sldId id="332" r:id="rId36"/>
    <p:sldId id="333" r:id="rId37"/>
    <p:sldId id="302" r:id="rId38"/>
    <p:sldId id="336" r:id="rId39"/>
    <p:sldId id="304" r:id="rId40"/>
    <p:sldId id="338" r:id="rId41"/>
    <p:sldId id="334" r:id="rId42"/>
    <p:sldId id="337" r:id="rId43"/>
    <p:sldId id="340" r:id="rId44"/>
    <p:sldId id="339" r:id="rId45"/>
    <p:sldId id="335" r:id="rId46"/>
    <p:sldId id="262" r:id="rId47"/>
    <p:sldId id="342" r:id="rId48"/>
    <p:sldId id="343" r:id="rId49"/>
    <p:sldId id="344" r:id="rId50"/>
    <p:sldId id="345" r:id="rId51"/>
    <p:sldId id="346" r:id="rId52"/>
    <p:sldId id="347" r:id="rId53"/>
    <p:sldId id="348" r:id="rId54"/>
    <p:sldId id="349" r:id="rId55"/>
    <p:sldId id="350" r:id="rId56"/>
    <p:sldId id="351" r:id="rId57"/>
    <p:sldId id="353" r:id="rId58"/>
    <p:sldId id="354" r:id="rId59"/>
    <p:sldId id="352" r:id="rId60"/>
    <p:sldId id="355" r:id="rId61"/>
    <p:sldId id="356" r:id="rId62"/>
    <p:sldId id="357" r:id="rId63"/>
    <p:sldId id="359" r:id="rId64"/>
    <p:sldId id="360" r:id="rId65"/>
    <p:sldId id="361" r:id="rId66"/>
    <p:sldId id="362" r:id="rId67"/>
    <p:sldId id="363" r:id="rId68"/>
    <p:sldId id="341" r:id="rId69"/>
    <p:sldId id="364" r:id="rId7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93" d="100"/>
          <a:sy n="93" d="100"/>
        </p:scale>
        <p:origin x="30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5C70E-00BE-4CD4-A791-4B8309D6E8F2}"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7D38F2B6-2C22-47D2-BAE2-7FD6ECAA5C61}">
      <dgm:prSet/>
      <dgm:spPr/>
      <dgm:t>
        <a:bodyPr/>
        <a:lstStyle/>
        <a:p>
          <a:r>
            <a:rPr lang="da-DK" sz="2300" dirty="0"/>
            <a:t>Lavfrekvens interferens</a:t>
          </a:r>
          <a:endParaRPr lang="en-US" sz="2300" dirty="0"/>
        </a:p>
      </dgm:t>
    </dgm:pt>
    <dgm:pt modelId="{68BA0B5B-1BF2-4AB8-A930-8EB5877632E8}" type="parTrans" cxnId="{EBA54956-D3EA-4FC8-8827-843D9CFFAC4E}">
      <dgm:prSet/>
      <dgm:spPr/>
      <dgm:t>
        <a:bodyPr/>
        <a:lstStyle/>
        <a:p>
          <a:endParaRPr lang="en-US"/>
        </a:p>
      </dgm:t>
    </dgm:pt>
    <dgm:pt modelId="{53CFC903-153C-4B35-A21E-FD4D858E5F03}" type="sibTrans" cxnId="{EBA54956-D3EA-4FC8-8827-843D9CFFAC4E}">
      <dgm:prSet/>
      <dgm:spPr/>
      <dgm:t>
        <a:bodyPr/>
        <a:lstStyle/>
        <a:p>
          <a:endParaRPr lang="en-US"/>
        </a:p>
      </dgm:t>
    </dgm:pt>
    <dgm:pt modelId="{22DF08C4-8E43-47DC-9FFB-33D85DD9F985}">
      <dgm:prSet/>
      <dgm:spPr/>
      <dgm:t>
        <a:bodyPr/>
        <a:lstStyle/>
        <a:p>
          <a:r>
            <a:rPr lang="da-DK" sz="2300" dirty="0" err="1"/>
            <a:t>Transienter</a:t>
          </a:r>
          <a:r>
            <a:rPr lang="da-DK" sz="2300" dirty="0"/>
            <a:t>.</a:t>
          </a:r>
          <a:endParaRPr lang="en-US" sz="2300" dirty="0"/>
        </a:p>
      </dgm:t>
    </dgm:pt>
    <dgm:pt modelId="{93244CF8-41C8-466D-A1EA-107DE6B0FA48}" type="parTrans" cxnId="{BD9BF6C4-552E-4D11-B331-891D8C7CB460}">
      <dgm:prSet/>
      <dgm:spPr/>
      <dgm:t>
        <a:bodyPr/>
        <a:lstStyle/>
        <a:p>
          <a:endParaRPr lang="en-US"/>
        </a:p>
      </dgm:t>
    </dgm:pt>
    <dgm:pt modelId="{8C11EB05-C507-4BEE-A820-AF1518604883}" type="sibTrans" cxnId="{BD9BF6C4-552E-4D11-B331-891D8C7CB460}">
      <dgm:prSet/>
      <dgm:spPr/>
      <dgm:t>
        <a:bodyPr/>
        <a:lstStyle/>
        <a:p>
          <a:endParaRPr lang="en-US"/>
        </a:p>
      </dgm:t>
    </dgm:pt>
    <dgm:pt modelId="{31EF5CF8-9E29-4294-8273-77DA96DF32D7}">
      <dgm:prSet/>
      <dgm:spPr/>
      <dgm:t>
        <a:bodyPr/>
        <a:lstStyle/>
        <a:p>
          <a:r>
            <a:rPr lang="da-DK" sz="2300" dirty="0"/>
            <a:t>Elektrostatisk udladninger.</a:t>
          </a:r>
          <a:endParaRPr lang="en-US" sz="2300" dirty="0"/>
        </a:p>
      </dgm:t>
    </dgm:pt>
    <dgm:pt modelId="{1294E700-5105-4384-AE89-B639FEF3274A}" type="parTrans" cxnId="{FAFE1A24-5297-4CF8-B17C-CD77A443AEFA}">
      <dgm:prSet/>
      <dgm:spPr/>
      <dgm:t>
        <a:bodyPr/>
        <a:lstStyle/>
        <a:p>
          <a:endParaRPr lang="en-US"/>
        </a:p>
      </dgm:t>
    </dgm:pt>
    <dgm:pt modelId="{10DE2FF0-4AAB-4E47-AAA6-4DA90AF8EFED}" type="sibTrans" cxnId="{FAFE1A24-5297-4CF8-B17C-CD77A443AEFA}">
      <dgm:prSet/>
      <dgm:spPr/>
      <dgm:t>
        <a:bodyPr/>
        <a:lstStyle/>
        <a:p>
          <a:endParaRPr lang="en-US"/>
        </a:p>
      </dgm:t>
    </dgm:pt>
    <dgm:pt modelId="{A2F7A7AA-99B9-4309-94DB-218C8AF2FD19}">
      <dgm:prSet/>
      <dgm:spPr/>
      <dgm:t>
        <a:bodyPr/>
        <a:lstStyle/>
        <a:p>
          <a:endParaRPr lang="en-US" dirty="0"/>
        </a:p>
      </dgm:t>
    </dgm:pt>
    <dgm:pt modelId="{1B01FE69-2362-4104-96F0-101EBDC4994B}" type="parTrans" cxnId="{4B13416F-3C03-4ACC-938B-52F0B46623DE}">
      <dgm:prSet/>
      <dgm:spPr/>
      <dgm:t>
        <a:bodyPr/>
        <a:lstStyle/>
        <a:p>
          <a:endParaRPr lang="en-US"/>
        </a:p>
      </dgm:t>
    </dgm:pt>
    <dgm:pt modelId="{2FC44B00-BE69-4C7C-B3F3-8EA93DBC5D4F}" type="sibTrans" cxnId="{4B13416F-3C03-4ACC-938B-52F0B46623DE}">
      <dgm:prSet/>
      <dgm:spPr/>
      <dgm:t>
        <a:bodyPr/>
        <a:lstStyle/>
        <a:p>
          <a:endParaRPr lang="en-US"/>
        </a:p>
      </dgm:t>
    </dgm:pt>
    <dgm:pt modelId="{64830477-AFB3-4BF7-B529-454B76BACE24}">
      <dgm:prSet/>
      <dgm:spPr/>
      <dgm:t>
        <a:bodyPr/>
        <a:lstStyle/>
        <a:p>
          <a:r>
            <a:rPr lang="da-DK" dirty="0"/>
            <a:t>Vi har forskellige typer af EMI</a:t>
          </a:r>
          <a:endParaRPr lang="en-US" dirty="0"/>
        </a:p>
      </dgm:t>
    </dgm:pt>
    <dgm:pt modelId="{91549657-0B17-44EC-8158-4F6D3E71DFB4}" type="sibTrans" cxnId="{3B02DC5F-F5B7-4D91-8EFB-E9B68D56F094}">
      <dgm:prSet/>
      <dgm:spPr/>
      <dgm:t>
        <a:bodyPr/>
        <a:lstStyle/>
        <a:p>
          <a:endParaRPr lang="en-US"/>
        </a:p>
      </dgm:t>
    </dgm:pt>
    <dgm:pt modelId="{04A5755D-82AD-41A4-AA2E-A492D8A26D6C}" type="parTrans" cxnId="{3B02DC5F-F5B7-4D91-8EFB-E9B68D56F094}">
      <dgm:prSet/>
      <dgm:spPr/>
      <dgm:t>
        <a:bodyPr/>
        <a:lstStyle/>
        <a:p>
          <a:endParaRPr lang="en-US"/>
        </a:p>
      </dgm:t>
    </dgm:pt>
    <dgm:pt modelId="{9A84A123-4F30-4B2E-A88E-9D56EFA8AC12}">
      <dgm:prSet/>
      <dgm:spPr/>
      <dgm:t>
        <a:bodyPr/>
        <a:lstStyle/>
        <a:p>
          <a:r>
            <a:rPr lang="da-DK" sz="2300" dirty="0"/>
            <a:t>Højfrekvens interferens</a:t>
          </a:r>
          <a:endParaRPr lang="en-US" sz="2300" dirty="0"/>
        </a:p>
      </dgm:t>
    </dgm:pt>
    <dgm:pt modelId="{02D87C56-247B-4161-9D1A-10B2698E299E}" type="parTrans" cxnId="{93666BE4-4903-4FB6-A321-7AC630E185F8}">
      <dgm:prSet/>
      <dgm:spPr/>
      <dgm:t>
        <a:bodyPr/>
        <a:lstStyle/>
        <a:p>
          <a:endParaRPr lang="da-DK"/>
        </a:p>
      </dgm:t>
    </dgm:pt>
    <dgm:pt modelId="{11A2D252-A6A8-41DB-8AA9-BE698B616D97}" type="sibTrans" cxnId="{93666BE4-4903-4FB6-A321-7AC630E185F8}">
      <dgm:prSet/>
      <dgm:spPr/>
      <dgm:t>
        <a:bodyPr/>
        <a:lstStyle/>
        <a:p>
          <a:endParaRPr lang="da-DK"/>
        </a:p>
      </dgm:t>
    </dgm:pt>
    <dgm:pt modelId="{5D83B5AF-6E00-490B-9648-9A94FC3D4B6A}">
      <dgm:prSet custT="1"/>
      <dgm:spPr/>
      <dgm:t>
        <a:bodyPr/>
        <a:lstStyle/>
        <a:p>
          <a:r>
            <a:rPr lang="da-DK" sz="2300" dirty="0"/>
            <a:t>Harmoniske forvrængninger. </a:t>
          </a:r>
          <a:r>
            <a:rPr lang="da-DK" sz="2000" dirty="0"/>
            <a:t>(Dette kommer vi ind på senere.)</a:t>
          </a:r>
          <a:endParaRPr lang="en-US" sz="2000" dirty="0"/>
        </a:p>
      </dgm:t>
    </dgm:pt>
    <dgm:pt modelId="{8AB185FC-4AF4-4E1D-86E6-55114B3F4CC5}" type="parTrans" cxnId="{8AF7D3E4-70D7-464B-A920-B93CBD5FCBDD}">
      <dgm:prSet/>
      <dgm:spPr/>
      <dgm:t>
        <a:bodyPr/>
        <a:lstStyle/>
        <a:p>
          <a:endParaRPr lang="da-DK"/>
        </a:p>
      </dgm:t>
    </dgm:pt>
    <dgm:pt modelId="{C9D827EF-D25B-4736-B794-E700507BC418}" type="sibTrans" cxnId="{8AF7D3E4-70D7-464B-A920-B93CBD5FCBDD}">
      <dgm:prSet/>
      <dgm:spPr/>
      <dgm:t>
        <a:bodyPr/>
        <a:lstStyle/>
        <a:p>
          <a:endParaRPr lang="da-DK"/>
        </a:p>
      </dgm:t>
    </dgm:pt>
    <dgm:pt modelId="{AB45048A-7646-4924-830E-1279CA6EA287}">
      <dgm:prSet/>
      <dgm:spPr/>
      <dgm:t>
        <a:bodyPr/>
        <a:lstStyle/>
        <a:p>
          <a:r>
            <a:rPr lang="en-US" sz="2300" dirty="0" err="1"/>
            <a:t>Lavspændings</a:t>
          </a:r>
          <a:r>
            <a:rPr lang="en-US" sz="2300" dirty="0"/>
            <a:t> net-</a:t>
          </a:r>
          <a:r>
            <a:rPr lang="en-US" sz="2300" dirty="0" err="1"/>
            <a:t>interferens</a:t>
          </a:r>
          <a:endParaRPr lang="en-US" sz="2300" dirty="0"/>
        </a:p>
      </dgm:t>
    </dgm:pt>
    <dgm:pt modelId="{7FB7B6AB-E1ED-4636-908B-C2DDDBD99262}" type="parTrans" cxnId="{187B0754-BB14-4639-B302-CEB0BBDCF232}">
      <dgm:prSet/>
      <dgm:spPr/>
      <dgm:t>
        <a:bodyPr/>
        <a:lstStyle/>
        <a:p>
          <a:endParaRPr lang="da-DK"/>
        </a:p>
      </dgm:t>
    </dgm:pt>
    <dgm:pt modelId="{0D004A11-5DC6-47F7-B09C-F0E1A2576909}" type="sibTrans" cxnId="{187B0754-BB14-4639-B302-CEB0BBDCF232}">
      <dgm:prSet/>
      <dgm:spPr/>
      <dgm:t>
        <a:bodyPr/>
        <a:lstStyle/>
        <a:p>
          <a:endParaRPr lang="da-DK"/>
        </a:p>
      </dgm:t>
    </dgm:pt>
    <dgm:pt modelId="{C7493D2E-73BC-4514-811D-3A6DF1BBD2A2}" type="pres">
      <dgm:prSet presAssocID="{03B5C70E-00BE-4CD4-A791-4B8309D6E8F2}" presName="linear" presStyleCnt="0">
        <dgm:presLayoutVars>
          <dgm:dir/>
          <dgm:animLvl val="lvl"/>
          <dgm:resizeHandles val="exact"/>
        </dgm:presLayoutVars>
      </dgm:prSet>
      <dgm:spPr/>
    </dgm:pt>
    <dgm:pt modelId="{2EEC5ED3-2A14-4BA7-9DC5-82F85024B969}" type="pres">
      <dgm:prSet presAssocID="{64830477-AFB3-4BF7-B529-454B76BACE24}" presName="parentLin" presStyleCnt="0"/>
      <dgm:spPr/>
    </dgm:pt>
    <dgm:pt modelId="{345E90F8-0B5B-4F56-88B2-89AADC332CE1}" type="pres">
      <dgm:prSet presAssocID="{64830477-AFB3-4BF7-B529-454B76BACE24}" presName="parentLeftMargin" presStyleLbl="node1" presStyleIdx="0" presStyleCnt="2"/>
      <dgm:spPr/>
    </dgm:pt>
    <dgm:pt modelId="{5A528450-3126-4FE8-86FD-B4305B67C50F}" type="pres">
      <dgm:prSet presAssocID="{64830477-AFB3-4BF7-B529-454B76BACE24}" presName="parentText" presStyleLbl="node1" presStyleIdx="0" presStyleCnt="2">
        <dgm:presLayoutVars>
          <dgm:chMax val="0"/>
          <dgm:bulletEnabled val="1"/>
        </dgm:presLayoutVars>
      </dgm:prSet>
      <dgm:spPr/>
    </dgm:pt>
    <dgm:pt modelId="{043C9E28-8688-49B2-B1D5-B9333D1EE1CF}" type="pres">
      <dgm:prSet presAssocID="{64830477-AFB3-4BF7-B529-454B76BACE24}" presName="negativeSpace" presStyleCnt="0"/>
      <dgm:spPr/>
    </dgm:pt>
    <dgm:pt modelId="{91D8ED2F-E4F5-4463-AF5F-331B5A19F4E9}" type="pres">
      <dgm:prSet presAssocID="{64830477-AFB3-4BF7-B529-454B76BACE24}" presName="childText" presStyleLbl="conFgAcc1" presStyleIdx="0" presStyleCnt="2">
        <dgm:presLayoutVars>
          <dgm:bulletEnabled val="1"/>
        </dgm:presLayoutVars>
      </dgm:prSet>
      <dgm:spPr/>
    </dgm:pt>
    <dgm:pt modelId="{DBD36885-8FAD-4C65-866D-391CA92FC6D8}" type="pres">
      <dgm:prSet presAssocID="{91549657-0B17-44EC-8158-4F6D3E71DFB4}" presName="spaceBetweenRectangles" presStyleCnt="0"/>
      <dgm:spPr/>
    </dgm:pt>
    <dgm:pt modelId="{8E8B0955-DB8C-4DC7-A591-39F6AE2F9929}" type="pres">
      <dgm:prSet presAssocID="{A2F7A7AA-99B9-4309-94DB-218C8AF2FD19}" presName="parentLin" presStyleCnt="0"/>
      <dgm:spPr/>
    </dgm:pt>
    <dgm:pt modelId="{43D66575-6F2C-411F-B117-C95C16470F5A}" type="pres">
      <dgm:prSet presAssocID="{A2F7A7AA-99B9-4309-94DB-218C8AF2FD19}" presName="parentLeftMargin" presStyleLbl="node1" presStyleIdx="0" presStyleCnt="2"/>
      <dgm:spPr/>
    </dgm:pt>
    <dgm:pt modelId="{94F447C0-3F72-4421-8868-261763CEFBB7}" type="pres">
      <dgm:prSet presAssocID="{A2F7A7AA-99B9-4309-94DB-218C8AF2FD19}" presName="parentText" presStyleLbl="node1" presStyleIdx="1" presStyleCnt="2">
        <dgm:presLayoutVars>
          <dgm:chMax val="0"/>
          <dgm:bulletEnabled val="1"/>
        </dgm:presLayoutVars>
      </dgm:prSet>
      <dgm:spPr/>
    </dgm:pt>
    <dgm:pt modelId="{6DD1A869-3044-43D6-9A7B-9B3FD15B8DCF}" type="pres">
      <dgm:prSet presAssocID="{A2F7A7AA-99B9-4309-94DB-218C8AF2FD19}" presName="negativeSpace" presStyleCnt="0"/>
      <dgm:spPr/>
    </dgm:pt>
    <dgm:pt modelId="{2DF796E0-2F41-4E22-AB97-DCB9BD17512E}" type="pres">
      <dgm:prSet presAssocID="{A2F7A7AA-99B9-4309-94DB-218C8AF2FD19}" presName="childText" presStyleLbl="conFgAcc1" presStyleIdx="1" presStyleCnt="2">
        <dgm:presLayoutVars>
          <dgm:bulletEnabled val="1"/>
        </dgm:presLayoutVars>
      </dgm:prSet>
      <dgm:spPr/>
    </dgm:pt>
  </dgm:ptLst>
  <dgm:cxnLst>
    <dgm:cxn modelId="{6673BE01-6B1A-4D65-9F16-6CD13271B994}" type="presOf" srcId="{A2F7A7AA-99B9-4309-94DB-218C8AF2FD19}" destId="{43D66575-6F2C-411F-B117-C95C16470F5A}" srcOrd="0" destOrd="0" presId="urn:microsoft.com/office/officeart/2005/8/layout/list1"/>
    <dgm:cxn modelId="{D671C413-E08B-4E12-833F-DE2201E62D61}" type="presOf" srcId="{31EF5CF8-9E29-4294-8273-77DA96DF32D7}" destId="{91D8ED2F-E4F5-4463-AF5F-331B5A19F4E9}" srcOrd="0" destOrd="4" presId="urn:microsoft.com/office/officeart/2005/8/layout/list1"/>
    <dgm:cxn modelId="{FAFE1A24-5297-4CF8-B17C-CD77A443AEFA}" srcId="{64830477-AFB3-4BF7-B529-454B76BACE24}" destId="{31EF5CF8-9E29-4294-8273-77DA96DF32D7}" srcOrd="4" destOrd="0" parTransId="{1294E700-5105-4384-AE89-B639FEF3274A}" sibTransId="{10DE2FF0-4AAB-4E47-AAA6-4DA90AF8EFED}"/>
    <dgm:cxn modelId="{6E53553E-BA06-42C6-B120-2C93F114381D}" type="presOf" srcId="{9A84A123-4F30-4B2E-A88E-9D56EFA8AC12}" destId="{91D8ED2F-E4F5-4463-AF5F-331B5A19F4E9}" srcOrd="0" destOrd="1" presId="urn:microsoft.com/office/officeart/2005/8/layout/list1"/>
    <dgm:cxn modelId="{3B02DC5F-F5B7-4D91-8EFB-E9B68D56F094}" srcId="{03B5C70E-00BE-4CD4-A791-4B8309D6E8F2}" destId="{64830477-AFB3-4BF7-B529-454B76BACE24}" srcOrd="0" destOrd="0" parTransId="{04A5755D-82AD-41A4-AA2E-A492D8A26D6C}" sibTransId="{91549657-0B17-44EC-8158-4F6D3E71DFB4}"/>
    <dgm:cxn modelId="{4B13416F-3C03-4ACC-938B-52F0B46623DE}" srcId="{03B5C70E-00BE-4CD4-A791-4B8309D6E8F2}" destId="{A2F7A7AA-99B9-4309-94DB-218C8AF2FD19}" srcOrd="1" destOrd="0" parTransId="{1B01FE69-2362-4104-96F0-101EBDC4994B}" sibTransId="{2FC44B00-BE69-4C7C-B3F3-8EA93DBC5D4F}"/>
    <dgm:cxn modelId="{2F180671-D5C6-4E91-B775-CCC2D0479CB8}" type="presOf" srcId="{22DF08C4-8E43-47DC-9FFB-33D85DD9F985}" destId="{91D8ED2F-E4F5-4463-AF5F-331B5A19F4E9}" srcOrd="0" destOrd="3" presId="urn:microsoft.com/office/officeart/2005/8/layout/list1"/>
    <dgm:cxn modelId="{ACFF2572-154A-41B4-9C6E-F75759BCEFD2}" type="presOf" srcId="{03B5C70E-00BE-4CD4-A791-4B8309D6E8F2}" destId="{C7493D2E-73BC-4514-811D-3A6DF1BBD2A2}" srcOrd="0" destOrd="0" presId="urn:microsoft.com/office/officeart/2005/8/layout/list1"/>
    <dgm:cxn modelId="{187B0754-BB14-4639-B302-CEB0BBDCF232}" srcId="{64830477-AFB3-4BF7-B529-454B76BACE24}" destId="{AB45048A-7646-4924-830E-1279CA6EA287}" srcOrd="5" destOrd="0" parTransId="{7FB7B6AB-E1ED-4636-908B-C2DDDBD99262}" sibTransId="{0D004A11-5DC6-47F7-B09C-F0E1A2576909}"/>
    <dgm:cxn modelId="{EBA54956-D3EA-4FC8-8827-843D9CFFAC4E}" srcId="{64830477-AFB3-4BF7-B529-454B76BACE24}" destId="{7D38F2B6-2C22-47D2-BAE2-7FD6ECAA5C61}" srcOrd="0" destOrd="0" parTransId="{68BA0B5B-1BF2-4AB8-A930-8EB5877632E8}" sibTransId="{53CFC903-153C-4B35-A21E-FD4D858E5F03}"/>
    <dgm:cxn modelId="{14C4D2A5-3E30-41D1-A85F-64E73B04E6FD}" type="presOf" srcId="{7D38F2B6-2C22-47D2-BAE2-7FD6ECAA5C61}" destId="{91D8ED2F-E4F5-4463-AF5F-331B5A19F4E9}" srcOrd="0" destOrd="0" presId="urn:microsoft.com/office/officeart/2005/8/layout/list1"/>
    <dgm:cxn modelId="{BD9BF6C4-552E-4D11-B331-891D8C7CB460}" srcId="{64830477-AFB3-4BF7-B529-454B76BACE24}" destId="{22DF08C4-8E43-47DC-9FFB-33D85DD9F985}" srcOrd="3" destOrd="0" parTransId="{93244CF8-41C8-466D-A1EA-107DE6B0FA48}" sibTransId="{8C11EB05-C507-4BEE-A820-AF1518604883}"/>
    <dgm:cxn modelId="{DA3AB2CE-2B6F-4F42-82A0-5FD1D4FE79C3}" type="presOf" srcId="{A2F7A7AA-99B9-4309-94DB-218C8AF2FD19}" destId="{94F447C0-3F72-4421-8868-261763CEFBB7}" srcOrd="1" destOrd="0" presId="urn:microsoft.com/office/officeart/2005/8/layout/list1"/>
    <dgm:cxn modelId="{34D416D9-FEE8-4BD6-AF85-FBAFA00465CB}" type="presOf" srcId="{64830477-AFB3-4BF7-B529-454B76BACE24}" destId="{345E90F8-0B5B-4F56-88B2-89AADC332CE1}" srcOrd="0" destOrd="0" presId="urn:microsoft.com/office/officeart/2005/8/layout/list1"/>
    <dgm:cxn modelId="{F27660DA-EC07-411A-9347-A0982BBCE783}" type="presOf" srcId="{5D83B5AF-6E00-490B-9648-9A94FC3D4B6A}" destId="{91D8ED2F-E4F5-4463-AF5F-331B5A19F4E9}" srcOrd="0" destOrd="2" presId="urn:microsoft.com/office/officeart/2005/8/layout/list1"/>
    <dgm:cxn modelId="{93666BE4-4903-4FB6-A321-7AC630E185F8}" srcId="{64830477-AFB3-4BF7-B529-454B76BACE24}" destId="{9A84A123-4F30-4B2E-A88E-9D56EFA8AC12}" srcOrd="1" destOrd="0" parTransId="{02D87C56-247B-4161-9D1A-10B2698E299E}" sibTransId="{11A2D252-A6A8-41DB-8AA9-BE698B616D97}"/>
    <dgm:cxn modelId="{8AF7D3E4-70D7-464B-A920-B93CBD5FCBDD}" srcId="{64830477-AFB3-4BF7-B529-454B76BACE24}" destId="{5D83B5AF-6E00-490B-9648-9A94FC3D4B6A}" srcOrd="2" destOrd="0" parTransId="{8AB185FC-4AF4-4E1D-86E6-55114B3F4CC5}" sibTransId="{C9D827EF-D25B-4736-B794-E700507BC418}"/>
    <dgm:cxn modelId="{C12162EF-6372-439A-AF4F-FC512CB02976}" type="presOf" srcId="{64830477-AFB3-4BF7-B529-454B76BACE24}" destId="{5A528450-3126-4FE8-86FD-B4305B67C50F}" srcOrd="1" destOrd="0" presId="urn:microsoft.com/office/officeart/2005/8/layout/list1"/>
    <dgm:cxn modelId="{B84CC0F2-B36A-46B0-A865-8B4493C5F2B7}" type="presOf" srcId="{AB45048A-7646-4924-830E-1279CA6EA287}" destId="{91D8ED2F-E4F5-4463-AF5F-331B5A19F4E9}" srcOrd="0" destOrd="5" presId="urn:microsoft.com/office/officeart/2005/8/layout/list1"/>
    <dgm:cxn modelId="{0AE82F4F-937F-4BB0-90B0-8C3720571102}" type="presParOf" srcId="{C7493D2E-73BC-4514-811D-3A6DF1BBD2A2}" destId="{2EEC5ED3-2A14-4BA7-9DC5-82F85024B969}" srcOrd="0" destOrd="0" presId="urn:microsoft.com/office/officeart/2005/8/layout/list1"/>
    <dgm:cxn modelId="{9571D3CF-D02E-4C33-80F2-5E53FC5ACF5A}" type="presParOf" srcId="{2EEC5ED3-2A14-4BA7-9DC5-82F85024B969}" destId="{345E90F8-0B5B-4F56-88B2-89AADC332CE1}" srcOrd="0" destOrd="0" presId="urn:microsoft.com/office/officeart/2005/8/layout/list1"/>
    <dgm:cxn modelId="{3AB4F0D4-79C2-4165-B817-6085B6531571}" type="presParOf" srcId="{2EEC5ED3-2A14-4BA7-9DC5-82F85024B969}" destId="{5A528450-3126-4FE8-86FD-B4305B67C50F}" srcOrd="1" destOrd="0" presId="urn:microsoft.com/office/officeart/2005/8/layout/list1"/>
    <dgm:cxn modelId="{3383B39B-DB6F-4C00-B8C9-73CE2B88545A}" type="presParOf" srcId="{C7493D2E-73BC-4514-811D-3A6DF1BBD2A2}" destId="{043C9E28-8688-49B2-B1D5-B9333D1EE1CF}" srcOrd="1" destOrd="0" presId="urn:microsoft.com/office/officeart/2005/8/layout/list1"/>
    <dgm:cxn modelId="{17E8909B-AA3E-42B4-8405-A2B0F23060D9}" type="presParOf" srcId="{C7493D2E-73BC-4514-811D-3A6DF1BBD2A2}" destId="{91D8ED2F-E4F5-4463-AF5F-331B5A19F4E9}" srcOrd="2" destOrd="0" presId="urn:microsoft.com/office/officeart/2005/8/layout/list1"/>
    <dgm:cxn modelId="{D052C317-A94A-4C42-B64E-A07A603D3C19}" type="presParOf" srcId="{C7493D2E-73BC-4514-811D-3A6DF1BBD2A2}" destId="{DBD36885-8FAD-4C65-866D-391CA92FC6D8}" srcOrd="3" destOrd="0" presId="urn:microsoft.com/office/officeart/2005/8/layout/list1"/>
    <dgm:cxn modelId="{A75F6922-1A4A-4848-90AA-959DF303EA32}" type="presParOf" srcId="{C7493D2E-73BC-4514-811D-3A6DF1BBD2A2}" destId="{8E8B0955-DB8C-4DC7-A591-39F6AE2F9929}" srcOrd="4" destOrd="0" presId="urn:microsoft.com/office/officeart/2005/8/layout/list1"/>
    <dgm:cxn modelId="{4402D8D8-FDEB-46D1-9DD5-64F252D1EF1B}" type="presParOf" srcId="{8E8B0955-DB8C-4DC7-A591-39F6AE2F9929}" destId="{43D66575-6F2C-411F-B117-C95C16470F5A}" srcOrd="0" destOrd="0" presId="urn:microsoft.com/office/officeart/2005/8/layout/list1"/>
    <dgm:cxn modelId="{B099BDC7-87F4-4CE9-9736-C7590CBD5D10}" type="presParOf" srcId="{8E8B0955-DB8C-4DC7-A591-39F6AE2F9929}" destId="{94F447C0-3F72-4421-8868-261763CEFBB7}" srcOrd="1" destOrd="0" presId="urn:microsoft.com/office/officeart/2005/8/layout/list1"/>
    <dgm:cxn modelId="{7AEE0EF7-39A0-4771-9535-048F85EA6E48}" type="presParOf" srcId="{C7493D2E-73BC-4514-811D-3A6DF1BBD2A2}" destId="{6DD1A869-3044-43D6-9A7B-9B3FD15B8DCF}" srcOrd="5" destOrd="0" presId="urn:microsoft.com/office/officeart/2005/8/layout/list1"/>
    <dgm:cxn modelId="{F3F1266E-1241-4D6C-B469-9B019897F1B3}" type="presParOf" srcId="{C7493D2E-73BC-4514-811D-3A6DF1BBD2A2}" destId="{2DF796E0-2F41-4E22-AB97-DCB9BD17512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D8ED2F-E4F5-4463-AF5F-331B5A19F4E9}">
      <dsp:nvSpPr>
        <dsp:cNvPr id="0" name=""/>
        <dsp:cNvSpPr/>
      </dsp:nvSpPr>
      <dsp:spPr>
        <a:xfrm>
          <a:off x="0" y="404324"/>
          <a:ext cx="10675525" cy="2976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28539" tIns="562356" rIns="828539" bIns="163576" numCol="1" spcCol="1270" anchor="t" anchorCtr="0">
          <a:noAutofit/>
        </a:bodyPr>
        <a:lstStyle/>
        <a:p>
          <a:pPr marL="228600" lvl="1" indent="-228600" algn="l" defTabSz="1022350">
            <a:lnSpc>
              <a:spcPct val="90000"/>
            </a:lnSpc>
            <a:spcBef>
              <a:spcPct val="0"/>
            </a:spcBef>
            <a:spcAft>
              <a:spcPct val="15000"/>
            </a:spcAft>
            <a:buChar char="•"/>
          </a:pPr>
          <a:r>
            <a:rPr lang="da-DK" sz="2300" kern="1200" dirty="0"/>
            <a:t>Lavfrekvens interferens</a:t>
          </a:r>
          <a:endParaRPr lang="en-US" sz="2300" kern="1200" dirty="0"/>
        </a:p>
        <a:p>
          <a:pPr marL="228600" lvl="1" indent="-228600" algn="l" defTabSz="1022350">
            <a:lnSpc>
              <a:spcPct val="90000"/>
            </a:lnSpc>
            <a:spcBef>
              <a:spcPct val="0"/>
            </a:spcBef>
            <a:spcAft>
              <a:spcPct val="15000"/>
            </a:spcAft>
            <a:buChar char="•"/>
          </a:pPr>
          <a:r>
            <a:rPr lang="da-DK" sz="2300" kern="1200" dirty="0"/>
            <a:t>Højfrekvens interferens</a:t>
          </a:r>
          <a:endParaRPr lang="en-US" sz="2300" kern="1200" dirty="0"/>
        </a:p>
        <a:p>
          <a:pPr marL="228600" lvl="1" indent="-228600" algn="l" defTabSz="1022350">
            <a:lnSpc>
              <a:spcPct val="90000"/>
            </a:lnSpc>
            <a:spcBef>
              <a:spcPct val="0"/>
            </a:spcBef>
            <a:spcAft>
              <a:spcPct val="15000"/>
            </a:spcAft>
            <a:buChar char="•"/>
          </a:pPr>
          <a:r>
            <a:rPr lang="da-DK" sz="2300" kern="1200" dirty="0"/>
            <a:t>Harmoniske forvrængninger. </a:t>
          </a:r>
          <a:r>
            <a:rPr lang="da-DK" sz="2000" kern="1200" dirty="0"/>
            <a:t>(Dette kommer vi ind på senere.)</a:t>
          </a:r>
          <a:endParaRPr lang="en-US" sz="2000" kern="1200" dirty="0"/>
        </a:p>
        <a:p>
          <a:pPr marL="228600" lvl="1" indent="-228600" algn="l" defTabSz="1022350">
            <a:lnSpc>
              <a:spcPct val="90000"/>
            </a:lnSpc>
            <a:spcBef>
              <a:spcPct val="0"/>
            </a:spcBef>
            <a:spcAft>
              <a:spcPct val="15000"/>
            </a:spcAft>
            <a:buChar char="•"/>
          </a:pPr>
          <a:r>
            <a:rPr lang="da-DK" sz="2300" kern="1200" dirty="0" err="1"/>
            <a:t>Transienter</a:t>
          </a:r>
          <a:r>
            <a:rPr lang="da-DK" sz="2300" kern="1200" dirty="0"/>
            <a:t>.</a:t>
          </a:r>
          <a:endParaRPr lang="en-US" sz="2300" kern="1200" dirty="0"/>
        </a:p>
        <a:p>
          <a:pPr marL="228600" lvl="1" indent="-228600" algn="l" defTabSz="1022350">
            <a:lnSpc>
              <a:spcPct val="90000"/>
            </a:lnSpc>
            <a:spcBef>
              <a:spcPct val="0"/>
            </a:spcBef>
            <a:spcAft>
              <a:spcPct val="15000"/>
            </a:spcAft>
            <a:buChar char="•"/>
          </a:pPr>
          <a:r>
            <a:rPr lang="da-DK" sz="2300" kern="1200" dirty="0"/>
            <a:t>Elektrostatisk udladninger.</a:t>
          </a:r>
          <a:endParaRPr lang="en-US" sz="2300" kern="1200" dirty="0"/>
        </a:p>
        <a:p>
          <a:pPr marL="228600" lvl="1" indent="-228600" algn="l" defTabSz="1022350">
            <a:lnSpc>
              <a:spcPct val="90000"/>
            </a:lnSpc>
            <a:spcBef>
              <a:spcPct val="0"/>
            </a:spcBef>
            <a:spcAft>
              <a:spcPct val="15000"/>
            </a:spcAft>
            <a:buChar char="•"/>
          </a:pPr>
          <a:r>
            <a:rPr lang="en-US" sz="2300" kern="1200" dirty="0" err="1"/>
            <a:t>Lavspændings</a:t>
          </a:r>
          <a:r>
            <a:rPr lang="en-US" sz="2300" kern="1200" dirty="0"/>
            <a:t> net-</a:t>
          </a:r>
          <a:r>
            <a:rPr lang="en-US" sz="2300" kern="1200" dirty="0" err="1"/>
            <a:t>interferens</a:t>
          </a:r>
          <a:endParaRPr lang="en-US" sz="2300" kern="1200" dirty="0"/>
        </a:p>
      </dsp:txBody>
      <dsp:txXfrm>
        <a:off x="0" y="404324"/>
        <a:ext cx="10675525" cy="2976750"/>
      </dsp:txXfrm>
    </dsp:sp>
    <dsp:sp modelId="{5A528450-3126-4FE8-86FD-B4305B67C50F}">
      <dsp:nvSpPr>
        <dsp:cNvPr id="0" name=""/>
        <dsp:cNvSpPr/>
      </dsp:nvSpPr>
      <dsp:spPr>
        <a:xfrm>
          <a:off x="533776" y="5804"/>
          <a:ext cx="7472867" cy="797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1200150">
            <a:lnSpc>
              <a:spcPct val="90000"/>
            </a:lnSpc>
            <a:spcBef>
              <a:spcPct val="0"/>
            </a:spcBef>
            <a:spcAft>
              <a:spcPct val="35000"/>
            </a:spcAft>
            <a:buNone/>
          </a:pPr>
          <a:r>
            <a:rPr lang="da-DK" sz="2700" kern="1200" dirty="0"/>
            <a:t>Vi har forskellige typer af EMI</a:t>
          </a:r>
          <a:endParaRPr lang="en-US" sz="2700" kern="1200" dirty="0"/>
        </a:p>
      </dsp:txBody>
      <dsp:txXfrm>
        <a:off x="572684" y="44712"/>
        <a:ext cx="7395051" cy="719224"/>
      </dsp:txXfrm>
    </dsp:sp>
    <dsp:sp modelId="{2DF796E0-2F41-4E22-AB97-DCB9BD17512E}">
      <dsp:nvSpPr>
        <dsp:cNvPr id="0" name=""/>
        <dsp:cNvSpPr/>
      </dsp:nvSpPr>
      <dsp:spPr>
        <a:xfrm>
          <a:off x="0" y="3925395"/>
          <a:ext cx="1067552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F447C0-3F72-4421-8868-261763CEFBB7}">
      <dsp:nvSpPr>
        <dsp:cNvPr id="0" name=""/>
        <dsp:cNvSpPr/>
      </dsp:nvSpPr>
      <dsp:spPr>
        <a:xfrm>
          <a:off x="533776" y="3526874"/>
          <a:ext cx="7472867" cy="7970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82457" tIns="0" rIns="282457" bIns="0" numCol="1" spcCol="1270" anchor="ctr" anchorCtr="0">
          <a:noAutofit/>
        </a:bodyPr>
        <a:lstStyle/>
        <a:p>
          <a:pPr marL="0" lvl="0" indent="0" algn="l" defTabSz="1200150">
            <a:lnSpc>
              <a:spcPct val="90000"/>
            </a:lnSpc>
            <a:spcBef>
              <a:spcPct val="0"/>
            </a:spcBef>
            <a:spcAft>
              <a:spcPct val="35000"/>
            </a:spcAft>
            <a:buNone/>
          </a:pPr>
          <a:endParaRPr lang="en-US" sz="2700" kern="1200" dirty="0"/>
        </a:p>
      </dsp:txBody>
      <dsp:txXfrm>
        <a:off x="572684" y="3565782"/>
        <a:ext cx="7395051" cy="71922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F3558-99C7-4E6A-AC20-515E4BBAA82C}" type="datetimeFigureOut">
              <a:rPr lang="da-DK" smtClean="0"/>
              <a:t>26-08-2024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69E1BC-FCC3-40FF-A473-F38AEF8DF2CD}" type="slidenum">
              <a:rPr lang="da-DK" smtClean="0"/>
              <a:t>‹nr.›</a:t>
            </a:fld>
            <a:endParaRPr lang="da-DK"/>
          </a:p>
        </p:txBody>
      </p:sp>
    </p:spTree>
    <p:extLst>
      <p:ext uri="{BB962C8B-B14F-4D97-AF65-F5344CB8AC3E}">
        <p14:creationId xmlns:p14="http://schemas.microsoft.com/office/powerpoint/2010/main" val="3986263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Transienters</a:t>
            </a:r>
            <a:r>
              <a:rPr lang="da-DK" dirty="0"/>
              <a:t> pulstid er ca. 50ms med en </a:t>
            </a:r>
            <a:r>
              <a:rPr lang="da-DK" dirty="0" err="1"/>
              <a:t>stigetid</a:t>
            </a:r>
            <a:r>
              <a:rPr lang="da-DK" dirty="0"/>
              <a:t> på omkring 5 </a:t>
            </a:r>
            <a:r>
              <a:rPr lang="da-DK" dirty="0" err="1"/>
              <a:t>msek</a:t>
            </a:r>
            <a:r>
              <a:rPr lang="da-DK" dirty="0"/>
              <a:t>. Og  </a:t>
            </a:r>
          </a:p>
        </p:txBody>
      </p:sp>
      <p:sp>
        <p:nvSpPr>
          <p:cNvPr id="4" name="Pladsholder til slidenummer 3"/>
          <p:cNvSpPr>
            <a:spLocks noGrp="1"/>
          </p:cNvSpPr>
          <p:nvPr>
            <p:ph type="sldNum" sz="quarter" idx="5"/>
          </p:nvPr>
        </p:nvSpPr>
        <p:spPr/>
        <p:txBody>
          <a:bodyPr/>
          <a:lstStyle/>
          <a:p>
            <a:fld id="{A369E1BC-FCC3-40FF-A473-F38AEF8DF2CD}" type="slidenum">
              <a:rPr lang="da-DK" smtClean="0"/>
              <a:t>15</a:t>
            </a:fld>
            <a:endParaRPr lang="da-DK"/>
          </a:p>
        </p:txBody>
      </p:sp>
    </p:spTree>
    <p:extLst>
      <p:ext uri="{BB962C8B-B14F-4D97-AF65-F5344CB8AC3E}">
        <p14:creationId xmlns:p14="http://schemas.microsoft.com/office/powerpoint/2010/main" val="3653672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Derudover kan der fremkomme dæmpede spændingssvigt i den kreds, hvor den induktive belastning befinder sig.</a:t>
            </a:r>
          </a:p>
        </p:txBody>
      </p:sp>
      <p:sp>
        <p:nvSpPr>
          <p:cNvPr id="4" name="Pladsholder til slidenummer 3"/>
          <p:cNvSpPr>
            <a:spLocks noGrp="1"/>
          </p:cNvSpPr>
          <p:nvPr>
            <p:ph type="sldNum" sz="quarter" idx="5"/>
          </p:nvPr>
        </p:nvSpPr>
        <p:spPr/>
        <p:txBody>
          <a:bodyPr/>
          <a:lstStyle/>
          <a:p>
            <a:fld id="{A369E1BC-FCC3-40FF-A473-F38AEF8DF2CD}" type="slidenum">
              <a:rPr lang="da-DK" smtClean="0"/>
              <a:t>19</a:t>
            </a:fld>
            <a:endParaRPr lang="da-DK"/>
          </a:p>
        </p:txBody>
      </p:sp>
    </p:spTree>
    <p:extLst>
      <p:ext uri="{BB962C8B-B14F-4D97-AF65-F5344CB8AC3E}">
        <p14:creationId xmlns:p14="http://schemas.microsoft.com/office/powerpoint/2010/main" val="1171205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369E1BC-FCC3-40FF-A473-F38AEF8DF2CD}" type="slidenum">
              <a:rPr lang="da-DK" smtClean="0"/>
              <a:t>20</a:t>
            </a:fld>
            <a:endParaRPr lang="da-DK"/>
          </a:p>
        </p:txBody>
      </p:sp>
    </p:spTree>
    <p:extLst>
      <p:ext uri="{BB962C8B-B14F-4D97-AF65-F5344CB8AC3E}">
        <p14:creationId xmlns:p14="http://schemas.microsoft.com/office/powerpoint/2010/main" val="2134707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369E1BC-FCC3-40FF-A473-F38AEF8DF2CD}" type="slidenum">
              <a:rPr lang="da-DK" smtClean="0"/>
              <a:t>21</a:t>
            </a:fld>
            <a:endParaRPr lang="da-DK"/>
          </a:p>
        </p:txBody>
      </p:sp>
    </p:spTree>
    <p:extLst>
      <p:ext uri="{BB962C8B-B14F-4D97-AF65-F5344CB8AC3E}">
        <p14:creationId xmlns:p14="http://schemas.microsoft.com/office/powerpoint/2010/main" val="1957425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Faktisk alle steder hvor der er friktion. PVC rør, motorer, HVAD MERE?</a:t>
            </a:r>
          </a:p>
        </p:txBody>
      </p:sp>
      <p:sp>
        <p:nvSpPr>
          <p:cNvPr id="4" name="Pladsholder til slidenummer 3"/>
          <p:cNvSpPr>
            <a:spLocks noGrp="1"/>
          </p:cNvSpPr>
          <p:nvPr>
            <p:ph type="sldNum" sz="quarter" idx="5"/>
          </p:nvPr>
        </p:nvSpPr>
        <p:spPr/>
        <p:txBody>
          <a:bodyPr/>
          <a:lstStyle/>
          <a:p>
            <a:fld id="{A369E1BC-FCC3-40FF-A473-F38AEF8DF2CD}" type="slidenum">
              <a:rPr lang="da-DK" smtClean="0"/>
              <a:t>22</a:t>
            </a:fld>
            <a:endParaRPr lang="da-DK"/>
          </a:p>
        </p:txBody>
      </p:sp>
    </p:spTree>
    <p:extLst>
      <p:ext uri="{BB962C8B-B14F-4D97-AF65-F5344CB8AC3E}">
        <p14:creationId xmlns:p14="http://schemas.microsoft.com/office/powerpoint/2010/main" val="419985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369E1BC-FCC3-40FF-A473-F38AEF8DF2CD}" type="slidenum">
              <a:rPr lang="da-DK" smtClean="0"/>
              <a:t>23</a:t>
            </a:fld>
            <a:endParaRPr lang="da-DK"/>
          </a:p>
        </p:txBody>
      </p:sp>
    </p:spTree>
    <p:extLst>
      <p:ext uri="{BB962C8B-B14F-4D97-AF65-F5344CB8AC3E}">
        <p14:creationId xmlns:p14="http://schemas.microsoft.com/office/powerpoint/2010/main" val="1663321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369E1BC-FCC3-40FF-A473-F38AEF8DF2CD}" type="slidenum">
              <a:rPr lang="da-DK" smtClean="0"/>
              <a:t>24</a:t>
            </a:fld>
            <a:endParaRPr lang="da-DK"/>
          </a:p>
        </p:txBody>
      </p:sp>
    </p:spTree>
    <p:extLst>
      <p:ext uri="{BB962C8B-B14F-4D97-AF65-F5344CB8AC3E}">
        <p14:creationId xmlns:p14="http://schemas.microsoft.com/office/powerpoint/2010/main" val="1225964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369E1BC-FCC3-40FF-A473-F38AEF8DF2CD}" type="slidenum">
              <a:rPr lang="da-DK" smtClean="0"/>
              <a:t>25</a:t>
            </a:fld>
            <a:endParaRPr lang="da-DK"/>
          </a:p>
        </p:txBody>
      </p:sp>
    </p:spTree>
    <p:extLst>
      <p:ext uri="{BB962C8B-B14F-4D97-AF65-F5344CB8AC3E}">
        <p14:creationId xmlns:p14="http://schemas.microsoft.com/office/powerpoint/2010/main" val="83255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52" r:id="rId1"/>
    <p:sldLayoutId id="2147483649" r:id="rId2"/>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security-insider.de/gefahren-fuer-industrial-control-systems-ics-a-569267/" TargetMode="External"/><Relationship Id="rId5" Type="http://schemas.openxmlformats.org/officeDocument/2006/relationships/image" Target="../media/image16.jpg"/><Relationship Id="rId4" Type="http://schemas.openxmlformats.org/officeDocument/2006/relationships/hyperlink" Target="https://pixnio.com/da/landskaber/nat/storm-nat-morke-regn-regn-torden-lyn-sk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pxhere.com/id/photo/1034246" TargetMode="Externa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microsoft.com/office/2017/06/relationships/model3d" Target="../media/model3d2.glb"/><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en/close-cancel-cross-red-remove-no-1013750/" TargetMode="External"/><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4" Type="http://schemas.openxmlformats.org/officeDocument/2006/relationships/hyperlink" Target="https://pixabay.com/en/emoji-emoticon-icon-smile-cartoon-1585401/"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17/06/relationships/model3d" Target="../media/model3d3.glb"/><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6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8" Type="http://schemas.openxmlformats.org/officeDocument/2006/relationships/image" Target="../media/image93.png"/><Relationship Id="rId3" Type="http://schemas.microsoft.com/office/2017/06/relationships/model3d" Target="../media/model3d4.glb"/><Relationship Id="rId7" Type="http://schemas.microsoft.com/office/2017/06/relationships/model3d" Target="../media/model3d6.glb"/><Relationship Id="rId2" Type="http://schemas.openxmlformats.org/officeDocument/2006/relationships/hyperlink" Target="https://ing.dk/artikel/emc-ekspert-fiksede-motor-med-haandspaalaeggelse" TargetMode="External"/><Relationship Id="rId1" Type="http://schemas.openxmlformats.org/officeDocument/2006/relationships/slideLayout" Target="../slideLayouts/slideLayout1.xml"/><Relationship Id="rId6" Type="http://schemas.openxmlformats.org/officeDocument/2006/relationships/image" Target="../media/image92.png"/><Relationship Id="rId5" Type="http://schemas.microsoft.com/office/2017/06/relationships/model3d" Target="../media/model3d5.glb"/><Relationship Id="rId4" Type="http://schemas.openxmlformats.org/officeDocument/2006/relationships/image" Target="../media/image91.png"/></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 2024</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EMC/EMI</a:t>
            </a:r>
            <a:br>
              <a:rPr lang="da-DK" dirty="0"/>
            </a:br>
            <a:r>
              <a:rPr lang="da-DK" dirty="0"/>
              <a:t>Avanceret fejlfinding</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7217575" cy="4611600"/>
          </a:xfrm>
        </p:spPr>
        <p:txBody>
          <a:bodyPr/>
          <a:lstStyle/>
          <a:p>
            <a:pPr marL="285750" indent="-285750">
              <a:buFont typeface="Arial" panose="020B0604020202020204" pitchFamily="34" charset="0"/>
              <a:buChar char="•"/>
            </a:pPr>
            <a:r>
              <a:rPr lang="da-DK" dirty="0"/>
              <a:t>Hvad er EMC?</a:t>
            </a:r>
          </a:p>
          <a:p>
            <a:pPr marL="285750" indent="-285750">
              <a:buFont typeface="Arial" panose="020B0604020202020204" pitchFamily="34" charset="0"/>
              <a:buChar char="•"/>
            </a:pPr>
            <a:r>
              <a:rPr lang="da-DK" dirty="0"/>
              <a:t>Hvad er EMI?</a:t>
            </a:r>
          </a:p>
          <a:p>
            <a:pPr marL="285750" indent="-285750">
              <a:buFont typeface="Arial" panose="020B0604020202020204" pitchFamily="34" charset="0"/>
              <a:buChar char="•"/>
            </a:pPr>
            <a:r>
              <a:rPr lang="da-DK" dirty="0"/>
              <a:t>Hvordan opstår det?</a:t>
            </a:r>
          </a:p>
          <a:p>
            <a:pPr marL="285750" indent="-285750">
              <a:buFont typeface="Arial" panose="020B0604020202020204" pitchFamily="34" charset="0"/>
              <a:buChar char="•"/>
            </a:pPr>
            <a:r>
              <a:rPr lang="da-DK" dirty="0"/>
              <a:t>Er det farligt?</a:t>
            </a:r>
          </a:p>
          <a:p>
            <a:pPr marL="285750" indent="-285750">
              <a:buFont typeface="Arial" panose="020B0604020202020204" pitchFamily="34" charset="0"/>
              <a:buChar char="•"/>
            </a:pPr>
            <a:r>
              <a:rPr lang="da-DK" dirty="0"/>
              <a:t>Hvilke komponenter skal vi være opmærksomme på?</a:t>
            </a:r>
          </a:p>
          <a:p>
            <a:pPr marL="285750" indent="-285750">
              <a:buFont typeface="Arial" panose="020B0604020202020204" pitchFamily="34" charset="0"/>
              <a:buChar char="•"/>
            </a:pPr>
            <a:r>
              <a:rPr lang="da-DK" dirty="0" err="1"/>
              <a:t>Transienter</a:t>
            </a:r>
            <a:r>
              <a:rPr lang="da-DK" dirty="0"/>
              <a:t>.</a:t>
            </a:r>
          </a:p>
          <a:p>
            <a:pPr marL="285750" indent="-285750">
              <a:buFont typeface="Arial" panose="020B0604020202020204" pitchFamily="34" charset="0"/>
              <a:buChar char="•"/>
            </a:pPr>
            <a:r>
              <a:rPr lang="da-DK" dirty="0"/>
              <a:t>ESD (</a:t>
            </a:r>
            <a:r>
              <a:rPr lang="da-DK" dirty="0" err="1"/>
              <a:t>Electro-Static</a:t>
            </a:r>
            <a:r>
              <a:rPr lang="da-DK" dirty="0"/>
              <a:t> Discharge).</a:t>
            </a:r>
          </a:p>
          <a:p>
            <a:pPr marL="285750" indent="-285750">
              <a:buFont typeface="Arial" panose="020B0604020202020204" pitchFamily="34" charset="0"/>
              <a:buChar char="•"/>
            </a:pPr>
            <a:r>
              <a:rPr lang="da-DK" dirty="0"/>
              <a:t>Hvor skal vi sende problemerne hen?</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spTree>
    <p:extLst>
      <p:ext uri="{BB962C8B-B14F-4D97-AF65-F5344CB8AC3E}">
        <p14:creationId xmlns:p14="http://schemas.microsoft.com/office/powerpoint/2010/main" val="3023378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1" y="1564358"/>
            <a:ext cx="5653353" cy="4611600"/>
          </a:xfrm>
        </p:spPr>
        <p:txBody>
          <a:bodyPr/>
          <a:lstStyle/>
          <a:p>
            <a:r>
              <a:rPr lang="da-DK" b="1" dirty="0"/>
              <a:t>EMC = Engelsk </a:t>
            </a:r>
            <a:r>
              <a:rPr lang="da-DK" b="1" dirty="0" err="1"/>
              <a:t>ElectroMagnetic</a:t>
            </a:r>
            <a:r>
              <a:rPr lang="da-DK" b="1" dirty="0"/>
              <a:t> Compatibility.</a:t>
            </a:r>
          </a:p>
          <a:p>
            <a:r>
              <a:rPr lang="da-DK" dirty="0"/>
              <a:t>Kan oversættes til </a:t>
            </a:r>
            <a:r>
              <a:rPr lang="da-DK" dirty="0" err="1"/>
              <a:t>ElektroMagnetisk</a:t>
            </a:r>
            <a:r>
              <a:rPr lang="da-DK" dirty="0"/>
              <a:t> Kompatibilitet (elektromagnetisk fordragelighed)</a:t>
            </a:r>
          </a:p>
          <a:p>
            <a:endParaRPr lang="da-DK" dirty="0"/>
          </a:p>
          <a:p>
            <a:pPr marL="285750" indent="-285750">
              <a:buFont typeface="Arial" panose="020B0604020202020204" pitchFamily="34" charset="0"/>
              <a:buChar char="•"/>
            </a:pPr>
            <a:r>
              <a:rPr lang="da-DK" dirty="0"/>
              <a:t>Elektriske apparater laves så vidt muligt sådan, at disse ikke kan forstyrre hinanden.</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Alle elektriske apparater er følsomme over for støj og alle elektriske apparater udsender støj.</a:t>
            </a:r>
          </a:p>
          <a:p>
            <a:endParaRPr lang="da-DK" dirty="0"/>
          </a:p>
          <a:p>
            <a:endParaRPr lang="da-DK" dirty="0"/>
          </a:p>
          <a:p>
            <a:endParaRPr lang="da-DK" dirty="0"/>
          </a:p>
          <a:p>
            <a:endParaRPr lang="da-DK" dirty="0"/>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pic>
        <p:nvPicPr>
          <p:cNvPr id="5" name="Billede 4">
            <a:extLst>
              <a:ext uri="{FF2B5EF4-FFF2-40B4-BE49-F238E27FC236}">
                <a16:creationId xmlns:a16="http://schemas.microsoft.com/office/drawing/2014/main" id="{FFFB309C-04EF-960D-D02B-E5BF6B2EE730}"/>
              </a:ext>
            </a:extLst>
          </p:cNvPr>
          <p:cNvPicPr>
            <a:picLocks noChangeAspect="1"/>
          </p:cNvPicPr>
          <p:nvPr/>
        </p:nvPicPr>
        <p:blipFill>
          <a:blip r:embed="rId2"/>
          <a:stretch>
            <a:fillRect/>
          </a:stretch>
        </p:blipFill>
        <p:spPr>
          <a:xfrm>
            <a:off x="7019499" y="1396539"/>
            <a:ext cx="4535128" cy="4385618"/>
          </a:xfrm>
          <a:prstGeom prst="rect">
            <a:avLst/>
          </a:prstGeom>
        </p:spPr>
      </p:pic>
    </p:spTree>
    <p:extLst>
      <p:ext uri="{BB962C8B-B14F-4D97-AF65-F5344CB8AC3E}">
        <p14:creationId xmlns:p14="http://schemas.microsoft.com/office/powerpoint/2010/main" val="61850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sp>
        <p:nvSpPr>
          <p:cNvPr id="5" name="Pladsholder til indhold 1">
            <a:extLst>
              <a:ext uri="{FF2B5EF4-FFF2-40B4-BE49-F238E27FC236}">
                <a16:creationId xmlns:a16="http://schemas.microsoft.com/office/drawing/2014/main" id="{E293ED5C-2C6D-DB6F-2813-6B096D9560E5}"/>
              </a:ext>
            </a:extLst>
          </p:cNvPr>
          <p:cNvSpPr>
            <a:spLocks noGrp="1"/>
          </p:cNvSpPr>
          <p:nvPr>
            <p:ph sz="half" idx="1"/>
          </p:nvPr>
        </p:nvSpPr>
        <p:spPr>
          <a:xfrm>
            <a:off x="7850897" y="2651393"/>
            <a:ext cx="3705805" cy="3248989"/>
          </a:xfrm>
        </p:spPr>
        <p:txBody>
          <a:bodyPr>
            <a:normAutofit/>
          </a:bodyPr>
          <a:lstStyle/>
          <a:p>
            <a:r>
              <a:rPr lang="da-DK" i="1" dirty="0"/>
              <a:t>Eksempel :</a:t>
            </a:r>
          </a:p>
          <a:p>
            <a:r>
              <a:rPr lang="da-DK" i="1" dirty="0"/>
              <a:t>En mobiltelefon samtale, som man fører, er et ønsket signal for mobiltelefonen, men dette signal er støj for et TV. Omvendt kan man sige, at når et TV modtager en kanal, er det et ønsket signal for </a:t>
            </a:r>
            <a:r>
              <a:rPr lang="da-DK" i="1" dirty="0" err="1"/>
              <a:t>TV’et</a:t>
            </a:r>
            <a:r>
              <a:rPr lang="da-DK" i="1" dirty="0"/>
              <a:t>, men det er støj for mobiltelefonen.</a:t>
            </a:r>
          </a:p>
        </p:txBody>
      </p:sp>
      <p:sp>
        <p:nvSpPr>
          <p:cNvPr id="6" name="Tekstfelt 5">
            <a:extLst>
              <a:ext uri="{FF2B5EF4-FFF2-40B4-BE49-F238E27FC236}">
                <a16:creationId xmlns:a16="http://schemas.microsoft.com/office/drawing/2014/main" id="{4A859F93-6E7C-850F-D2E2-862BBE36C900}"/>
              </a:ext>
            </a:extLst>
          </p:cNvPr>
          <p:cNvSpPr txBox="1"/>
          <p:nvPr/>
        </p:nvSpPr>
        <p:spPr>
          <a:xfrm>
            <a:off x="755176" y="2146426"/>
            <a:ext cx="6096000" cy="2585323"/>
          </a:xfrm>
          <a:prstGeom prst="rect">
            <a:avLst/>
          </a:prstGeom>
          <a:noFill/>
        </p:spPr>
        <p:txBody>
          <a:bodyPr wrap="square">
            <a:spAutoFit/>
          </a:bodyPr>
          <a:lstStyle/>
          <a:p>
            <a:endParaRPr lang="da-DK" dirty="0"/>
          </a:p>
          <a:p>
            <a:r>
              <a:rPr lang="da-DK" b="1" dirty="0"/>
              <a:t>Det modsatte af EMC er EMI.</a:t>
            </a:r>
          </a:p>
          <a:p>
            <a:r>
              <a:rPr lang="da-DK" b="1" dirty="0" err="1"/>
              <a:t>ElectroMagnetic</a:t>
            </a:r>
            <a:r>
              <a:rPr lang="da-DK" b="1" dirty="0"/>
              <a:t> </a:t>
            </a:r>
            <a:r>
              <a:rPr lang="da-DK" b="1" dirty="0" err="1"/>
              <a:t>Interference</a:t>
            </a:r>
            <a:r>
              <a:rPr lang="da-DK" b="1" dirty="0"/>
              <a:t>. </a:t>
            </a:r>
          </a:p>
          <a:p>
            <a:r>
              <a:rPr lang="da-DK" i="1" dirty="0"/>
              <a:t>(</a:t>
            </a:r>
            <a:r>
              <a:rPr lang="da-DK" i="1" dirty="0" err="1"/>
              <a:t>ElektroMagnetiske</a:t>
            </a:r>
            <a:r>
              <a:rPr lang="da-DK" i="1" dirty="0"/>
              <a:t> forstyrrelser)</a:t>
            </a:r>
          </a:p>
          <a:p>
            <a:endParaRPr lang="da-DK" dirty="0"/>
          </a:p>
          <a:p>
            <a:r>
              <a:rPr lang="da-DK" dirty="0"/>
              <a:t>Altså hvor meget forstyrrer den EM-støj der sendes ud?</a:t>
            </a:r>
          </a:p>
          <a:p>
            <a:endParaRPr lang="da-DK" dirty="0"/>
          </a:p>
          <a:p>
            <a:endParaRPr lang="da-DK" dirty="0"/>
          </a:p>
        </p:txBody>
      </p:sp>
    </p:spTree>
    <p:extLst>
      <p:ext uri="{BB962C8B-B14F-4D97-AF65-F5344CB8AC3E}">
        <p14:creationId xmlns:p14="http://schemas.microsoft.com/office/powerpoint/2010/main" val="2800664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669496" y="1338114"/>
            <a:ext cx="5407078" cy="1779343"/>
          </a:xfrm>
        </p:spPr>
        <p:txBody>
          <a:bodyPr/>
          <a:lstStyle/>
          <a:p>
            <a:r>
              <a:rPr lang="da-DK" b="1" dirty="0"/>
              <a:t>Hvad kan der ske, hvis der ikke er EMC?</a:t>
            </a:r>
          </a:p>
          <a:p>
            <a:endParaRPr lang="da-DK" dirty="0"/>
          </a:p>
          <a:p>
            <a:r>
              <a:rPr lang="da-DK" sz="1600" dirty="0"/>
              <a:t>Lad os f.eks. se på en hændelse på den britiske fregat Sheffield.</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pic>
        <p:nvPicPr>
          <p:cNvPr id="7" name="Billede 6">
            <a:extLst>
              <a:ext uri="{FF2B5EF4-FFF2-40B4-BE49-F238E27FC236}">
                <a16:creationId xmlns:a16="http://schemas.microsoft.com/office/drawing/2014/main" id="{629F45EF-0D80-1295-6F1B-F281188D9CDC}"/>
              </a:ext>
            </a:extLst>
          </p:cNvPr>
          <p:cNvPicPr>
            <a:picLocks noChangeAspect="1"/>
          </p:cNvPicPr>
          <p:nvPr/>
        </p:nvPicPr>
        <p:blipFill>
          <a:blip r:embed="rId2"/>
          <a:stretch>
            <a:fillRect/>
          </a:stretch>
        </p:blipFill>
        <p:spPr>
          <a:xfrm>
            <a:off x="6446906" y="1204760"/>
            <a:ext cx="5075598" cy="5330796"/>
          </a:xfrm>
          <a:prstGeom prst="rect">
            <a:avLst/>
          </a:prstGeom>
        </p:spPr>
      </p:pic>
      <p:pic>
        <p:nvPicPr>
          <p:cNvPr id="11" name="Billede 10">
            <a:extLst>
              <a:ext uri="{FF2B5EF4-FFF2-40B4-BE49-F238E27FC236}">
                <a16:creationId xmlns:a16="http://schemas.microsoft.com/office/drawing/2014/main" id="{B8479132-3942-CDF6-12C2-7AA4E6FB123F}"/>
              </a:ext>
            </a:extLst>
          </p:cNvPr>
          <p:cNvPicPr>
            <a:picLocks noChangeAspect="1"/>
          </p:cNvPicPr>
          <p:nvPr/>
        </p:nvPicPr>
        <p:blipFill>
          <a:blip r:embed="rId3"/>
          <a:stretch>
            <a:fillRect/>
          </a:stretch>
        </p:blipFill>
        <p:spPr>
          <a:xfrm>
            <a:off x="952300" y="3343701"/>
            <a:ext cx="4642508" cy="2884545"/>
          </a:xfrm>
          <a:prstGeom prst="rect">
            <a:avLst/>
          </a:prstGeom>
        </p:spPr>
      </p:pic>
    </p:spTree>
    <p:extLst>
      <p:ext uri="{BB962C8B-B14F-4D97-AF65-F5344CB8AC3E}">
        <p14:creationId xmlns:p14="http://schemas.microsoft.com/office/powerpoint/2010/main" val="3550670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pic>
        <p:nvPicPr>
          <p:cNvPr id="4" name="Billede 3" descr="EMC1.jpg">
            <a:extLst>
              <a:ext uri="{FF2B5EF4-FFF2-40B4-BE49-F238E27FC236}">
                <a16:creationId xmlns:a16="http://schemas.microsoft.com/office/drawing/2014/main" id="{A5D8FC4C-1267-428D-0450-EB6E7919FC44}"/>
              </a:ext>
            </a:extLst>
          </p:cNvPr>
          <p:cNvPicPr>
            <a:picLocks noChangeAspect="1"/>
          </p:cNvPicPr>
          <p:nvPr/>
        </p:nvPicPr>
        <p:blipFill>
          <a:blip r:embed="rId2" cstate="print"/>
          <a:srcRect/>
          <a:stretch>
            <a:fillRect/>
          </a:stretch>
        </p:blipFill>
        <p:spPr bwMode="auto">
          <a:xfrm>
            <a:off x="7732895" y="1663533"/>
            <a:ext cx="3876675" cy="4413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kstfelt 4">
            <a:extLst>
              <a:ext uri="{FF2B5EF4-FFF2-40B4-BE49-F238E27FC236}">
                <a16:creationId xmlns:a16="http://schemas.microsoft.com/office/drawing/2014/main" id="{0D4C52BF-55BB-E543-092B-F70AD8CF0040}"/>
              </a:ext>
            </a:extLst>
          </p:cNvPr>
          <p:cNvSpPr txBox="1"/>
          <p:nvPr/>
        </p:nvSpPr>
        <p:spPr>
          <a:xfrm>
            <a:off x="583267" y="2419381"/>
            <a:ext cx="6499962" cy="2031325"/>
          </a:xfrm>
          <a:prstGeom prst="rect">
            <a:avLst/>
          </a:prstGeom>
          <a:noFill/>
        </p:spPr>
        <p:txBody>
          <a:bodyPr wrap="square" rtlCol="0">
            <a:spAutoFit/>
          </a:bodyPr>
          <a:lstStyle/>
          <a:p>
            <a:r>
              <a:rPr lang="da-DK" b="1" dirty="0"/>
              <a:t>Der er 2 andre begreber, som vi også skal have styr på.</a:t>
            </a:r>
          </a:p>
          <a:p>
            <a:endParaRPr lang="da-DK" b="1" dirty="0"/>
          </a:p>
          <a:p>
            <a:r>
              <a:rPr lang="da-DK" b="1" dirty="0"/>
              <a:t>Immunitet :  </a:t>
            </a:r>
            <a:r>
              <a:rPr lang="da-DK" dirty="0"/>
              <a:t>Et apparats evne til at kunne tåle støj.</a:t>
            </a:r>
            <a:endParaRPr lang="da-DK" b="1" dirty="0"/>
          </a:p>
          <a:p>
            <a:endParaRPr lang="da-DK" b="1" dirty="0"/>
          </a:p>
          <a:p>
            <a:r>
              <a:rPr lang="da-DK" b="1" dirty="0"/>
              <a:t>Emission :  </a:t>
            </a:r>
            <a:r>
              <a:rPr lang="da-DK" dirty="0"/>
              <a:t>Et apparats evne til ikke selv at udsende støj.</a:t>
            </a:r>
          </a:p>
        </p:txBody>
      </p:sp>
    </p:spTree>
    <p:extLst>
      <p:ext uri="{BB962C8B-B14F-4D97-AF65-F5344CB8AC3E}">
        <p14:creationId xmlns:p14="http://schemas.microsoft.com/office/powerpoint/2010/main" val="91042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53264" y="1809946"/>
            <a:ext cx="3955426" cy="3398363"/>
          </a:xfrm>
        </p:spPr>
        <p:txBody>
          <a:bodyPr/>
          <a:lstStyle/>
          <a:p>
            <a:r>
              <a:rPr lang="da-DK" dirty="0"/>
              <a:t>Ethvert elektromagnetisk fænomen, der er i stand til at forringe ydelsen for en enhed, et udstyr eller et system.</a:t>
            </a:r>
          </a:p>
          <a:p>
            <a:r>
              <a:rPr lang="da-DK" dirty="0"/>
              <a:t>En elektromagnetisk forstyrrelse består af et elektrisk felt, der er genereret af en potentialeforskel, og en forskel i magnetfeltet der skyldes den strøm der løber i en ledning.</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7528108" cy="914400"/>
          </a:xfrm>
        </p:spPr>
        <p:txBody>
          <a:bodyPr/>
          <a:lstStyle/>
          <a:p>
            <a:r>
              <a:rPr lang="da-DK" dirty="0"/>
              <a:t>EMC/EMI</a:t>
            </a:r>
            <a:br>
              <a:rPr lang="da-DK" dirty="0"/>
            </a:br>
            <a:br>
              <a:rPr lang="da-DK" dirty="0"/>
            </a:br>
            <a:r>
              <a:rPr lang="da-DK" dirty="0"/>
              <a:t>Definition af en elektromagnetisk forstyrrelse</a:t>
            </a:r>
          </a:p>
        </p:txBody>
      </p:sp>
      <p:pic>
        <p:nvPicPr>
          <p:cNvPr id="5" name="Billede 4">
            <a:extLst>
              <a:ext uri="{FF2B5EF4-FFF2-40B4-BE49-F238E27FC236}">
                <a16:creationId xmlns:a16="http://schemas.microsoft.com/office/drawing/2014/main" id="{118D26F7-E769-A993-9468-19846174ACB6}"/>
              </a:ext>
            </a:extLst>
          </p:cNvPr>
          <p:cNvPicPr>
            <a:picLocks noChangeAspect="1"/>
          </p:cNvPicPr>
          <p:nvPr/>
        </p:nvPicPr>
        <p:blipFill>
          <a:blip r:embed="rId2"/>
          <a:stretch>
            <a:fillRect/>
          </a:stretch>
        </p:blipFill>
        <p:spPr>
          <a:xfrm>
            <a:off x="5310484" y="1522156"/>
            <a:ext cx="6425888" cy="4910486"/>
          </a:xfrm>
          <a:prstGeom prst="rect">
            <a:avLst/>
          </a:prstGeom>
        </p:spPr>
      </p:pic>
      <p:sp>
        <p:nvSpPr>
          <p:cNvPr id="6" name="Tekstfelt 5">
            <a:extLst>
              <a:ext uri="{FF2B5EF4-FFF2-40B4-BE49-F238E27FC236}">
                <a16:creationId xmlns:a16="http://schemas.microsoft.com/office/drawing/2014/main" id="{98B60E10-7764-BF3C-7156-142B4F5ADAB4}"/>
              </a:ext>
            </a:extLst>
          </p:cNvPr>
          <p:cNvSpPr txBox="1"/>
          <p:nvPr/>
        </p:nvSpPr>
        <p:spPr>
          <a:xfrm>
            <a:off x="800398" y="5452531"/>
            <a:ext cx="4379631" cy="923330"/>
          </a:xfrm>
          <a:custGeom>
            <a:avLst/>
            <a:gdLst>
              <a:gd name="connsiteX0" fmla="*/ 0 w 4379631"/>
              <a:gd name="connsiteY0" fmla="*/ 0 h 923330"/>
              <a:gd name="connsiteX1" fmla="*/ 4379631 w 4379631"/>
              <a:gd name="connsiteY1" fmla="*/ 0 h 923330"/>
              <a:gd name="connsiteX2" fmla="*/ 4379631 w 4379631"/>
              <a:gd name="connsiteY2" fmla="*/ 923330 h 923330"/>
              <a:gd name="connsiteX3" fmla="*/ 0 w 4379631"/>
              <a:gd name="connsiteY3" fmla="*/ 923330 h 923330"/>
              <a:gd name="connsiteX4" fmla="*/ 0 w 4379631"/>
              <a:gd name="connsiteY4" fmla="*/ 0 h 92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9631" h="923330" extrusionOk="0">
                <a:moveTo>
                  <a:pt x="0" y="0"/>
                </a:moveTo>
                <a:cubicBezTo>
                  <a:pt x="1991622" y="-5264"/>
                  <a:pt x="2547174" y="84467"/>
                  <a:pt x="4379631" y="0"/>
                </a:cubicBezTo>
                <a:cubicBezTo>
                  <a:pt x="4417493" y="104355"/>
                  <a:pt x="4438997" y="764950"/>
                  <a:pt x="4379631" y="923330"/>
                </a:cubicBezTo>
                <a:cubicBezTo>
                  <a:pt x="2511049" y="1029650"/>
                  <a:pt x="917218" y="915681"/>
                  <a:pt x="0" y="923330"/>
                </a:cubicBezTo>
                <a:cubicBezTo>
                  <a:pt x="68267" y="738891"/>
                  <a:pt x="-21624" y="396847"/>
                  <a:pt x="0" y="0"/>
                </a:cubicBezTo>
                <a:close/>
              </a:path>
            </a:pathLst>
          </a:custGeom>
          <a:noFill/>
          <a:ln>
            <a:solidFill>
              <a:srgbClr val="00B050"/>
            </a:solidFill>
            <a:extLst>
              <a:ext uri="{C807C97D-BFC1-408E-A445-0C87EB9F89A2}">
                <ask:lineSketchStyleProps xmlns:ask="http://schemas.microsoft.com/office/drawing/2018/sketchyshapes" sd="2650216993">
                  <a:prstGeom prst="rect">
                    <a:avLst/>
                  </a:prstGeom>
                  <ask:type>
                    <ask:lineSketchCurved/>
                  </ask:type>
                </ask:lineSketchStyleProps>
              </a:ext>
            </a:extLst>
          </a:ln>
        </p:spPr>
        <p:txBody>
          <a:bodyPr wrap="square" rtlCol="0">
            <a:spAutoFit/>
          </a:bodyPr>
          <a:lstStyle/>
          <a:p>
            <a:r>
              <a:rPr lang="da-DK" dirty="0"/>
              <a:t>”Uønsket” elektromagnetisk interferens er et uønsket signal, der adderes med det ønskede signal</a:t>
            </a:r>
          </a:p>
        </p:txBody>
      </p:sp>
    </p:spTree>
    <p:extLst>
      <p:ext uri="{BB962C8B-B14F-4D97-AF65-F5344CB8AC3E}">
        <p14:creationId xmlns:p14="http://schemas.microsoft.com/office/powerpoint/2010/main" val="815127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Kilder til udsendt EMI</a:t>
            </a:r>
          </a:p>
        </p:txBody>
      </p:sp>
      <p:pic>
        <p:nvPicPr>
          <p:cNvPr id="7" name="Billede 6">
            <a:extLst>
              <a:ext uri="{FF2B5EF4-FFF2-40B4-BE49-F238E27FC236}">
                <a16:creationId xmlns:a16="http://schemas.microsoft.com/office/drawing/2014/main" id="{E0FC4F9A-A286-96BB-4D55-BA77A2F70D05}"/>
              </a:ext>
            </a:extLst>
          </p:cNvPr>
          <p:cNvPicPr>
            <a:picLocks noChangeAspect="1"/>
          </p:cNvPicPr>
          <p:nvPr/>
        </p:nvPicPr>
        <p:blipFill>
          <a:blip r:embed="rId2"/>
          <a:stretch>
            <a:fillRect/>
          </a:stretch>
        </p:blipFill>
        <p:spPr>
          <a:xfrm>
            <a:off x="2136708" y="1484271"/>
            <a:ext cx="7167547" cy="5048955"/>
          </a:xfrm>
          <a:prstGeom prst="rect">
            <a:avLst/>
          </a:prstGeom>
        </p:spPr>
      </p:pic>
    </p:spTree>
    <p:extLst>
      <p:ext uri="{BB962C8B-B14F-4D97-AF65-F5344CB8AC3E}">
        <p14:creationId xmlns:p14="http://schemas.microsoft.com/office/powerpoint/2010/main" val="255904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vert="horz" lIns="91440" tIns="45720" rIns="91440" bIns="45720" rtlCol="0" anchor="t">
            <a:normAutofit/>
          </a:bodyPr>
          <a:lstStyle/>
          <a:p>
            <a:r>
              <a:rPr lang="da-DK" b="1" i="0" kern="1200" dirty="0"/>
              <a:t>EMC/EMI</a:t>
            </a:r>
            <a:br>
              <a:rPr lang="da-DK" b="1" i="0" kern="1200" dirty="0"/>
            </a:br>
            <a:br>
              <a:rPr lang="da-DK" b="1" i="0" kern="1200" dirty="0"/>
            </a:br>
            <a:r>
              <a:rPr lang="da-DK" dirty="0"/>
              <a:t>Typer af </a:t>
            </a:r>
            <a:r>
              <a:rPr lang="da-DK" dirty="0" err="1"/>
              <a:t>elektromagnisk</a:t>
            </a:r>
            <a:r>
              <a:rPr lang="da-DK" dirty="0"/>
              <a:t> interferens</a:t>
            </a:r>
            <a:endParaRPr lang="da-DK" b="1" i="0" kern="1200" dirty="0"/>
          </a:p>
        </p:txBody>
      </p:sp>
      <p:graphicFrame>
        <p:nvGraphicFramePr>
          <p:cNvPr id="11" name="Tekstfelt 8">
            <a:extLst>
              <a:ext uri="{FF2B5EF4-FFF2-40B4-BE49-F238E27FC236}">
                <a16:creationId xmlns:a16="http://schemas.microsoft.com/office/drawing/2014/main" id="{0449C671-D109-DF6F-4042-F8630F1B543B}"/>
              </a:ext>
            </a:extLst>
          </p:cNvPr>
          <p:cNvGraphicFramePr/>
          <p:nvPr>
            <p:extLst>
              <p:ext uri="{D42A27DB-BD31-4B8C-83A1-F6EECF244321}">
                <p14:modId xmlns:p14="http://schemas.microsoft.com/office/powerpoint/2010/main" val="1333432975"/>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4048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Lavfrekvente magnetfelter</a:t>
            </a:r>
          </a:p>
        </p:txBody>
      </p:sp>
      <p:sp>
        <p:nvSpPr>
          <p:cNvPr id="4" name="Tekstfelt 3">
            <a:extLst>
              <a:ext uri="{FF2B5EF4-FFF2-40B4-BE49-F238E27FC236}">
                <a16:creationId xmlns:a16="http://schemas.microsoft.com/office/drawing/2014/main" id="{2492F78B-1688-0F0A-2C2E-10DA5CD2523D}"/>
              </a:ext>
            </a:extLst>
          </p:cNvPr>
          <p:cNvSpPr txBox="1"/>
          <p:nvPr/>
        </p:nvSpPr>
        <p:spPr>
          <a:xfrm>
            <a:off x="739198" y="2026363"/>
            <a:ext cx="6499962" cy="3693319"/>
          </a:xfrm>
          <a:prstGeom prst="rect">
            <a:avLst/>
          </a:prstGeom>
          <a:noFill/>
        </p:spPr>
        <p:txBody>
          <a:bodyPr wrap="square" rtlCol="0">
            <a:spAutoFit/>
          </a:bodyPr>
          <a:lstStyle/>
          <a:p>
            <a:r>
              <a:rPr lang="da-DK" dirty="0"/>
              <a:t>Optræder typisk i nærheden af:</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Transformatorer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Kabler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Strømskinner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Højspændingsledninger og lignende steder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Ikke særlig lang rækkevidde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Svære at skærme et apparat imod</a:t>
            </a:r>
          </a:p>
        </p:txBody>
      </p:sp>
      <p:pic>
        <p:nvPicPr>
          <p:cNvPr id="7" name="Billede 6" descr="transformer.png">
            <a:extLst>
              <a:ext uri="{FF2B5EF4-FFF2-40B4-BE49-F238E27FC236}">
                <a16:creationId xmlns:a16="http://schemas.microsoft.com/office/drawing/2014/main" id="{C124D295-5663-5B28-224E-01C0CDD4AE01}"/>
              </a:ext>
            </a:extLst>
          </p:cNvPr>
          <p:cNvPicPr>
            <a:picLocks noChangeAspect="1"/>
          </p:cNvPicPr>
          <p:nvPr/>
        </p:nvPicPr>
        <p:blipFill>
          <a:blip r:embed="rId2" cstate="print"/>
          <a:srcRect/>
          <a:stretch>
            <a:fillRect/>
          </a:stretch>
        </p:blipFill>
        <p:spPr bwMode="auto">
          <a:xfrm>
            <a:off x="7921018" y="2168166"/>
            <a:ext cx="3030973" cy="2053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30498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Lavfrekvente elektriske felter </a:t>
            </a:r>
          </a:p>
        </p:txBody>
      </p:sp>
      <p:pic>
        <p:nvPicPr>
          <p:cNvPr id="5" name="Billede 4" descr="transformer.png">
            <a:extLst>
              <a:ext uri="{FF2B5EF4-FFF2-40B4-BE49-F238E27FC236}">
                <a16:creationId xmlns:a16="http://schemas.microsoft.com/office/drawing/2014/main" id="{EDC3CFBB-3052-EBD7-4BFE-EAF712620913}"/>
              </a:ext>
            </a:extLst>
          </p:cNvPr>
          <p:cNvPicPr>
            <a:picLocks noChangeAspect="1"/>
          </p:cNvPicPr>
          <p:nvPr/>
        </p:nvPicPr>
        <p:blipFill>
          <a:blip r:embed="rId2" cstate="print"/>
          <a:srcRect/>
          <a:stretch>
            <a:fillRect/>
          </a:stretch>
        </p:blipFill>
        <p:spPr bwMode="auto">
          <a:xfrm>
            <a:off x="8186281" y="1823687"/>
            <a:ext cx="2773422" cy="25848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kstfelt 6">
            <a:extLst>
              <a:ext uri="{FF2B5EF4-FFF2-40B4-BE49-F238E27FC236}">
                <a16:creationId xmlns:a16="http://schemas.microsoft.com/office/drawing/2014/main" id="{3696C195-FDD8-B52C-88B7-607780BF6C5A}"/>
              </a:ext>
            </a:extLst>
          </p:cNvPr>
          <p:cNvSpPr txBox="1"/>
          <p:nvPr/>
        </p:nvSpPr>
        <p:spPr>
          <a:xfrm>
            <a:off x="913222" y="2410808"/>
            <a:ext cx="6096784" cy="3139321"/>
          </a:xfrm>
          <a:prstGeom prst="rect">
            <a:avLst/>
          </a:prstGeom>
          <a:noFill/>
        </p:spPr>
        <p:txBody>
          <a:bodyPr wrap="square">
            <a:spAutoFit/>
          </a:bodyPr>
          <a:lstStyle/>
          <a:p>
            <a:r>
              <a:rPr lang="da-DK" dirty="0"/>
              <a:t>Optræder typisk i forbindelse med:</a:t>
            </a:r>
          </a:p>
          <a:p>
            <a:endParaRPr lang="da-DK" dirty="0"/>
          </a:p>
          <a:p>
            <a:pPr marL="285750" indent="-285750">
              <a:buFont typeface="Arial" panose="020B0604020202020204" pitchFamily="34" charset="0"/>
              <a:buChar char="•"/>
            </a:pPr>
            <a:r>
              <a:rPr lang="da-DK" dirty="0"/>
              <a:t>Lysstofrør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Højspændingsledninger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TV / monitorer (gamle CRT skærme)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Langt flere problemer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Rigtige fjende i dette område er 50 Hz</a:t>
            </a:r>
          </a:p>
        </p:txBody>
      </p:sp>
    </p:spTree>
    <p:extLst>
      <p:ext uri="{BB962C8B-B14F-4D97-AF65-F5344CB8AC3E}">
        <p14:creationId xmlns:p14="http://schemas.microsoft.com/office/powerpoint/2010/main" val="305580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Lavfrekvens interferens (LF)</a:t>
            </a:r>
          </a:p>
        </p:txBody>
      </p:sp>
      <p:pic>
        <p:nvPicPr>
          <p:cNvPr id="8" name="Billede 7">
            <a:extLst>
              <a:ext uri="{FF2B5EF4-FFF2-40B4-BE49-F238E27FC236}">
                <a16:creationId xmlns:a16="http://schemas.microsoft.com/office/drawing/2014/main" id="{AE8D70B2-FEE9-9C6F-AA5D-4CC1F5147177}"/>
              </a:ext>
            </a:extLst>
          </p:cNvPr>
          <p:cNvPicPr>
            <a:picLocks noChangeAspect="1"/>
          </p:cNvPicPr>
          <p:nvPr/>
        </p:nvPicPr>
        <p:blipFill>
          <a:blip r:embed="rId2"/>
          <a:stretch>
            <a:fillRect/>
          </a:stretch>
        </p:blipFill>
        <p:spPr>
          <a:xfrm>
            <a:off x="680281" y="2659329"/>
            <a:ext cx="10831437" cy="2972215"/>
          </a:xfrm>
          <a:custGeom>
            <a:avLst/>
            <a:gdLst>
              <a:gd name="connsiteX0" fmla="*/ 0 w 10831437"/>
              <a:gd name="connsiteY0" fmla="*/ 0 h 2972215"/>
              <a:gd name="connsiteX1" fmla="*/ 786704 w 10831437"/>
              <a:gd name="connsiteY1" fmla="*/ 0 h 2972215"/>
              <a:gd name="connsiteX2" fmla="*/ 1140151 w 10831437"/>
              <a:gd name="connsiteY2" fmla="*/ 0 h 2972215"/>
              <a:gd name="connsiteX3" fmla="*/ 1710227 w 10831437"/>
              <a:gd name="connsiteY3" fmla="*/ 0 h 2972215"/>
              <a:gd name="connsiteX4" fmla="*/ 2496931 w 10831437"/>
              <a:gd name="connsiteY4" fmla="*/ 0 h 2972215"/>
              <a:gd name="connsiteX5" fmla="*/ 2958693 w 10831437"/>
              <a:gd name="connsiteY5" fmla="*/ 0 h 2972215"/>
              <a:gd name="connsiteX6" fmla="*/ 3420454 w 10831437"/>
              <a:gd name="connsiteY6" fmla="*/ 0 h 2972215"/>
              <a:gd name="connsiteX7" fmla="*/ 4098844 w 10831437"/>
              <a:gd name="connsiteY7" fmla="*/ 0 h 2972215"/>
              <a:gd name="connsiteX8" fmla="*/ 4668919 w 10831437"/>
              <a:gd name="connsiteY8" fmla="*/ 0 h 2972215"/>
              <a:gd name="connsiteX9" fmla="*/ 5022366 w 10831437"/>
              <a:gd name="connsiteY9" fmla="*/ 0 h 2972215"/>
              <a:gd name="connsiteX10" fmla="*/ 5484128 w 10831437"/>
              <a:gd name="connsiteY10" fmla="*/ 0 h 2972215"/>
              <a:gd name="connsiteX11" fmla="*/ 5837574 w 10831437"/>
              <a:gd name="connsiteY11" fmla="*/ 0 h 2972215"/>
              <a:gd name="connsiteX12" fmla="*/ 6299336 w 10831437"/>
              <a:gd name="connsiteY12" fmla="*/ 0 h 2972215"/>
              <a:gd name="connsiteX13" fmla="*/ 6544468 w 10831437"/>
              <a:gd name="connsiteY13" fmla="*/ 0 h 2972215"/>
              <a:gd name="connsiteX14" fmla="*/ 7331173 w 10831437"/>
              <a:gd name="connsiteY14" fmla="*/ 0 h 2972215"/>
              <a:gd name="connsiteX15" fmla="*/ 7901248 w 10831437"/>
              <a:gd name="connsiteY15" fmla="*/ 0 h 2972215"/>
              <a:gd name="connsiteX16" fmla="*/ 8254695 w 10831437"/>
              <a:gd name="connsiteY16" fmla="*/ 0 h 2972215"/>
              <a:gd name="connsiteX17" fmla="*/ 8499828 w 10831437"/>
              <a:gd name="connsiteY17" fmla="*/ 0 h 2972215"/>
              <a:gd name="connsiteX18" fmla="*/ 8853275 w 10831437"/>
              <a:gd name="connsiteY18" fmla="*/ 0 h 2972215"/>
              <a:gd name="connsiteX19" fmla="*/ 9639979 w 10831437"/>
              <a:gd name="connsiteY19" fmla="*/ 0 h 2972215"/>
              <a:gd name="connsiteX20" fmla="*/ 10318369 w 10831437"/>
              <a:gd name="connsiteY20" fmla="*/ 0 h 2972215"/>
              <a:gd name="connsiteX21" fmla="*/ 10831437 w 10831437"/>
              <a:gd name="connsiteY21" fmla="*/ 0 h 2972215"/>
              <a:gd name="connsiteX22" fmla="*/ 10831437 w 10831437"/>
              <a:gd name="connsiteY22" fmla="*/ 594443 h 2972215"/>
              <a:gd name="connsiteX23" fmla="*/ 10831437 w 10831437"/>
              <a:gd name="connsiteY23" fmla="*/ 1248330 h 2972215"/>
              <a:gd name="connsiteX24" fmla="*/ 10831437 w 10831437"/>
              <a:gd name="connsiteY24" fmla="*/ 1813051 h 2972215"/>
              <a:gd name="connsiteX25" fmla="*/ 10831437 w 10831437"/>
              <a:gd name="connsiteY25" fmla="*/ 2437216 h 2972215"/>
              <a:gd name="connsiteX26" fmla="*/ 10831437 w 10831437"/>
              <a:gd name="connsiteY26" fmla="*/ 2972215 h 2972215"/>
              <a:gd name="connsiteX27" fmla="*/ 10586304 w 10831437"/>
              <a:gd name="connsiteY27" fmla="*/ 2972215 h 2972215"/>
              <a:gd name="connsiteX28" fmla="*/ 9907914 w 10831437"/>
              <a:gd name="connsiteY28" fmla="*/ 2972215 h 2972215"/>
              <a:gd name="connsiteX29" fmla="*/ 9337839 w 10831437"/>
              <a:gd name="connsiteY29" fmla="*/ 2972215 h 2972215"/>
              <a:gd name="connsiteX30" fmla="*/ 8551134 w 10831437"/>
              <a:gd name="connsiteY30" fmla="*/ 2972215 h 2972215"/>
              <a:gd name="connsiteX31" fmla="*/ 7981059 w 10831437"/>
              <a:gd name="connsiteY31" fmla="*/ 2972215 h 2972215"/>
              <a:gd name="connsiteX32" fmla="*/ 7194354 w 10831437"/>
              <a:gd name="connsiteY32" fmla="*/ 2972215 h 2972215"/>
              <a:gd name="connsiteX33" fmla="*/ 6624279 w 10831437"/>
              <a:gd name="connsiteY33" fmla="*/ 2972215 h 2972215"/>
              <a:gd name="connsiteX34" fmla="*/ 5945889 w 10831437"/>
              <a:gd name="connsiteY34" fmla="*/ 2972215 h 2972215"/>
              <a:gd name="connsiteX35" fmla="*/ 5375813 w 10831437"/>
              <a:gd name="connsiteY35" fmla="*/ 2972215 h 2972215"/>
              <a:gd name="connsiteX36" fmla="*/ 4697423 w 10831437"/>
              <a:gd name="connsiteY36" fmla="*/ 2972215 h 2972215"/>
              <a:gd name="connsiteX37" fmla="*/ 4343976 w 10831437"/>
              <a:gd name="connsiteY37" fmla="*/ 2972215 h 2972215"/>
              <a:gd name="connsiteX38" fmla="*/ 3773901 w 10831437"/>
              <a:gd name="connsiteY38" fmla="*/ 2972215 h 2972215"/>
              <a:gd name="connsiteX39" fmla="*/ 3528768 w 10831437"/>
              <a:gd name="connsiteY39" fmla="*/ 2972215 h 2972215"/>
              <a:gd name="connsiteX40" fmla="*/ 3283636 w 10831437"/>
              <a:gd name="connsiteY40" fmla="*/ 2972215 h 2972215"/>
              <a:gd name="connsiteX41" fmla="*/ 2496931 w 10831437"/>
              <a:gd name="connsiteY41" fmla="*/ 2972215 h 2972215"/>
              <a:gd name="connsiteX42" fmla="*/ 2143484 w 10831437"/>
              <a:gd name="connsiteY42" fmla="*/ 2972215 h 2972215"/>
              <a:gd name="connsiteX43" fmla="*/ 1681723 w 10831437"/>
              <a:gd name="connsiteY43" fmla="*/ 2972215 h 2972215"/>
              <a:gd name="connsiteX44" fmla="*/ 895019 w 10831437"/>
              <a:gd name="connsiteY44" fmla="*/ 2972215 h 2972215"/>
              <a:gd name="connsiteX45" fmla="*/ 0 w 10831437"/>
              <a:gd name="connsiteY45" fmla="*/ 2972215 h 2972215"/>
              <a:gd name="connsiteX46" fmla="*/ 0 w 10831437"/>
              <a:gd name="connsiteY46" fmla="*/ 2407494 h 2972215"/>
              <a:gd name="connsiteX47" fmla="*/ 0 w 10831437"/>
              <a:gd name="connsiteY47" fmla="*/ 1813051 h 2972215"/>
              <a:gd name="connsiteX48" fmla="*/ 0 w 10831437"/>
              <a:gd name="connsiteY48" fmla="*/ 1188886 h 2972215"/>
              <a:gd name="connsiteX49" fmla="*/ 0 w 10831437"/>
              <a:gd name="connsiteY49" fmla="*/ 564721 h 2972215"/>
              <a:gd name="connsiteX50" fmla="*/ 0 w 10831437"/>
              <a:gd name="connsiteY50" fmla="*/ 0 h 297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831437" h="2972215" fill="none" extrusionOk="0">
                <a:moveTo>
                  <a:pt x="0" y="0"/>
                </a:moveTo>
                <a:cubicBezTo>
                  <a:pt x="311328" y="-34664"/>
                  <a:pt x="504735" y="14155"/>
                  <a:pt x="786704" y="0"/>
                </a:cubicBezTo>
                <a:cubicBezTo>
                  <a:pt x="1068673" y="-14155"/>
                  <a:pt x="999370" y="16654"/>
                  <a:pt x="1140151" y="0"/>
                </a:cubicBezTo>
                <a:cubicBezTo>
                  <a:pt x="1280932" y="-16654"/>
                  <a:pt x="1591389" y="22128"/>
                  <a:pt x="1710227" y="0"/>
                </a:cubicBezTo>
                <a:cubicBezTo>
                  <a:pt x="1829065" y="-22128"/>
                  <a:pt x="2243722" y="4751"/>
                  <a:pt x="2496931" y="0"/>
                </a:cubicBezTo>
                <a:cubicBezTo>
                  <a:pt x="2750140" y="-4751"/>
                  <a:pt x="2800025" y="27671"/>
                  <a:pt x="2958693" y="0"/>
                </a:cubicBezTo>
                <a:cubicBezTo>
                  <a:pt x="3117361" y="-27671"/>
                  <a:pt x="3219145" y="154"/>
                  <a:pt x="3420454" y="0"/>
                </a:cubicBezTo>
                <a:cubicBezTo>
                  <a:pt x="3621763" y="-154"/>
                  <a:pt x="3768101" y="53697"/>
                  <a:pt x="4098844" y="0"/>
                </a:cubicBezTo>
                <a:cubicBezTo>
                  <a:pt x="4429587" y="-53697"/>
                  <a:pt x="4482462" y="13503"/>
                  <a:pt x="4668919" y="0"/>
                </a:cubicBezTo>
                <a:cubicBezTo>
                  <a:pt x="4855377" y="-13503"/>
                  <a:pt x="4897183" y="3391"/>
                  <a:pt x="5022366" y="0"/>
                </a:cubicBezTo>
                <a:cubicBezTo>
                  <a:pt x="5147549" y="-3391"/>
                  <a:pt x="5320376" y="1897"/>
                  <a:pt x="5484128" y="0"/>
                </a:cubicBezTo>
                <a:cubicBezTo>
                  <a:pt x="5647880" y="-1897"/>
                  <a:pt x="5727085" y="27828"/>
                  <a:pt x="5837574" y="0"/>
                </a:cubicBezTo>
                <a:cubicBezTo>
                  <a:pt x="5948063" y="-27828"/>
                  <a:pt x="6099453" y="22354"/>
                  <a:pt x="6299336" y="0"/>
                </a:cubicBezTo>
                <a:cubicBezTo>
                  <a:pt x="6499219" y="-22354"/>
                  <a:pt x="6474345" y="14935"/>
                  <a:pt x="6544468" y="0"/>
                </a:cubicBezTo>
                <a:cubicBezTo>
                  <a:pt x="6614591" y="-14935"/>
                  <a:pt x="6993472" y="11408"/>
                  <a:pt x="7331173" y="0"/>
                </a:cubicBezTo>
                <a:cubicBezTo>
                  <a:pt x="7668875" y="-11408"/>
                  <a:pt x="7663180" y="17058"/>
                  <a:pt x="7901248" y="0"/>
                </a:cubicBezTo>
                <a:cubicBezTo>
                  <a:pt x="8139317" y="-17058"/>
                  <a:pt x="8078748" y="15548"/>
                  <a:pt x="8254695" y="0"/>
                </a:cubicBezTo>
                <a:cubicBezTo>
                  <a:pt x="8430642" y="-15548"/>
                  <a:pt x="8398780" y="26300"/>
                  <a:pt x="8499828" y="0"/>
                </a:cubicBezTo>
                <a:cubicBezTo>
                  <a:pt x="8600876" y="-26300"/>
                  <a:pt x="8768210" y="26993"/>
                  <a:pt x="8853275" y="0"/>
                </a:cubicBezTo>
                <a:cubicBezTo>
                  <a:pt x="8938340" y="-26993"/>
                  <a:pt x="9381178" y="5381"/>
                  <a:pt x="9639979" y="0"/>
                </a:cubicBezTo>
                <a:cubicBezTo>
                  <a:pt x="9898780" y="-5381"/>
                  <a:pt x="10099977" y="41484"/>
                  <a:pt x="10318369" y="0"/>
                </a:cubicBezTo>
                <a:cubicBezTo>
                  <a:pt x="10536761" y="-41484"/>
                  <a:pt x="10591609" y="43002"/>
                  <a:pt x="10831437" y="0"/>
                </a:cubicBezTo>
                <a:cubicBezTo>
                  <a:pt x="10861992" y="155333"/>
                  <a:pt x="10774823" y="318532"/>
                  <a:pt x="10831437" y="594443"/>
                </a:cubicBezTo>
                <a:cubicBezTo>
                  <a:pt x="10888051" y="870354"/>
                  <a:pt x="10777554" y="1090211"/>
                  <a:pt x="10831437" y="1248330"/>
                </a:cubicBezTo>
                <a:cubicBezTo>
                  <a:pt x="10885320" y="1406449"/>
                  <a:pt x="10810595" y="1674455"/>
                  <a:pt x="10831437" y="1813051"/>
                </a:cubicBezTo>
                <a:cubicBezTo>
                  <a:pt x="10852279" y="1951647"/>
                  <a:pt x="10781103" y="2137850"/>
                  <a:pt x="10831437" y="2437216"/>
                </a:cubicBezTo>
                <a:cubicBezTo>
                  <a:pt x="10881771" y="2736583"/>
                  <a:pt x="10806914" y="2842787"/>
                  <a:pt x="10831437" y="2972215"/>
                </a:cubicBezTo>
                <a:cubicBezTo>
                  <a:pt x="10737487" y="2976444"/>
                  <a:pt x="10683148" y="2959000"/>
                  <a:pt x="10586304" y="2972215"/>
                </a:cubicBezTo>
                <a:cubicBezTo>
                  <a:pt x="10489460" y="2985430"/>
                  <a:pt x="10048406" y="2928078"/>
                  <a:pt x="9907914" y="2972215"/>
                </a:cubicBezTo>
                <a:cubicBezTo>
                  <a:pt x="9767422" y="3016352"/>
                  <a:pt x="9573723" y="2948819"/>
                  <a:pt x="9337839" y="2972215"/>
                </a:cubicBezTo>
                <a:cubicBezTo>
                  <a:pt x="9101955" y="2995611"/>
                  <a:pt x="8940385" y="2963644"/>
                  <a:pt x="8551134" y="2972215"/>
                </a:cubicBezTo>
                <a:cubicBezTo>
                  <a:pt x="8161884" y="2980786"/>
                  <a:pt x="8232229" y="2914495"/>
                  <a:pt x="7981059" y="2972215"/>
                </a:cubicBezTo>
                <a:cubicBezTo>
                  <a:pt x="7729889" y="3029935"/>
                  <a:pt x="7546867" y="2881657"/>
                  <a:pt x="7194354" y="2972215"/>
                </a:cubicBezTo>
                <a:cubicBezTo>
                  <a:pt x="6841841" y="3062773"/>
                  <a:pt x="6850528" y="2969981"/>
                  <a:pt x="6624279" y="2972215"/>
                </a:cubicBezTo>
                <a:cubicBezTo>
                  <a:pt x="6398030" y="2974449"/>
                  <a:pt x="6205918" y="2948937"/>
                  <a:pt x="5945889" y="2972215"/>
                </a:cubicBezTo>
                <a:cubicBezTo>
                  <a:pt x="5685860" y="2995493"/>
                  <a:pt x="5571597" y="2957913"/>
                  <a:pt x="5375813" y="2972215"/>
                </a:cubicBezTo>
                <a:cubicBezTo>
                  <a:pt x="5180029" y="2986517"/>
                  <a:pt x="4907486" y="2932595"/>
                  <a:pt x="4697423" y="2972215"/>
                </a:cubicBezTo>
                <a:cubicBezTo>
                  <a:pt x="4487360" y="3011835"/>
                  <a:pt x="4510630" y="2937235"/>
                  <a:pt x="4343976" y="2972215"/>
                </a:cubicBezTo>
                <a:cubicBezTo>
                  <a:pt x="4177322" y="3007195"/>
                  <a:pt x="4007693" y="2911904"/>
                  <a:pt x="3773901" y="2972215"/>
                </a:cubicBezTo>
                <a:cubicBezTo>
                  <a:pt x="3540109" y="3032526"/>
                  <a:pt x="3649439" y="2955064"/>
                  <a:pt x="3528768" y="2972215"/>
                </a:cubicBezTo>
                <a:cubicBezTo>
                  <a:pt x="3408097" y="2989366"/>
                  <a:pt x="3402057" y="2956557"/>
                  <a:pt x="3283636" y="2972215"/>
                </a:cubicBezTo>
                <a:cubicBezTo>
                  <a:pt x="3165215" y="2987873"/>
                  <a:pt x="2677086" y="2887160"/>
                  <a:pt x="2496931" y="2972215"/>
                </a:cubicBezTo>
                <a:cubicBezTo>
                  <a:pt x="2316777" y="3057270"/>
                  <a:pt x="2246048" y="2964673"/>
                  <a:pt x="2143484" y="2972215"/>
                </a:cubicBezTo>
                <a:cubicBezTo>
                  <a:pt x="2040920" y="2979757"/>
                  <a:pt x="1853297" y="2932419"/>
                  <a:pt x="1681723" y="2972215"/>
                </a:cubicBezTo>
                <a:cubicBezTo>
                  <a:pt x="1510149" y="3012011"/>
                  <a:pt x="1052682" y="2898967"/>
                  <a:pt x="895019" y="2972215"/>
                </a:cubicBezTo>
                <a:cubicBezTo>
                  <a:pt x="737356" y="3045463"/>
                  <a:pt x="304562" y="2912437"/>
                  <a:pt x="0" y="2972215"/>
                </a:cubicBezTo>
                <a:cubicBezTo>
                  <a:pt x="-19548" y="2811484"/>
                  <a:pt x="65268" y="2651602"/>
                  <a:pt x="0" y="2407494"/>
                </a:cubicBezTo>
                <a:cubicBezTo>
                  <a:pt x="-65268" y="2163386"/>
                  <a:pt x="32156" y="2079365"/>
                  <a:pt x="0" y="1813051"/>
                </a:cubicBezTo>
                <a:cubicBezTo>
                  <a:pt x="-32156" y="1546737"/>
                  <a:pt x="68970" y="1449931"/>
                  <a:pt x="0" y="1188886"/>
                </a:cubicBezTo>
                <a:cubicBezTo>
                  <a:pt x="-68970" y="927842"/>
                  <a:pt x="52933" y="833601"/>
                  <a:pt x="0" y="564721"/>
                </a:cubicBezTo>
                <a:cubicBezTo>
                  <a:pt x="-52933" y="295841"/>
                  <a:pt x="9352" y="266398"/>
                  <a:pt x="0" y="0"/>
                </a:cubicBezTo>
                <a:close/>
              </a:path>
              <a:path w="10831437" h="2972215" stroke="0" extrusionOk="0">
                <a:moveTo>
                  <a:pt x="0" y="0"/>
                </a:moveTo>
                <a:cubicBezTo>
                  <a:pt x="260041" y="-60389"/>
                  <a:pt x="594550" y="85667"/>
                  <a:pt x="786704" y="0"/>
                </a:cubicBezTo>
                <a:cubicBezTo>
                  <a:pt x="978858" y="-85667"/>
                  <a:pt x="1248486" y="77848"/>
                  <a:pt x="1465094" y="0"/>
                </a:cubicBezTo>
                <a:cubicBezTo>
                  <a:pt x="1681702" y="-77848"/>
                  <a:pt x="1722071" y="11538"/>
                  <a:pt x="1818541" y="0"/>
                </a:cubicBezTo>
                <a:cubicBezTo>
                  <a:pt x="1915011" y="-11538"/>
                  <a:pt x="1999672" y="25065"/>
                  <a:pt x="2063674" y="0"/>
                </a:cubicBezTo>
                <a:cubicBezTo>
                  <a:pt x="2127676" y="-25065"/>
                  <a:pt x="2303250" y="38734"/>
                  <a:pt x="2417121" y="0"/>
                </a:cubicBezTo>
                <a:cubicBezTo>
                  <a:pt x="2530992" y="-38734"/>
                  <a:pt x="2729898" y="62260"/>
                  <a:pt x="2987196" y="0"/>
                </a:cubicBezTo>
                <a:cubicBezTo>
                  <a:pt x="3244494" y="-62260"/>
                  <a:pt x="3150488" y="27653"/>
                  <a:pt x="3232329" y="0"/>
                </a:cubicBezTo>
                <a:cubicBezTo>
                  <a:pt x="3314170" y="-27653"/>
                  <a:pt x="3648592" y="35053"/>
                  <a:pt x="3910719" y="0"/>
                </a:cubicBezTo>
                <a:cubicBezTo>
                  <a:pt x="4172846" y="-35053"/>
                  <a:pt x="4209458" y="44287"/>
                  <a:pt x="4372480" y="0"/>
                </a:cubicBezTo>
                <a:cubicBezTo>
                  <a:pt x="4535502" y="-44287"/>
                  <a:pt x="4850608" y="18687"/>
                  <a:pt x="5050870" y="0"/>
                </a:cubicBezTo>
                <a:cubicBezTo>
                  <a:pt x="5251132" y="-18687"/>
                  <a:pt x="5447197" y="4919"/>
                  <a:pt x="5620946" y="0"/>
                </a:cubicBezTo>
                <a:cubicBezTo>
                  <a:pt x="5794695" y="-4919"/>
                  <a:pt x="6070590" y="48328"/>
                  <a:pt x="6407650" y="0"/>
                </a:cubicBezTo>
                <a:cubicBezTo>
                  <a:pt x="6744710" y="-48328"/>
                  <a:pt x="6650375" y="20544"/>
                  <a:pt x="6869411" y="0"/>
                </a:cubicBezTo>
                <a:cubicBezTo>
                  <a:pt x="7088447" y="-20544"/>
                  <a:pt x="7208853" y="23619"/>
                  <a:pt x="7547801" y="0"/>
                </a:cubicBezTo>
                <a:cubicBezTo>
                  <a:pt x="7886749" y="-23619"/>
                  <a:pt x="8009510" y="24607"/>
                  <a:pt x="8334506" y="0"/>
                </a:cubicBezTo>
                <a:cubicBezTo>
                  <a:pt x="8659502" y="-24607"/>
                  <a:pt x="8840122" y="6625"/>
                  <a:pt x="9012896" y="0"/>
                </a:cubicBezTo>
                <a:cubicBezTo>
                  <a:pt x="9185670" y="-6625"/>
                  <a:pt x="9437171" y="2339"/>
                  <a:pt x="9582971" y="0"/>
                </a:cubicBezTo>
                <a:cubicBezTo>
                  <a:pt x="9728772" y="-2339"/>
                  <a:pt x="10562613" y="116555"/>
                  <a:pt x="10831437" y="0"/>
                </a:cubicBezTo>
                <a:cubicBezTo>
                  <a:pt x="10867848" y="174797"/>
                  <a:pt x="10813800" y="357625"/>
                  <a:pt x="10831437" y="505277"/>
                </a:cubicBezTo>
                <a:cubicBezTo>
                  <a:pt x="10849074" y="652929"/>
                  <a:pt x="10825159" y="999960"/>
                  <a:pt x="10831437" y="1129442"/>
                </a:cubicBezTo>
                <a:cubicBezTo>
                  <a:pt x="10837715" y="1258925"/>
                  <a:pt x="10829986" y="1578315"/>
                  <a:pt x="10831437" y="1753607"/>
                </a:cubicBezTo>
                <a:cubicBezTo>
                  <a:pt x="10832888" y="1928900"/>
                  <a:pt x="10785775" y="2216339"/>
                  <a:pt x="10831437" y="2348050"/>
                </a:cubicBezTo>
                <a:cubicBezTo>
                  <a:pt x="10877099" y="2479761"/>
                  <a:pt x="10758510" y="2709404"/>
                  <a:pt x="10831437" y="2972215"/>
                </a:cubicBezTo>
                <a:cubicBezTo>
                  <a:pt x="10666695" y="2976741"/>
                  <a:pt x="10542536" y="2913563"/>
                  <a:pt x="10261361" y="2972215"/>
                </a:cubicBezTo>
                <a:cubicBezTo>
                  <a:pt x="9980186" y="3030867"/>
                  <a:pt x="9852330" y="2921772"/>
                  <a:pt x="9691286" y="2972215"/>
                </a:cubicBezTo>
                <a:cubicBezTo>
                  <a:pt x="9530243" y="3022658"/>
                  <a:pt x="9406170" y="2960285"/>
                  <a:pt x="9229524" y="2972215"/>
                </a:cubicBezTo>
                <a:cubicBezTo>
                  <a:pt x="9052878" y="2984145"/>
                  <a:pt x="8982955" y="2934538"/>
                  <a:pt x="8767763" y="2972215"/>
                </a:cubicBezTo>
                <a:cubicBezTo>
                  <a:pt x="8552571" y="3009892"/>
                  <a:pt x="8364119" y="2968382"/>
                  <a:pt x="8197688" y="2972215"/>
                </a:cubicBezTo>
                <a:cubicBezTo>
                  <a:pt x="8031258" y="2976048"/>
                  <a:pt x="7853614" y="2965491"/>
                  <a:pt x="7627612" y="2972215"/>
                </a:cubicBezTo>
                <a:cubicBezTo>
                  <a:pt x="7401610" y="2978939"/>
                  <a:pt x="7266771" y="2933468"/>
                  <a:pt x="7165851" y="2972215"/>
                </a:cubicBezTo>
                <a:cubicBezTo>
                  <a:pt x="7064931" y="3010962"/>
                  <a:pt x="6807525" y="2929233"/>
                  <a:pt x="6704089" y="2972215"/>
                </a:cubicBezTo>
                <a:cubicBezTo>
                  <a:pt x="6600653" y="3015197"/>
                  <a:pt x="6427539" y="2943080"/>
                  <a:pt x="6350643" y="2972215"/>
                </a:cubicBezTo>
                <a:cubicBezTo>
                  <a:pt x="6273747" y="3001350"/>
                  <a:pt x="6220256" y="2970445"/>
                  <a:pt x="6105510" y="2972215"/>
                </a:cubicBezTo>
                <a:cubicBezTo>
                  <a:pt x="5990764" y="2973985"/>
                  <a:pt x="5693471" y="2936949"/>
                  <a:pt x="5427120" y="2972215"/>
                </a:cubicBezTo>
                <a:cubicBezTo>
                  <a:pt x="5160769" y="3007481"/>
                  <a:pt x="4804511" y="2942533"/>
                  <a:pt x="4640416" y="2972215"/>
                </a:cubicBezTo>
                <a:cubicBezTo>
                  <a:pt x="4476321" y="3001897"/>
                  <a:pt x="4264562" y="2959989"/>
                  <a:pt x="3962026" y="2972215"/>
                </a:cubicBezTo>
                <a:cubicBezTo>
                  <a:pt x="3659490" y="2984441"/>
                  <a:pt x="3618507" y="2970582"/>
                  <a:pt x="3500264" y="2972215"/>
                </a:cubicBezTo>
                <a:cubicBezTo>
                  <a:pt x="3382021" y="2973848"/>
                  <a:pt x="3372605" y="2956250"/>
                  <a:pt x="3255132" y="2972215"/>
                </a:cubicBezTo>
                <a:cubicBezTo>
                  <a:pt x="3137659" y="2988180"/>
                  <a:pt x="2663451" y="2884299"/>
                  <a:pt x="2468427" y="2972215"/>
                </a:cubicBezTo>
                <a:cubicBezTo>
                  <a:pt x="2273403" y="3060131"/>
                  <a:pt x="2069691" y="2960012"/>
                  <a:pt x="1681723" y="2972215"/>
                </a:cubicBezTo>
                <a:cubicBezTo>
                  <a:pt x="1293755" y="2984418"/>
                  <a:pt x="1310875" y="2964760"/>
                  <a:pt x="1003333" y="2972215"/>
                </a:cubicBezTo>
                <a:cubicBezTo>
                  <a:pt x="695791" y="2979670"/>
                  <a:pt x="762741" y="2932570"/>
                  <a:pt x="541572" y="2972215"/>
                </a:cubicBezTo>
                <a:cubicBezTo>
                  <a:pt x="320403" y="3011860"/>
                  <a:pt x="127071" y="2949987"/>
                  <a:pt x="0" y="2972215"/>
                </a:cubicBezTo>
                <a:cubicBezTo>
                  <a:pt x="-30529" y="2764885"/>
                  <a:pt x="29793" y="2661101"/>
                  <a:pt x="0" y="2407494"/>
                </a:cubicBezTo>
                <a:cubicBezTo>
                  <a:pt x="-29793" y="2153887"/>
                  <a:pt x="69932" y="1994791"/>
                  <a:pt x="0" y="1753607"/>
                </a:cubicBezTo>
                <a:cubicBezTo>
                  <a:pt x="-69932" y="1512423"/>
                  <a:pt x="38560" y="1456735"/>
                  <a:pt x="0" y="1188886"/>
                </a:cubicBezTo>
                <a:cubicBezTo>
                  <a:pt x="-38560" y="921037"/>
                  <a:pt x="67826" y="766530"/>
                  <a:pt x="0" y="594443"/>
                </a:cubicBezTo>
                <a:cubicBezTo>
                  <a:pt x="-67826" y="422356"/>
                  <a:pt x="67666" y="165893"/>
                  <a:pt x="0" y="0"/>
                </a:cubicBezTo>
                <a:close/>
              </a:path>
            </a:pathLst>
          </a:custGeom>
          <a:ln>
            <a:solidFill>
              <a:srgbClr val="0070C0"/>
            </a:solidFill>
            <a:extLst>
              <a:ext uri="{C807C97D-BFC1-408E-A445-0C87EB9F89A2}">
                <ask:lineSketchStyleProps xmlns:ask="http://schemas.microsoft.com/office/drawing/2018/sketchyshapes" sd="519457614">
                  <a:prstGeom prst="rect">
                    <a:avLst/>
                  </a:prstGeom>
                  <ask:type>
                    <ask:lineSketchScribble/>
                  </ask:type>
                </ask:lineSketchStyleProps>
              </a:ext>
            </a:extLst>
          </a:ln>
        </p:spPr>
      </p:pic>
    </p:spTree>
    <p:extLst>
      <p:ext uri="{BB962C8B-B14F-4D97-AF65-F5344CB8AC3E}">
        <p14:creationId xmlns:p14="http://schemas.microsoft.com/office/powerpoint/2010/main" val="1192142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Højfrekvente elektromagnetiske felter</a:t>
            </a:r>
          </a:p>
        </p:txBody>
      </p:sp>
      <p:sp>
        <p:nvSpPr>
          <p:cNvPr id="4" name="Tekstfelt 3">
            <a:extLst>
              <a:ext uri="{FF2B5EF4-FFF2-40B4-BE49-F238E27FC236}">
                <a16:creationId xmlns:a16="http://schemas.microsoft.com/office/drawing/2014/main" id="{FEFE74B7-EA0E-0439-615B-F4F6472F00F2}"/>
              </a:ext>
            </a:extLst>
          </p:cNvPr>
          <p:cNvSpPr txBox="1"/>
          <p:nvPr/>
        </p:nvSpPr>
        <p:spPr>
          <a:xfrm>
            <a:off x="720344" y="2054643"/>
            <a:ext cx="6499962" cy="3416320"/>
          </a:xfrm>
          <a:prstGeom prst="rect">
            <a:avLst/>
          </a:prstGeom>
          <a:noFill/>
        </p:spPr>
        <p:txBody>
          <a:bodyPr wrap="square" rtlCol="0">
            <a:spAutoFit/>
          </a:bodyPr>
          <a:lstStyle/>
          <a:p>
            <a:r>
              <a:rPr lang="da-DK" dirty="0"/>
              <a:t>Stammer fra sendere af forskellig art:</a:t>
            </a:r>
          </a:p>
          <a:p>
            <a:endParaRPr lang="da-DK" dirty="0"/>
          </a:p>
          <a:p>
            <a:pPr marL="285750" indent="-285750">
              <a:buFont typeface="Arial" panose="020B0604020202020204" pitchFamily="34" charset="0"/>
              <a:buChar char="•"/>
            </a:pPr>
            <a:r>
              <a:rPr lang="da-DK" dirty="0"/>
              <a:t>TV sendere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Mobiltelefoner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Radaranlæg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Mikrobølgeovne</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Access punkter</a:t>
            </a:r>
          </a:p>
          <a:p>
            <a:pPr marL="285750" indent="-285750">
              <a:buFont typeface="Arial" panose="020B0604020202020204" pitchFamily="34" charset="0"/>
              <a:buChar char="•"/>
            </a:pPr>
            <a:endParaRPr lang="da-DK" dirty="0"/>
          </a:p>
        </p:txBody>
      </p:sp>
      <p:pic>
        <p:nvPicPr>
          <p:cNvPr id="5" name="Billede 4" descr="transformer.png">
            <a:extLst>
              <a:ext uri="{FF2B5EF4-FFF2-40B4-BE49-F238E27FC236}">
                <a16:creationId xmlns:a16="http://schemas.microsoft.com/office/drawing/2014/main" id="{CADB9D01-1DBC-D90D-AB33-A3ECAEEDA0CA}"/>
              </a:ext>
            </a:extLst>
          </p:cNvPr>
          <p:cNvPicPr>
            <a:picLocks noChangeAspect="1"/>
          </p:cNvPicPr>
          <p:nvPr/>
        </p:nvPicPr>
        <p:blipFill>
          <a:blip r:embed="rId2" cstate="print"/>
          <a:srcRect/>
          <a:stretch>
            <a:fillRect/>
          </a:stretch>
        </p:blipFill>
        <p:spPr bwMode="auto">
          <a:xfrm>
            <a:off x="7828478" y="2054643"/>
            <a:ext cx="3087853" cy="20297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2643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Højfrekvens interferens (HF)</a:t>
            </a:r>
          </a:p>
        </p:txBody>
      </p:sp>
      <p:pic>
        <p:nvPicPr>
          <p:cNvPr id="6" name="Billede 5">
            <a:extLst>
              <a:ext uri="{FF2B5EF4-FFF2-40B4-BE49-F238E27FC236}">
                <a16:creationId xmlns:a16="http://schemas.microsoft.com/office/drawing/2014/main" id="{765AD7D7-0804-7AAC-C1A9-D3118421E2DB}"/>
              </a:ext>
            </a:extLst>
          </p:cNvPr>
          <p:cNvPicPr>
            <a:picLocks noChangeAspect="1"/>
          </p:cNvPicPr>
          <p:nvPr/>
        </p:nvPicPr>
        <p:blipFill>
          <a:blip r:embed="rId2"/>
          <a:stretch>
            <a:fillRect/>
          </a:stretch>
        </p:blipFill>
        <p:spPr>
          <a:xfrm>
            <a:off x="424265" y="2431543"/>
            <a:ext cx="11117226" cy="3267531"/>
          </a:xfrm>
          <a:custGeom>
            <a:avLst/>
            <a:gdLst>
              <a:gd name="connsiteX0" fmla="*/ 0 w 11117226"/>
              <a:gd name="connsiteY0" fmla="*/ 0 h 3267531"/>
              <a:gd name="connsiteX1" fmla="*/ 251600 w 11117226"/>
              <a:gd name="connsiteY1" fmla="*/ 0 h 3267531"/>
              <a:gd name="connsiteX2" fmla="*/ 1059062 w 11117226"/>
              <a:gd name="connsiteY2" fmla="*/ 0 h 3267531"/>
              <a:gd name="connsiteX3" fmla="*/ 1533007 w 11117226"/>
              <a:gd name="connsiteY3" fmla="*/ 0 h 3267531"/>
              <a:gd name="connsiteX4" fmla="*/ 2118124 w 11117226"/>
              <a:gd name="connsiteY4" fmla="*/ 0 h 3267531"/>
              <a:gd name="connsiteX5" fmla="*/ 2592069 w 11117226"/>
              <a:gd name="connsiteY5" fmla="*/ 0 h 3267531"/>
              <a:gd name="connsiteX6" fmla="*/ 3066014 w 11117226"/>
              <a:gd name="connsiteY6" fmla="*/ 0 h 3267531"/>
              <a:gd name="connsiteX7" fmla="*/ 3873476 w 11117226"/>
              <a:gd name="connsiteY7" fmla="*/ 0 h 3267531"/>
              <a:gd name="connsiteX8" fmla="*/ 4236248 w 11117226"/>
              <a:gd name="connsiteY8" fmla="*/ 0 h 3267531"/>
              <a:gd name="connsiteX9" fmla="*/ 4710193 w 11117226"/>
              <a:gd name="connsiteY9" fmla="*/ 0 h 3267531"/>
              <a:gd name="connsiteX10" fmla="*/ 5406483 w 11117226"/>
              <a:gd name="connsiteY10" fmla="*/ 0 h 3267531"/>
              <a:gd name="connsiteX11" fmla="*/ 5658083 w 11117226"/>
              <a:gd name="connsiteY11" fmla="*/ 0 h 3267531"/>
              <a:gd name="connsiteX12" fmla="*/ 6354372 w 11117226"/>
              <a:gd name="connsiteY12" fmla="*/ 0 h 3267531"/>
              <a:gd name="connsiteX13" fmla="*/ 6605973 w 11117226"/>
              <a:gd name="connsiteY13" fmla="*/ 0 h 3267531"/>
              <a:gd name="connsiteX14" fmla="*/ 7413434 w 11117226"/>
              <a:gd name="connsiteY14" fmla="*/ 0 h 3267531"/>
              <a:gd name="connsiteX15" fmla="*/ 7665035 w 11117226"/>
              <a:gd name="connsiteY15" fmla="*/ 0 h 3267531"/>
              <a:gd name="connsiteX16" fmla="*/ 8250152 w 11117226"/>
              <a:gd name="connsiteY16" fmla="*/ 0 h 3267531"/>
              <a:gd name="connsiteX17" fmla="*/ 8946441 w 11117226"/>
              <a:gd name="connsiteY17" fmla="*/ 0 h 3267531"/>
              <a:gd name="connsiteX18" fmla="*/ 9753903 w 11117226"/>
              <a:gd name="connsiteY18" fmla="*/ 0 h 3267531"/>
              <a:gd name="connsiteX19" fmla="*/ 10450192 w 11117226"/>
              <a:gd name="connsiteY19" fmla="*/ 0 h 3267531"/>
              <a:gd name="connsiteX20" fmla="*/ 11117226 w 11117226"/>
              <a:gd name="connsiteY20" fmla="*/ 0 h 3267531"/>
              <a:gd name="connsiteX21" fmla="*/ 11117226 w 11117226"/>
              <a:gd name="connsiteY21" fmla="*/ 609939 h 3267531"/>
              <a:gd name="connsiteX22" fmla="*/ 11117226 w 11117226"/>
              <a:gd name="connsiteY22" fmla="*/ 1154528 h 3267531"/>
              <a:gd name="connsiteX23" fmla="*/ 11117226 w 11117226"/>
              <a:gd name="connsiteY23" fmla="*/ 1731791 h 3267531"/>
              <a:gd name="connsiteX24" fmla="*/ 11117226 w 11117226"/>
              <a:gd name="connsiteY24" fmla="*/ 2341731 h 3267531"/>
              <a:gd name="connsiteX25" fmla="*/ 11117226 w 11117226"/>
              <a:gd name="connsiteY25" fmla="*/ 3267531 h 3267531"/>
              <a:gd name="connsiteX26" fmla="*/ 10865626 w 11117226"/>
              <a:gd name="connsiteY26" fmla="*/ 3267531 h 3267531"/>
              <a:gd name="connsiteX27" fmla="*/ 10614025 w 11117226"/>
              <a:gd name="connsiteY27" fmla="*/ 3267531 h 3267531"/>
              <a:gd name="connsiteX28" fmla="*/ 9806564 w 11117226"/>
              <a:gd name="connsiteY28" fmla="*/ 3267531 h 3267531"/>
              <a:gd name="connsiteX29" fmla="*/ 9221446 w 11117226"/>
              <a:gd name="connsiteY29" fmla="*/ 3267531 h 3267531"/>
              <a:gd name="connsiteX30" fmla="*/ 8747502 w 11117226"/>
              <a:gd name="connsiteY30" fmla="*/ 3267531 h 3267531"/>
              <a:gd name="connsiteX31" fmla="*/ 8384729 w 11117226"/>
              <a:gd name="connsiteY31" fmla="*/ 3267531 h 3267531"/>
              <a:gd name="connsiteX32" fmla="*/ 7910784 w 11117226"/>
              <a:gd name="connsiteY32" fmla="*/ 3267531 h 3267531"/>
              <a:gd name="connsiteX33" fmla="*/ 7436839 w 11117226"/>
              <a:gd name="connsiteY33" fmla="*/ 3267531 h 3267531"/>
              <a:gd name="connsiteX34" fmla="*/ 6962894 w 11117226"/>
              <a:gd name="connsiteY34" fmla="*/ 3267531 h 3267531"/>
              <a:gd name="connsiteX35" fmla="*/ 6155433 w 11117226"/>
              <a:gd name="connsiteY35" fmla="*/ 3267531 h 3267531"/>
              <a:gd name="connsiteX36" fmla="*/ 5903832 w 11117226"/>
              <a:gd name="connsiteY36" fmla="*/ 3267531 h 3267531"/>
              <a:gd name="connsiteX37" fmla="*/ 5207543 w 11117226"/>
              <a:gd name="connsiteY37" fmla="*/ 3267531 h 3267531"/>
              <a:gd name="connsiteX38" fmla="*/ 4955942 w 11117226"/>
              <a:gd name="connsiteY38" fmla="*/ 3267531 h 3267531"/>
              <a:gd name="connsiteX39" fmla="*/ 4481997 w 11117226"/>
              <a:gd name="connsiteY39" fmla="*/ 3267531 h 3267531"/>
              <a:gd name="connsiteX40" fmla="*/ 3674536 w 11117226"/>
              <a:gd name="connsiteY40" fmla="*/ 3267531 h 3267531"/>
              <a:gd name="connsiteX41" fmla="*/ 2867074 w 11117226"/>
              <a:gd name="connsiteY41" fmla="*/ 3267531 h 3267531"/>
              <a:gd name="connsiteX42" fmla="*/ 2504301 w 11117226"/>
              <a:gd name="connsiteY42" fmla="*/ 3267531 h 3267531"/>
              <a:gd name="connsiteX43" fmla="*/ 1919184 w 11117226"/>
              <a:gd name="connsiteY43" fmla="*/ 3267531 h 3267531"/>
              <a:gd name="connsiteX44" fmla="*/ 1445239 w 11117226"/>
              <a:gd name="connsiteY44" fmla="*/ 3267531 h 3267531"/>
              <a:gd name="connsiteX45" fmla="*/ 971294 w 11117226"/>
              <a:gd name="connsiteY45" fmla="*/ 3267531 h 3267531"/>
              <a:gd name="connsiteX46" fmla="*/ 0 w 11117226"/>
              <a:gd name="connsiteY46" fmla="*/ 3267531 h 3267531"/>
              <a:gd name="connsiteX47" fmla="*/ 0 w 11117226"/>
              <a:gd name="connsiteY47" fmla="*/ 2788293 h 3267531"/>
              <a:gd name="connsiteX48" fmla="*/ 0 w 11117226"/>
              <a:gd name="connsiteY48" fmla="*/ 2243705 h 3267531"/>
              <a:gd name="connsiteX49" fmla="*/ 0 w 11117226"/>
              <a:gd name="connsiteY49" fmla="*/ 1633766 h 3267531"/>
              <a:gd name="connsiteX50" fmla="*/ 0 w 11117226"/>
              <a:gd name="connsiteY50" fmla="*/ 1154528 h 3267531"/>
              <a:gd name="connsiteX51" fmla="*/ 0 w 11117226"/>
              <a:gd name="connsiteY51" fmla="*/ 707965 h 3267531"/>
              <a:gd name="connsiteX52" fmla="*/ 0 w 11117226"/>
              <a:gd name="connsiteY52" fmla="*/ 0 h 3267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117226" h="3267531" fill="none" extrusionOk="0">
                <a:moveTo>
                  <a:pt x="0" y="0"/>
                </a:moveTo>
                <a:cubicBezTo>
                  <a:pt x="74079" y="-25179"/>
                  <a:pt x="172726" y="19182"/>
                  <a:pt x="251600" y="0"/>
                </a:cubicBezTo>
                <a:cubicBezTo>
                  <a:pt x="330474" y="-19182"/>
                  <a:pt x="790602" y="83538"/>
                  <a:pt x="1059062" y="0"/>
                </a:cubicBezTo>
                <a:cubicBezTo>
                  <a:pt x="1327522" y="-83538"/>
                  <a:pt x="1350238" y="42190"/>
                  <a:pt x="1533007" y="0"/>
                </a:cubicBezTo>
                <a:cubicBezTo>
                  <a:pt x="1715776" y="-42190"/>
                  <a:pt x="1882182" y="68956"/>
                  <a:pt x="2118124" y="0"/>
                </a:cubicBezTo>
                <a:cubicBezTo>
                  <a:pt x="2354066" y="-68956"/>
                  <a:pt x="2495992" y="39167"/>
                  <a:pt x="2592069" y="0"/>
                </a:cubicBezTo>
                <a:cubicBezTo>
                  <a:pt x="2688146" y="-39167"/>
                  <a:pt x="2928151" y="23563"/>
                  <a:pt x="3066014" y="0"/>
                </a:cubicBezTo>
                <a:cubicBezTo>
                  <a:pt x="3203878" y="-23563"/>
                  <a:pt x="3650273" y="82826"/>
                  <a:pt x="3873476" y="0"/>
                </a:cubicBezTo>
                <a:cubicBezTo>
                  <a:pt x="4096679" y="-82826"/>
                  <a:pt x="4057669" y="43027"/>
                  <a:pt x="4236248" y="0"/>
                </a:cubicBezTo>
                <a:cubicBezTo>
                  <a:pt x="4414827" y="-43027"/>
                  <a:pt x="4476669" y="55750"/>
                  <a:pt x="4710193" y="0"/>
                </a:cubicBezTo>
                <a:cubicBezTo>
                  <a:pt x="4943718" y="-55750"/>
                  <a:pt x="5248286" y="38321"/>
                  <a:pt x="5406483" y="0"/>
                </a:cubicBezTo>
                <a:cubicBezTo>
                  <a:pt x="5564680" y="-38321"/>
                  <a:pt x="5588236" y="30095"/>
                  <a:pt x="5658083" y="0"/>
                </a:cubicBezTo>
                <a:cubicBezTo>
                  <a:pt x="5727930" y="-30095"/>
                  <a:pt x="6170149" y="19776"/>
                  <a:pt x="6354372" y="0"/>
                </a:cubicBezTo>
                <a:cubicBezTo>
                  <a:pt x="6538595" y="-19776"/>
                  <a:pt x="6509062" y="13714"/>
                  <a:pt x="6605973" y="0"/>
                </a:cubicBezTo>
                <a:cubicBezTo>
                  <a:pt x="6702884" y="-13714"/>
                  <a:pt x="7123488" y="73224"/>
                  <a:pt x="7413434" y="0"/>
                </a:cubicBezTo>
                <a:cubicBezTo>
                  <a:pt x="7703380" y="-73224"/>
                  <a:pt x="7582231" y="24185"/>
                  <a:pt x="7665035" y="0"/>
                </a:cubicBezTo>
                <a:cubicBezTo>
                  <a:pt x="7747839" y="-24185"/>
                  <a:pt x="8096387" y="64007"/>
                  <a:pt x="8250152" y="0"/>
                </a:cubicBezTo>
                <a:cubicBezTo>
                  <a:pt x="8403917" y="-64007"/>
                  <a:pt x="8632862" y="38239"/>
                  <a:pt x="8946441" y="0"/>
                </a:cubicBezTo>
                <a:cubicBezTo>
                  <a:pt x="9260020" y="-38239"/>
                  <a:pt x="9374530" y="3496"/>
                  <a:pt x="9753903" y="0"/>
                </a:cubicBezTo>
                <a:cubicBezTo>
                  <a:pt x="10133276" y="-3496"/>
                  <a:pt x="10234617" y="68657"/>
                  <a:pt x="10450192" y="0"/>
                </a:cubicBezTo>
                <a:cubicBezTo>
                  <a:pt x="10665767" y="-68657"/>
                  <a:pt x="10930223" y="64734"/>
                  <a:pt x="11117226" y="0"/>
                </a:cubicBezTo>
                <a:cubicBezTo>
                  <a:pt x="11170001" y="140995"/>
                  <a:pt x="11089460" y="356157"/>
                  <a:pt x="11117226" y="609939"/>
                </a:cubicBezTo>
                <a:cubicBezTo>
                  <a:pt x="11144992" y="863721"/>
                  <a:pt x="11093204" y="1008486"/>
                  <a:pt x="11117226" y="1154528"/>
                </a:cubicBezTo>
                <a:cubicBezTo>
                  <a:pt x="11141248" y="1300570"/>
                  <a:pt x="11060788" y="1576517"/>
                  <a:pt x="11117226" y="1731791"/>
                </a:cubicBezTo>
                <a:cubicBezTo>
                  <a:pt x="11173664" y="1887065"/>
                  <a:pt x="11050182" y="2127010"/>
                  <a:pt x="11117226" y="2341731"/>
                </a:cubicBezTo>
                <a:cubicBezTo>
                  <a:pt x="11184270" y="2556452"/>
                  <a:pt x="11050860" y="3003270"/>
                  <a:pt x="11117226" y="3267531"/>
                </a:cubicBezTo>
                <a:cubicBezTo>
                  <a:pt x="11044076" y="3278968"/>
                  <a:pt x="10956542" y="3246999"/>
                  <a:pt x="10865626" y="3267531"/>
                </a:cubicBezTo>
                <a:cubicBezTo>
                  <a:pt x="10774710" y="3288063"/>
                  <a:pt x="10691110" y="3250008"/>
                  <a:pt x="10614025" y="3267531"/>
                </a:cubicBezTo>
                <a:cubicBezTo>
                  <a:pt x="10536940" y="3285054"/>
                  <a:pt x="10201580" y="3215172"/>
                  <a:pt x="9806564" y="3267531"/>
                </a:cubicBezTo>
                <a:cubicBezTo>
                  <a:pt x="9411548" y="3319890"/>
                  <a:pt x="9384448" y="3224255"/>
                  <a:pt x="9221446" y="3267531"/>
                </a:cubicBezTo>
                <a:cubicBezTo>
                  <a:pt x="9058444" y="3310807"/>
                  <a:pt x="8967247" y="3247962"/>
                  <a:pt x="8747502" y="3267531"/>
                </a:cubicBezTo>
                <a:cubicBezTo>
                  <a:pt x="8527757" y="3287100"/>
                  <a:pt x="8542755" y="3224993"/>
                  <a:pt x="8384729" y="3267531"/>
                </a:cubicBezTo>
                <a:cubicBezTo>
                  <a:pt x="8226703" y="3310069"/>
                  <a:pt x="8088917" y="3262889"/>
                  <a:pt x="7910784" y="3267531"/>
                </a:cubicBezTo>
                <a:cubicBezTo>
                  <a:pt x="7732651" y="3272173"/>
                  <a:pt x="7547995" y="3252696"/>
                  <a:pt x="7436839" y="3267531"/>
                </a:cubicBezTo>
                <a:cubicBezTo>
                  <a:pt x="7325683" y="3282366"/>
                  <a:pt x="7140556" y="3252024"/>
                  <a:pt x="6962894" y="3267531"/>
                </a:cubicBezTo>
                <a:cubicBezTo>
                  <a:pt x="6785233" y="3283038"/>
                  <a:pt x="6550155" y="3250207"/>
                  <a:pt x="6155433" y="3267531"/>
                </a:cubicBezTo>
                <a:cubicBezTo>
                  <a:pt x="5760711" y="3284855"/>
                  <a:pt x="5972685" y="3243514"/>
                  <a:pt x="5903832" y="3267531"/>
                </a:cubicBezTo>
                <a:cubicBezTo>
                  <a:pt x="5834979" y="3291548"/>
                  <a:pt x="5392169" y="3212106"/>
                  <a:pt x="5207543" y="3267531"/>
                </a:cubicBezTo>
                <a:cubicBezTo>
                  <a:pt x="5022917" y="3322956"/>
                  <a:pt x="5046450" y="3258042"/>
                  <a:pt x="4955942" y="3267531"/>
                </a:cubicBezTo>
                <a:cubicBezTo>
                  <a:pt x="4865434" y="3277020"/>
                  <a:pt x="4689141" y="3241975"/>
                  <a:pt x="4481997" y="3267531"/>
                </a:cubicBezTo>
                <a:cubicBezTo>
                  <a:pt x="4274854" y="3293087"/>
                  <a:pt x="3930794" y="3254753"/>
                  <a:pt x="3674536" y="3267531"/>
                </a:cubicBezTo>
                <a:cubicBezTo>
                  <a:pt x="3418278" y="3280309"/>
                  <a:pt x="3128713" y="3239618"/>
                  <a:pt x="2867074" y="3267531"/>
                </a:cubicBezTo>
                <a:cubicBezTo>
                  <a:pt x="2605435" y="3295444"/>
                  <a:pt x="2683283" y="3241920"/>
                  <a:pt x="2504301" y="3267531"/>
                </a:cubicBezTo>
                <a:cubicBezTo>
                  <a:pt x="2325319" y="3293142"/>
                  <a:pt x="2200751" y="3256489"/>
                  <a:pt x="1919184" y="3267531"/>
                </a:cubicBezTo>
                <a:cubicBezTo>
                  <a:pt x="1637617" y="3278573"/>
                  <a:pt x="1623396" y="3250307"/>
                  <a:pt x="1445239" y="3267531"/>
                </a:cubicBezTo>
                <a:cubicBezTo>
                  <a:pt x="1267083" y="3284755"/>
                  <a:pt x="1182185" y="3247313"/>
                  <a:pt x="971294" y="3267531"/>
                </a:cubicBezTo>
                <a:cubicBezTo>
                  <a:pt x="760403" y="3287749"/>
                  <a:pt x="254776" y="3159426"/>
                  <a:pt x="0" y="3267531"/>
                </a:cubicBezTo>
                <a:cubicBezTo>
                  <a:pt x="-45120" y="3158830"/>
                  <a:pt x="43147" y="2992914"/>
                  <a:pt x="0" y="2788293"/>
                </a:cubicBezTo>
                <a:cubicBezTo>
                  <a:pt x="-43147" y="2583672"/>
                  <a:pt x="7506" y="2508210"/>
                  <a:pt x="0" y="2243705"/>
                </a:cubicBezTo>
                <a:cubicBezTo>
                  <a:pt x="-7506" y="1979200"/>
                  <a:pt x="5558" y="1762235"/>
                  <a:pt x="0" y="1633766"/>
                </a:cubicBezTo>
                <a:cubicBezTo>
                  <a:pt x="-5558" y="1505297"/>
                  <a:pt x="6484" y="1379801"/>
                  <a:pt x="0" y="1154528"/>
                </a:cubicBezTo>
                <a:cubicBezTo>
                  <a:pt x="-6484" y="929255"/>
                  <a:pt x="26102" y="916877"/>
                  <a:pt x="0" y="707965"/>
                </a:cubicBezTo>
                <a:cubicBezTo>
                  <a:pt x="-26102" y="499053"/>
                  <a:pt x="83777" y="221276"/>
                  <a:pt x="0" y="0"/>
                </a:cubicBezTo>
                <a:close/>
              </a:path>
              <a:path w="11117226" h="3267531" stroke="0" extrusionOk="0">
                <a:moveTo>
                  <a:pt x="0" y="0"/>
                </a:moveTo>
                <a:cubicBezTo>
                  <a:pt x="179934" y="-26334"/>
                  <a:pt x="372801" y="42246"/>
                  <a:pt x="473945" y="0"/>
                </a:cubicBezTo>
                <a:cubicBezTo>
                  <a:pt x="575089" y="-42246"/>
                  <a:pt x="671443" y="11077"/>
                  <a:pt x="725545" y="0"/>
                </a:cubicBezTo>
                <a:cubicBezTo>
                  <a:pt x="779647" y="-11077"/>
                  <a:pt x="981262" y="18766"/>
                  <a:pt x="1199490" y="0"/>
                </a:cubicBezTo>
                <a:cubicBezTo>
                  <a:pt x="1417719" y="-18766"/>
                  <a:pt x="1664991" y="35316"/>
                  <a:pt x="1784607" y="0"/>
                </a:cubicBezTo>
                <a:cubicBezTo>
                  <a:pt x="1904223" y="-35316"/>
                  <a:pt x="2017387" y="33624"/>
                  <a:pt x="2147380" y="0"/>
                </a:cubicBezTo>
                <a:cubicBezTo>
                  <a:pt x="2277373" y="-33624"/>
                  <a:pt x="2282785" y="25759"/>
                  <a:pt x="2398980" y="0"/>
                </a:cubicBezTo>
                <a:cubicBezTo>
                  <a:pt x="2515175" y="-25759"/>
                  <a:pt x="2599570" y="21841"/>
                  <a:pt x="2650581" y="0"/>
                </a:cubicBezTo>
                <a:cubicBezTo>
                  <a:pt x="2701592" y="-21841"/>
                  <a:pt x="2909017" y="18392"/>
                  <a:pt x="3124526" y="0"/>
                </a:cubicBezTo>
                <a:cubicBezTo>
                  <a:pt x="3340036" y="-18392"/>
                  <a:pt x="3427370" y="26036"/>
                  <a:pt x="3709643" y="0"/>
                </a:cubicBezTo>
                <a:cubicBezTo>
                  <a:pt x="3991916" y="-26036"/>
                  <a:pt x="3870014" y="4314"/>
                  <a:pt x="3961243" y="0"/>
                </a:cubicBezTo>
                <a:cubicBezTo>
                  <a:pt x="4052472" y="-4314"/>
                  <a:pt x="4315356" y="63656"/>
                  <a:pt x="4657533" y="0"/>
                </a:cubicBezTo>
                <a:cubicBezTo>
                  <a:pt x="4999710" y="-63656"/>
                  <a:pt x="5024536" y="48613"/>
                  <a:pt x="5353822" y="0"/>
                </a:cubicBezTo>
                <a:cubicBezTo>
                  <a:pt x="5683108" y="-48613"/>
                  <a:pt x="5492884" y="30068"/>
                  <a:pt x="5605422" y="0"/>
                </a:cubicBezTo>
                <a:cubicBezTo>
                  <a:pt x="5717960" y="-30068"/>
                  <a:pt x="5877997" y="51997"/>
                  <a:pt x="6079367" y="0"/>
                </a:cubicBezTo>
                <a:cubicBezTo>
                  <a:pt x="6280738" y="-51997"/>
                  <a:pt x="6629117" y="43552"/>
                  <a:pt x="6886829" y="0"/>
                </a:cubicBezTo>
                <a:cubicBezTo>
                  <a:pt x="7144541" y="-43552"/>
                  <a:pt x="7126147" y="22625"/>
                  <a:pt x="7360774" y="0"/>
                </a:cubicBezTo>
                <a:cubicBezTo>
                  <a:pt x="7595402" y="-22625"/>
                  <a:pt x="7794290" y="17353"/>
                  <a:pt x="7945891" y="0"/>
                </a:cubicBezTo>
                <a:cubicBezTo>
                  <a:pt x="8097492" y="-17353"/>
                  <a:pt x="8471358" y="77696"/>
                  <a:pt x="8753353" y="0"/>
                </a:cubicBezTo>
                <a:cubicBezTo>
                  <a:pt x="9035348" y="-77696"/>
                  <a:pt x="9172194" y="69671"/>
                  <a:pt x="9338470" y="0"/>
                </a:cubicBezTo>
                <a:cubicBezTo>
                  <a:pt x="9504746" y="-69671"/>
                  <a:pt x="9813192" y="11295"/>
                  <a:pt x="10034759" y="0"/>
                </a:cubicBezTo>
                <a:cubicBezTo>
                  <a:pt x="10256326" y="-11295"/>
                  <a:pt x="10854233" y="31855"/>
                  <a:pt x="11117226" y="0"/>
                </a:cubicBezTo>
                <a:cubicBezTo>
                  <a:pt x="11152573" y="154337"/>
                  <a:pt x="11062517" y="309290"/>
                  <a:pt x="11117226" y="609939"/>
                </a:cubicBezTo>
                <a:cubicBezTo>
                  <a:pt x="11171935" y="910588"/>
                  <a:pt x="11085405" y="993057"/>
                  <a:pt x="11117226" y="1187203"/>
                </a:cubicBezTo>
                <a:cubicBezTo>
                  <a:pt x="11149047" y="1381349"/>
                  <a:pt x="11056738" y="1520339"/>
                  <a:pt x="11117226" y="1797142"/>
                </a:cubicBezTo>
                <a:cubicBezTo>
                  <a:pt x="11177714" y="2073945"/>
                  <a:pt x="11081088" y="2116165"/>
                  <a:pt x="11117226" y="2309055"/>
                </a:cubicBezTo>
                <a:cubicBezTo>
                  <a:pt x="11153364" y="2501945"/>
                  <a:pt x="11078605" y="2807564"/>
                  <a:pt x="11117226" y="3267531"/>
                </a:cubicBezTo>
                <a:cubicBezTo>
                  <a:pt x="11015059" y="3319315"/>
                  <a:pt x="10838462" y="3267063"/>
                  <a:pt x="10643281" y="3267531"/>
                </a:cubicBezTo>
                <a:cubicBezTo>
                  <a:pt x="10448101" y="3267999"/>
                  <a:pt x="10230429" y="3260083"/>
                  <a:pt x="10058164" y="3267531"/>
                </a:cubicBezTo>
                <a:cubicBezTo>
                  <a:pt x="9885899" y="3274979"/>
                  <a:pt x="9759550" y="3235489"/>
                  <a:pt x="9584219" y="3267531"/>
                </a:cubicBezTo>
                <a:cubicBezTo>
                  <a:pt x="9408889" y="3299573"/>
                  <a:pt x="9243328" y="3227330"/>
                  <a:pt x="8999102" y="3267531"/>
                </a:cubicBezTo>
                <a:cubicBezTo>
                  <a:pt x="8754876" y="3307732"/>
                  <a:pt x="8467773" y="3237963"/>
                  <a:pt x="8302812" y="3267531"/>
                </a:cubicBezTo>
                <a:cubicBezTo>
                  <a:pt x="8137851" y="3297099"/>
                  <a:pt x="8113235" y="3266279"/>
                  <a:pt x="8051212" y="3267531"/>
                </a:cubicBezTo>
                <a:cubicBezTo>
                  <a:pt x="7989189" y="3268783"/>
                  <a:pt x="7740096" y="3247982"/>
                  <a:pt x="7577267" y="3267531"/>
                </a:cubicBezTo>
                <a:cubicBezTo>
                  <a:pt x="7414439" y="3287080"/>
                  <a:pt x="6961671" y="3242003"/>
                  <a:pt x="6769806" y="3267531"/>
                </a:cubicBezTo>
                <a:cubicBezTo>
                  <a:pt x="6577941" y="3293059"/>
                  <a:pt x="6617179" y="3257097"/>
                  <a:pt x="6518205" y="3267531"/>
                </a:cubicBezTo>
                <a:cubicBezTo>
                  <a:pt x="6419231" y="3277965"/>
                  <a:pt x="6027240" y="3232905"/>
                  <a:pt x="5821916" y="3267531"/>
                </a:cubicBezTo>
                <a:cubicBezTo>
                  <a:pt x="5616592" y="3302157"/>
                  <a:pt x="5557248" y="3266433"/>
                  <a:pt x="5459143" y="3267531"/>
                </a:cubicBezTo>
                <a:cubicBezTo>
                  <a:pt x="5361038" y="3268629"/>
                  <a:pt x="5295080" y="3261364"/>
                  <a:pt x="5207543" y="3267531"/>
                </a:cubicBezTo>
                <a:cubicBezTo>
                  <a:pt x="5120006" y="3273698"/>
                  <a:pt x="4829354" y="3252707"/>
                  <a:pt x="4511253" y="3267531"/>
                </a:cubicBezTo>
                <a:cubicBezTo>
                  <a:pt x="4193152" y="3282355"/>
                  <a:pt x="4371868" y="3238010"/>
                  <a:pt x="4259653" y="3267531"/>
                </a:cubicBezTo>
                <a:cubicBezTo>
                  <a:pt x="4147438" y="3297052"/>
                  <a:pt x="4064205" y="3250713"/>
                  <a:pt x="3896880" y="3267531"/>
                </a:cubicBezTo>
                <a:cubicBezTo>
                  <a:pt x="3729555" y="3284349"/>
                  <a:pt x="3613721" y="3242397"/>
                  <a:pt x="3534108" y="3267531"/>
                </a:cubicBezTo>
                <a:cubicBezTo>
                  <a:pt x="3454495" y="3292665"/>
                  <a:pt x="3092708" y="3242211"/>
                  <a:pt x="2948990" y="3267531"/>
                </a:cubicBezTo>
                <a:cubicBezTo>
                  <a:pt x="2805272" y="3292851"/>
                  <a:pt x="2626732" y="3216684"/>
                  <a:pt x="2475046" y="3267531"/>
                </a:cubicBezTo>
                <a:cubicBezTo>
                  <a:pt x="2323360" y="3318378"/>
                  <a:pt x="2192502" y="3256498"/>
                  <a:pt x="2112273" y="3267531"/>
                </a:cubicBezTo>
                <a:cubicBezTo>
                  <a:pt x="2032044" y="3278564"/>
                  <a:pt x="1879377" y="3261431"/>
                  <a:pt x="1749500" y="3267531"/>
                </a:cubicBezTo>
                <a:cubicBezTo>
                  <a:pt x="1619623" y="3273631"/>
                  <a:pt x="1608560" y="3266766"/>
                  <a:pt x="1497900" y="3267531"/>
                </a:cubicBezTo>
                <a:cubicBezTo>
                  <a:pt x="1387240" y="3268296"/>
                  <a:pt x="1356236" y="3264139"/>
                  <a:pt x="1246300" y="3267531"/>
                </a:cubicBezTo>
                <a:cubicBezTo>
                  <a:pt x="1136364" y="3270923"/>
                  <a:pt x="366678" y="3171157"/>
                  <a:pt x="0" y="3267531"/>
                </a:cubicBezTo>
                <a:cubicBezTo>
                  <a:pt x="-40372" y="3134815"/>
                  <a:pt x="66592" y="2851222"/>
                  <a:pt x="0" y="2657592"/>
                </a:cubicBezTo>
                <a:cubicBezTo>
                  <a:pt x="-66592" y="2463962"/>
                  <a:pt x="29721" y="2318600"/>
                  <a:pt x="0" y="2113003"/>
                </a:cubicBezTo>
                <a:cubicBezTo>
                  <a:pt x="-29721" y="1907406"/>
                  <a:pt x="41908" y="1735744"/>
                  <a:pt x="0" y="1503064"/>
                </a:cubicBezTo>
                <a:cubicBezTo>
                  <a:pt x="-41908" y="1270384"/>
                  <a:pt x="33434" y="1230252"/>
                  <a:pt x="0" y="1056502"/>
                </a:cubicBezTo>
                <a:cubicBezTo>
                  <a:pt x="-33434" y="882752"/>
                  <a:pt x="23714" y="783333"/>
                  <a:pt x="0" y="544589"/>
                </a:cubicBezTo>
                <a:cubicBezTo>
                  <a:pt x="-23714" y="305845"/>
                  <a:pt x="40497" y="131489"/>
                  <a:pt x="0" y="0"/>
                </a:cubicBezTo>
                <a:close/>
              </a:path>
            </a:pathLst>
          </a:custGeom>
          <a:ln>
            <a:solidFill>
              <a:srgbClr val="FF0000"/>
            </a:solidFill>
            <a:extLst>
              <a:ext uri="{C807C97D-BFC1-408E-A445-0C87EB9F89A2}">
                <ask:lineSketchStyleProps xmlns:ask="http://schemas.microsoft.com/office/drawing/2018/sketchyshapes" sd="1778917052">
                  <a:prstGeom prst="rect">
                    <a:avLst/>
                  </a:prstGeom>
                  <ask:type>
                    <ask:lineSketchScribble/>
                  </ask:type>
                </ask:lineSketchStyleProps>
              </a:ext>
            </a:extLst>
          </a:ln>
        </p:spPr>
      </p:pic>
    </p:spTree>
    <p:extLst>
      <p:ext uri="{BB962C8B-B14F-4D97-AF65-F5344CB8AC3E}">
        <p14:creationId xmlns:p14="http://schemas.microsoft.com/office/powerpoint/2010/main" val="677967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4" name="Tekstfelt 3">
            <a:extLst>
              <a:ext uri="{FF2B5EF4-FFF2-40B4-BE49-F238E27FC236}">
                <a16:creationId xmlns:a16="http://schemas.microsoft.com/office/drawing/2014/main" id="{3C2607B6-977A-ED99-A4CB-3BBF6516C341}"/>
              </a:ext>
            </a:extLst>
          </p:cNvPr>
          <p:cNvSpPr txBox="1"/>
          <p:nvPr/>
        </p:nvSpPr>
        <p:spPr>
          <a:xfrm>
            <a:off x="700436" y="1609156"/>
            <a:ext cx="6885288" cy="2118529"/>
          </a:xfrm>
          <a:prstGeom prst="rect">
            <a:avLst/>
          </a:prstGeom>
          <a:noFill/>
        </p:spPr>
        <p:txBody>
          <a:bodyPr wrap="square">
            <a:spAutoFit/>
          </a:bodyPr>
          <a:lstStyle/>
          <a:p>
            <a:pPr algn="l">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rPr>
              <a:t>Driftsforstyrrelser/drift udfald af tekniske anlæg kan have vidtrækkende konsekvenser. Der kan opleves komponenter der direkte bliver brændt af. De er måske synligt brændt af og er derfor nemme at fejlfinde, mens andre komponenter ikke bliver brændt af, de fungere bare ikke mere.</a:t>
            </a:r>
          </a:p>
        </p:txBody>
      </p:sp>
      <p:sp>
        <p:nvSpPr>
          <p:cNvPr id="7" name="Tekstfelt 6">
            <a:extLst>
              <a:ext uri="{FF2B5EF4-FFF2-40B4-BE49-F238E27FC236}">
                <a16:creationId xmlns:a16="http://schemas.microsoft.com/office/drawing/2014/main" id="{E56A55AA-6E57-EA92-6958-5F89C0A31F74}"/>
              </a:ext>
            </a:extLst>
          </p:cNvPr>
          <p:cNvSpPr txBox="1"/>
          <p:nvPr/>
        </p:nvSpPr>
        <p:spPr>
          <a:xfrm>
            <a:off x="5046875" y="4354167"/>
            <a:ext cx="6096784" cy="2118529"/>
          </a:xfrm>
          <a:prstGeom prst="rect">
            <a:avLst/>
          </a:prstGeom>
          <a:noFill/>
        </p:spPr>
        <p:txBody>
          <a:bodyPr wrap="square">
            <a:spAutoFit/>
          </a:bodyPr>
          <a:lstStyle/>
          <a:p>
            <a:pPr algn="just">
              <a:lnSpc>
                <a:spcPct val="150000"/>
              </a:lnSpc>
            </a:pPr>
            <a:r>
              <a:rPr lang="da-DK" sz="1800" kern="1200" dirty="0" err="1">
                <a:solidFill>
                  <a:srgbClr val="000000"/>
                </a:solidFill>
                <a:effectLst/>
                <a:latin typeface="Liberation Sans" panose="020B0604020202020204" pitchFamily="34" charset="0"/>
                <a:ea typeface="Times New Roman" panose="02020603050405020304" pitchFamily="18" charset="0"/>
              </a:rPr>
              <a:t>Transienter</a:t>
            </a:r>
            <a:r>
              <a:rPr lang="da-DK" sz="1800" kern="1200" dirty="0">
                <a:solidFill>
                  <a:srgbClr val="000000"/>
                </a:solidFill>
                <a:effectLst/>
                <a:latin typeface="Liberation Sans" panose="020B0604020202020204" pitchFamily="34" charset="0"/>
                <a:ea typeface="Times New Roman" panose="02020603050405020304" pitchFamily="18" charset="0"/>
              </a:rPr>
              <a:t> kommer af rigtigt mange grunde, det kan være internt i et el anlæg, udefra i et antenne anlæg eller et data kabel, eller fra et lynnedslag på en mark langt fra den installation, der bliver berørt af virkningen fra dette lyn, også kaldet en transient.</a:t>
            </a:r>
          </a:p>
        </p:txBody>
      </p:sp>
      <p:pic>
        <p:nvPicPr>
          <p:cNvPr id="9" name="Billede 8" descr="Et billede, der indeholder lyn, Torden, tordenvejr, sky&#10;&#10;Automatisk genereret beskrivelse">
            <a:extLst>
              <a:ext uri="{FF2B5EF4-FFF2-40B4-BE49-F238E27FC236}">
                <a16:creationId xmlns:a16="http://schemas.microsoft.com/office/drawing/2014/main" id="{097FCD64-9387-0A46-DDB6-2E0307E8EDE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7275" y="4354168"/>
            <a:ext cx="3515805" cy="2343870"/>
          </a:xfrm>
          <a:prstGeom prst="rect">
            <a:avLst/>
          </a:prstGeom>
        </p:spPr>
      </p:pic>
      <p:pic>
        <p:nvPicPr>
          <p:cNvPr id="11" name="Billede 10" descr="Et billede, der indeholder tekst, person, computer, indendørs">
            <a:extLst>
              <a:ext uri="{FF2B5EF4-FFF2-40B4-BE49-F238E27FC236}">
                <a16:creationId xmlns:a16="http://schemas.microsoft.com/office/drawing/2014/main" id="{CA723FD6-BBF3-BA1B-A2BF-06445F5CAF8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62361" y="1296186"/>
            <a:ext cx="2571946" cy="2571946"/>
          </a:xfrm>
          <a:prstGeom prst="rect">
            <a:avLst/>
          </a:prstGeom>
        </p:spPr>
      </p:pic>
    </p:spTree>
    <p:extLst>
      <p:ext uri="{BB962C8B-B14F-4D97-AF65-F5344CB8AC3E}">
        <p14:creationId xmlns:p14="http://schemas.microsoft.com/office/powerpoint/2010/main" val="286662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4" name="Tekstfelt 3">
            <a:extLst>
              <a:ext uri="{FF2B5EF4-FFF2-40B4-BE49-F238E27FC236}">
                <a16:creationId xmlns:a16="http://schemas.microsoft.com/office/drawing/2014/main" id="{29503867-0076-D8D9-13C5-9E66E8D7901D}"/>
              </a:ext>
            </a:extLst>
          </p:cNvPr>
          <p:cNvSpPr txBox="1"/>
          <p:nvPr/>
        </p:nvSpPr>
        <p:spPr>
          <a:xfrm>
            <a:off x="950929" y="1996029"/>
            <a:ext cx="8565430" cy="3780522"/>
          </a:xfrm>
          <a:prstGeom prst="rect">
            <a:avLst/>
          </a:prstGeom>
          <a:noFill/>
        </p:spPr>
        <p:txBody>
          <a:bodyPr wrap="square">
            <a:spAutoFit/>
          </a:bodyPr>
          <a:lstStyle/>
          <a:p>
            <a:pPr algn="just">
              <a:lnSpc>
                <a:spcPct val="150000"/>
              </a:lnSpc>
            </a:pPr>
            <a:r>
              <a:rPr lang="da-DK" sz="1800" kern="1200" dirty="0" err="1">
                <a:solidFill>
                  <a:srgbClr val="000000"/>
                </a:solidFill>
                <a:effectLst/>
                <a:latin typeface="Liberation Sans" panose="020B0604020202020204" pitchFamily="34" charset="0"/>
                <a:ea typeface="Times New Roman" panose="02020603050405020304" pitchFamily="18" charset="0"/>
              </a:rPr>
              <a:t>Transienter</a:t>
            </a:r>
            <a:r>
              <a:rPr lang="da-DK" sz="1800" kern="1200" dirty="0">
                <a:solidFill>
                  <a:srgbClr val="000000"/>
                </a:solidFill>
                <a:effectLst/>
                <a:latin typeface="Liberation Sans" panose="020B0604020202020204" pitchFamily="34" charset="0"/>
                <a:ea typeface="Times New Roman" panose="02020603050405020304" pitchFamily="18" charset="0"/>
              </a:rPr>
              <a:t> er overspænding</a:t>
            </a:r>
            <a:r>
              <a:rPr lang="da-DK" dirty="0">
                <a:solidFill>
                  <a:srgbClr val="000000"/>
                </a:solidFill>
                <a:latin typeface="Liberation Sans" panose="020B0604020202020204" pitchFamily="34" charset="0"/>
                <a:ea typeface="Times New Roman" panose="02020603050405020304" pitchFamily="18" charset="0"/>
              </a:rPr>
              <a:t>.</a:t>
            </a:r>
          </a:p>
          <a:p>
            <a:pPr algn="just">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rPr>
              <a:t>Årsagerne til disse overspændinger kan deles op i 2 kategorier:</a:t>
            </a:r>
          </a:p>
          <a:p>
            <a:pPr algn="just">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rPr>
              <a:t> </a:t>
            </a:r>
          </a:p>
          <a:p>
            <a:pPr marL="342900" lvl="0" indent="-342900" algn="just">
              <a:lnSpc>
                <a:spcPct val="150000"/>
              </a:lnSpc>
              <a:buFont typeface="+mj-lt"/>
              <a:buAutoNum type="arabicPeriod"/>
            </a:pPr>
            <a:r>
              <a:rPr lang="da-DK" sz="1800" kern="1200" dirty="0">
                <a:solidFill>
                  <a:srgbClr val="000000"/>
                </a:solidFill>
                <a:effectLst/>
                <a:latin typeface="Liberation Sans" panose="020B0604020202020204" pitchFamily="34" charset="0"/>
                <a:ea typeface="Times New Roman" panose="02020603050405020304" pitchFamily="18" charset="0"/>
              </a:rPr>
              <a:t>LEMP (</a:t>
            </a:r>
            <a:r>
              <a:rPr lang="da-DK" sz="1800" kern="1200" dirty="0" err="1">
                <a:solidFill>
                  <a:srgbClr val="000000"/>
                </a:solidFill>
                <a:effectLst/>
                <a:latin typeface="Liberation Sans" panose="020B0604020202020204" pitchFamily="34" charset="0"/>
                <a:ea typeface="Times New Roman" panose="02020603050405020304" pitchFamily="18" charset="0"/>
              </a:rPr>
              <a:t>Lightning</a:t>
            </a:r>
            <a:r>
              <a:rPr lang="da-DK" dirty="0">
                <a:solidFill>
                  <a:srgbClr val="000000"/>
                </a:solidFill>
                <a:latin typeface="Liberation Sans" panose="020B0604020202020204" pitchFamily="34" charset="0"/>
                <a:ea typeface="Times New Roman" panose="02020603050405020304" pitchFamily="18" charset="0"/>
              </a:rPr>
              <a:t> </a:t>
            </a:r>
            <a:r>
              <a:rPr lang="da-DK" sz="1800" kern="1200" dirty="0" err="1">
                <a:solidFill>
                  <a:srgbClr val="000000"/>
                </a:solidFill>
                <a:effectLst/>
                <a:latin typeface="Liberation Sans" panose="020B0604020202020204" pitchFamily="34" charset="0"/>
                <a:ea typeface="Times New Roman" panose="02020603050405020304" pitchFamily="18" charset="0"/>
              </a:rPr>
              <a:t>electromagnetic</a:t>
            </a:r>
            <a:r>
              <a:rPr lang="da-DK" sz="1800" kern="1200" dirty="0">
                <a:solidFill>
                  <a:srgbClr val="000000"/>
                </a:solidFill>
                <a:effectLst/>
                <a:latin typeface="Liberation Sans" panose="020B0604020202020204" pitchFamily="34" charset="0"/>
                <a:ea typeface="Times New Roman" panose="02020603050405020304" pitchFamily="18" charset="0"/>
              </a:rPr>
              <a:t> </a:t>
            </a:r>
            <a:r>
              <a:rPr lang="da-DK" sz="1800" kern="1200" dirty="0" err="1">
                <a:solidFill>
                  <a:srgbClr val="000000"/>
                </a:solidFill>
                <a:effectLst/>
                <a:latin typeface="Liberation Sans" panose="020B0604020202020204" pitchFamily="34" charset="0"/>
                <a:ea typeface="Times New Roman" panose="02020603050405020304" pitchFamily="18" charset="0"/>
              </a:rPr>
              <a:t>impulse</a:t>
            </a:r>
            <a:r>
              <a:rPr lang="da-DK" sz="1800" kern="1200" dirty="0">
                <a:solidFill>
                  <a:srgbClr val="000000"/>
                </a:solidFill>
                <a:effectLst/>
                <a:latin typeface="Liberation Sans" panose="020B0604020202020204" pitchFamily="34" charset="0"/>
                <a:ea typeface="Times New Roman" panose="02020603050405020304" pitchFamily="18" charset="0"/>
              </a:rPr>
              <a:t>) Overspænding forsaget af atmosfæriske påvirkninger. Det kunne være lynnedslag eller elektromagnetisk felt omkring lyn.</a:t>
            </a:r>
          </a:p>
          <a:p>
            <a:pPr marL="342900" lvl="0" indent="-342900" algn="just">
              <a:lnSpc>
                <a:spcPct val="150000"/>
              </a:lnSpc>
              <a:buFont typeface="+mj-lt"/>
              <a:buAutoNum type="arabicPeriod"/>
            </a:pPr>
            <a:r>
              <a:rPr lang="da-DK" sz="1800" kern="1200" dirty="0">
                <a:solidFill>
                  <a:srgbClr val="000000"/>
                </a:solidFill>
                <a:effectLst/>
                <a:latin typeface="Liberation Sans" panose="020B0604020202020204" pitchFamily="34" charset="0"/>
                <a:ea typeface="Times New Roman" panose="02020603050405020304" pitchFamily="18" charset="0"/>
              </a:rPr>
              <a:t>SEMP (</a:t>
            </a:r>
            <a:r>
              <a:rPr lang="da-DK" sz="1800" kern="1200" dirty="0" err="1">
                <a:solidFill>
                  <a:srgbClr val="000000"/>
                </a:solidFill>
                <a:effectLst/>
                <a:latin typeface="Liberation Sans" panose="020B0604020202020204" pitchFamily="34" charset="0"/>
                <a:ea typeface="Times New Roman" panose="02020603050405020304" pitchFamily="18" charset="0"/>
              </a:rPr>
              <a:t>Switching</a:t>
            </a:r>
            <a:r>
              <a:rPr lang="da-DK" sz="1800" kern="1200" dirty="0">
                <a:solidFill>
                  <a:srgbClr val="000000"/>
                </a:solidFill>
                <a:effectLst/>
                <a:latin typeface="Liberation Sans" panose="020B0604020202020204" pitchFamily="34" charset="0"/>
                <a:ea typeface="Times New Roman" panose="02020603050405020304" pitchFamily="18" charset="0"/>
              </a:rPr>
              <a:t> </a:t>
            </a:r>
            <a:r>
              <a:rPr lang="da-DK" sz="1800" kern="1200" dirty="0" err="1">
                <a:solidFill>
                  <a:srgbClr val="000000"/>
                </a:solidFill>
                <a:effectLst/>
                <a:latin typeface="Liberation Sans" panose="020B0604020202020204" pitchFamily="34" charset="0"/>
                <a:ea typeface="Times New Roman" panose="02020603050405020304" pitchFamily="18" charset="0"/>
              </a:rPr>
              <a:t>electromagnetic</a:t>
            </a:r>
            <a:r>
              <a:rPr lang="da-DK" sz="1800" kern="1200" dirty="0">
                <a:solidFill>
                  <a:srgbClr val="000000"/>
                </a:solidFill>
                <a:effectLst/>
                <a:latin typeface="Liberation Sans" panose="020B0604020202020204" pitchFamily="34" charset="0"/>
                <a:ea typeface="Times New Roman" panose="02020603050405020304" pitchFamily="18" charset="0"/>
              </a:rPr>
              <a:t> </a:t>
            </a:r>
            <a:r>
              <a:rPr lang="da-DK" sz="1800" kern="1200" dirty="0" err="1">
                <a:solidFill>
                  <a:srgbClr val="000000"/>
                </a:solidFill>
                <a:effectLst/>
                <a:latin typeface="Liberation Sans" panose="020B0604020202020204" pitchFamily="34" charset="0"/>
                <a:ea typeface="Times New Roman" panose="02020603050405020304" pitchFamily="18" charset="0"/>
              </a:rPr>
              <a:t>impulse</a:t>
            </a:r>
            <a:r>
              <a:rPr lang="da-DK" sz="1800" kern="1200" dirty="0">
                <a:solidFill>
                  <a:srgbClr val="000000"/>
                </a:solidFill>
                <a:effectLst/>
                <a:latin typeface="Liberation Sans" panose="020B0604020202020204" pitchFamily="34" charset="0"/>
                <a:ea typeface="Times New Roman" panose="02020603050405020304" pitchFamily="18" charset="0"/>
              </a:rPr>
              <a:t>) Overspænding forsaget af koblinger. Det kunne være kortslutninger eller start/stop af store motorer og lignende.</a:t>
            </a:r>
          </a:p>
        </p:txBody>
      </p:sp>
    </p:spTree>
    <p:extLst>
      <p:ext uri="{BB962C8B-B14F-4D97-AF65-F5344CB8AC3E}">
        <p14:creationId xmlns:p14="http://schemas.microsoft.com/office/powerpoint/2010/main" val="3360957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4" name="Tekstfelt 3">
            <a:extLst>
              <a:ext uri="{FF2B5EF4-FFF2-40B4-BE49-F238E27FC236}">
                <a16:creationId xmlns:a16="http://schemas.microsoft.com/office/drawing/2014/main" id="{B5765C8B-695C-787E-2566-51E42EA6C806}"/>
              </a:ext>
            </a:extLst>
          </p:cNvPr>
          <p:cNvSpPr txBox="1"/>
          <p:nvPr/>
        </p:nvSpPr>
        <p:spPr>
          <a:xfrm>
            <a:off x="682266" y="2121949"/>
            <a:ext cx="3225144" cy="1200329"/>
          </a:xfrm>
          <a:custGeom>
            <a:avLst/>
            <a:gdLst>
              <a:gd name="connsiteX0" fmla="*/ 0 w 3225144"/>
              <a:gd name="connsiteY0" fmla="*/ 0 h 1200329"/>
              <a:gd name="connsiteX1" fmla="*/ 3225144 w 3225144"/>
              <a:gd name="connsiteY1" fmla="*/ 0 h 1200329"/>
              <a:gd name="connsiteX2" fmla="*/ 3225144 w 3225144"/>
              <a:gd name="connsiteY2" fmla="*/ 1200329 h 1200329"/>
              <a:gd name="connsiteX3" fmla="*/ 0 w 3225144"/>
              <a:gd name="connsiteY3" fmla="*/ 1200329 h 1200329"/>
              <a:gd name="connsiteX4" fmla="*/ 0 w 3225144"/>
              <a:gd name="connsiteY4" fmla="*/ 0 h 1200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5144" h="1200329" extrusionOk="0">
                <a:moveTo>
                  <a:pt x="0" y="0"/>
                </a:moveTo>
                <a:cubicBezTo>
                  <a:pt x="430893" y="-108246"/>
                  <a:pt x="1831328" y="91964"/>
                  <a:pt x="3225144" y="0"/>
                </a:cubicBezTo>
                <a:cubicBezTo>
                  <a:pt x="3123560" y="184584"/>
                  <a:pt x="3322360" y="811198"/>
                  <a:pt x="3225144" y="1200329"/>
                </a:cubicBezTo>
                <a:cubicBezTo>
                  <a:pt x="1669857" y="1207203"/>
                  <a:pt x="1118711" y="1084973"/>
                  <a:pt x="0" y="1200329"/>
                </a:cubicBezTo>
                <a:cubicBezTo>
                  <a:pt x="47371" y="676024"/>
                  <a:pt x="-93513" y="325664"/>
                  <a:pt x="0" y="0"/>
                </a:cubicBezTo>
                <a:close/>
              </a:path>
            </a:pathLst>
          </a:custGeom>
          <a:noFill/>
          <a:ln>
            <a:solidFill>
              <a:schemeClr val="tx1"/>
            </a:solidFill>
            <a:extLst>
              <a:ext uri="{C807C97D-BFC1-408E-A445-0C87EB9F89A2}">
                <ask:lineSketchStyleProps xmlns:ask="http://schemas.microsoft.com/office/drawing/2018/sketchyshapes" sd="1512482117">
                  <a:prstGeom prst="rect">
                    <a:avLst/>
                  </a:prstGeom>
                  <ask:type>
                    <ask:lineSketchCurved/>
                  </ask:type>
                </ask:lineSketchStyleProps>
              </a:ext>
            </a:extLst>
          </a:ln>
        </p:spPr>
        <p:txBody>
          <a:bodyPr wrap="square">
            <a:spAutoFit/>
          </a:bodyPr>
          <a:lstStyle/>
          <a:p>
            <a:pPr algn="just"/>
            <a:r>
              <a:rPr lang="da-DK" sz="1800" kern="1200" dirty="0" err="1">
                <a:solidFill>
                  <a:srgbClr val="000000"/>
                </a:solidFill>
                <a:effectLst/>
                <a:latin typeface="Liberation Sans" panose="020B0604020202020204" pitchFamily="34" charset="0"/>
                <a:ea typeface="Times New Roman" panose="02020603050405020304" pitchFamily="18" charset="0"/>
              </a:rPr>
              <a:t>Transienter</a:t>
            </a:r>
            <a:r>
              <a:rPr lang="da-DK" sz="1800" kern="1200" dirty="0">
                <a:solidFill>
                  <a:srgbClr val="000000"/>
                </a:solidFill>
                <a:effectLst/>
                <a:latin typeface="Liberation Sans" panose="020B0604020202020204" pitchFamily="34" charset="0"/>
                <a:ea typeface="Times New Roman" panose="02020603050405020304" pitchFamily="18" charset="0"/>
              </a:rPr>
              <a:t> kan vandre i op til 2 km, hvor det kan gøre skade eller få en installation til at fejle.</a:t>
            </a:r>
          </a:p>
        </p:txBody>
      </p:sp>
      <p:pic>
        <p:nvPicPr>
          <p:cNvPr id="5" name="Billede 4">
            <a:extLst>
              <a:ext uri="{FF2B5EF4-FFF2-40B4-BE49-F238E27FC236}">
                <a16:creationId xmlns:a16="http://schemas.microsoft.com/office/drawing/2014/main" id="{DD481C4A-DDDD-3900-868C-7A4F15DF9F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81428" y="1396539"/>
            <a:ext cx="7147874" cy="5051808"/>
          </a:xfrm>
          <a:prstGeom prst="rect">
            <a:avLst/>
          </a:prstGeom>
          <a:noFill/>
          <a:ln>
            <a:noFill/>
          </a:ln>
        </p:spPr>
      </p:pic>
    </p:spTree>
    <p:extLst>
      <p:ext uri="{BB962C8B-B14F-4D97-AF65-F5344CB8AC3E}">
        <p14:creationId xmlns:p14="http://schemas.microsoft.com/office/powerpoint/2010/main" val="458802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2" name="Tekstfelt 1">
            <a:extLst>
              <a:ext uri="{FF2B5EF4-FFF2-40B4-BE49-F238E27FC236}">
                <a16:creationId xmlns:a16="http://schemas.microsoft.com/office/drawing/2014/main" id="{A03D17CA-BB48-C4AB-F157-AA9009F8B5F2}"/>
              </a:ext>
            </a:extLst>
          </p:cNvPr>
          <p:cNvSpPr txBox="1"/>
          <p:nvPr/>
        </p:nvSpPr>
        <p:spPr>
          <a:xfrm>
            <a:off x="623290" y="1614488"/>
            <a:ext cx="4738798" cy="369332"/>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none" rtlCol="0">
            <a:spAutoFit/>
          </a:bodyPr>
          <a:lstStyle/>
          <a:p>
            <a:r>
              <a:rPr lang="da-DK" dirty="0"/>
              <a:t>SEMP – overspændinger ved koblinger </a:t>
            </a:r>
          </a:p>
        </p:txBody>
      </p:sp>
      <p:pic>
        <p:nvPicPr>
          <p:cNvPr id="9" name="Billede 8">
            <a:extLst>
              <a:ext uri="{FF2B5EF4-FFF2-40B4-BE49-F238E27FC236}">
                <a16:creationId xmlns:a16="http://schemas.microsoft.com/office/drawing/2014/main" id="{B268A242-8F1B-93E0-3141-EC00714743CA}"/>
              </a:ext>
            </a:extLst>
          </p:cNvPr>
          <p:cNvPicPr>
            <a:picLocks noChangeAspect="1"/>
          </p:cNvPicPr>
          <p:nvPr/>
        </p:nvPicPr>
        <p:blipFill>
          <a:blip r:embed="rId2"/>
          <a:stretch>
            <a:fillRect/>
          </a:stretch>
        </p:blipFill>
        <p:spPr>
          <a:xfrm>
            <a:off x="623290" y="2447923"/>
            <a:ext cx="7981034" cy="914401"/>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p:pic>
        <p:nvPicPr>
          <p:cNvPr id="11" name="Billede 10">
            <a:extLst>
              <a:ext uri="{FF2B5EF4-FFF2-40B4-BE49-F238E27FC236}">
                <a16:creationId xmlns:a16="http://schemas.microsoft.com/office/drawing/2014/main" id="{B62028BE-3AF6-4D49-678B-74C42F072C34}"/>
              </a:ext>
            </a:extLst>
          </p:cNvPr>
          <p:cNvPicPr>
            <a:picLocks noChangeAspect="1"/>
          </p:cNvPicPr>
          <p:nvPr/>
        </p:nvPicPr>
        <p:blipFill>
          <a:blip r:embed="rId3"/>
          <a:stretch>
            <a:fillRect/>
          </a:stretch>
        </p:blipFill>
        <p:spPr>
          <a:xfrm>
            <a:off x="5157304" y="3644767"/>
            <a:ext cx="6772759" cy="2984633"/>
          </a:xfrm>
          <a:prstGeom prst="rect">
            <a:avLst/>
          </a:prstGeom>
          <a:ln>
            <a:solidFill>
              <a:schemeClr val="tx1"/>
            </a:solidFill>
            <a:extLst>
              <a:ext uri="{C807C97D-BFC1-408E-A445-0C87EB9F89A2}">
                <ask:lineSketchStyleProps xmlns:ask="http://schemas.microsoft.com/office/drawing/2018/sketchyshapes">
                  <ask:type>
                    <ask:lineSketchNone/>
                  </ask:type>
                </ask:lineSketchStyleProps>
              </a:ext>
            </a:extLst>
          </a:ln>
        </p:spPr>
      </p:pic>
      <p:pic>
        <p:nvPicPr>
          <p:cNvPr id="13" name="Billede 12">
            <a:extLst>
              <a:ext uri="{FF2B5EF4-FFF2-40B4-BE49-F238E27FC236}">
                <a16:creationId xmlns:a16="http://schemas.microsoft.com/office/drawing/2014/main" id="{514DE718-A783-7564-D4B5-E15FCF15A259}"/>
              </a:ext>
            </a:extLst>
          </p:cNvPr>
          <p:cNvPicPr>
            <a:picLocks noChangeAspect="1"/>
          </p:cNvPicPr>
          <p:nvPr/>
        </p:nvPicPr>
        <p:blipFill>
          <a:blip r:embed="rId4"/>
          <a:stretch>
            <a:fillRect/>
          </a:stretch>
        </p:blipFill>
        <p:spPr>
          <a:xfrm>
            <a:off x="8882285" y="1040758"/>
            <a:ext cx="2686425" cy="1238423"/>
          </a:xfrm>
          <a:custGeom>
            <a:avLst/>
            <a:gdLst>
              <a:gd name="connsiteX0" fmla="*/ 0 w 2686425"/>
              <a:gd name="connsiteY0" fmla="*/ 0 h 1238423"/>
              <a:gd name="connsiteX1" fmla="*/ 2686425 w 2686425"/>
              <a:gd name="connsiteY1" fmla="*/ 0 h 1238423"/>
              <a:gd name="connsiteX2" fmla="*/ 2686425 w 2686425"/>
              <a:gd name="connsiteY2" fmla="*/ 1238423 h 1238423"/>
              <a:gd name="connsiteX3" fmla="*/ 0 w 2686425"/>
              <a:gd name="connsiteY3" fmla="*/ 1238423 h 1238423"/>
              <a:gd name="connsiteX4" fmla="*/ 0 w 2686425"/>
              <a:gd name="connsiteY4" fmla="*/ 0 h 1238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6425" h="1238423" fill="none" extrusionOk="0">
                <a:moveTo>
                  <a:pt x="0" y="0"/>
                </a:moveTo>
                <a:cubicBezTo>
                  <a:pt x="1176197" y="-48709"/>
                  <a:pt x="1982011" y="-20607"/>
                  <a:pt x="2686425" y="0"/>
                </a:cubicBezTo>
                <a:cubicBezTo>
                  <a:pt x="2589708" y="606386"/>
                  <a:pt x="2584637" y="994304"/>
                  <a:pt x="2686425" y="1238423"/>
                </a:cubicBezTo>
                <a:cubicBezTo>
                  <a:pt x="1719152" y="1134659"/>
                  <a:pt x="1019111" y="1380762"/>
                  <a:pt x="0" y="1238423"/>
                </a:cubicBezTo>
                <a:cubicBezTo>
                  <a:pt x="-40017" y="641683"/>
                  <a:pt x="95897" y="381799"/>
                  <a:pt x="0" y="0"/>
                </a:cubicBezTo>
                <a:close/>
              </a:path>
              <a:path w="2686425" h="1238423" stroke="0" extrusionOk="0">
                <a:moveTo>
                  <a:pt x="0" y="0"/>
                </a:moveTo>
                <a:cubicBezTo>
                  <a:pt x="1207638" y="-29501"/>
                  <a:pt x="1774025" y="-147201"/>
                  <a:pt x="2686425" y="0"/>
                </a:cubicBezTo>
                <a:cubicBezTo>
                  <a:pt x="2718306" y="388379"/>
                  <a:pt x="2583804" y="1030182"/>
                  <a:pt x="2686425" y="1238423"/>
                </a:cubicBezTo>
                <a:cubicBezTo>
                  <a:pt x="1974762" y="1113736"/>
                  <a:pt x="302963" y="1366872"/>
                  <a:pt x="0" y="1238423"/>
                </a:cubicBezTo>
                <a:cubicBezTo>
                  <a:pt x="56976" y="865634"/>
                  <a:pt x="-34918" y="520041"/>
                  <a:pt x="0" y="0"/>
                </a:cubicBezTo>
                <a:close/>
              </a:path>
            </a:pathLst>
          </a:custGeom>
          <a:ln>
            <a:noFill/>
            <a:extLst>
              <a:ext uri="{C807C97D-BFC1-408E-A445-0C87EB9F89A2}">
                <ask:lineSketchStyleProps xmlns:ask="http://schemas.microsoft.com/office/drawing/2018/sketchyshapes" sd="3750920731">
                  <a:prstGeom prst="rect">
                    <a:avLst/>
                  </a:prstGeom>
                  <ask:type>
                    <ask:lineSketchCurved/>
                  </ask:type>
                </ask:lineSketchStyleProps>
              </a:ext>
            </a:extLst>
          </a:ln>
        </p:spPr>
      </p:pic>
    </p:spTree>
    <p:extLst>
      <p:ext uri="{BB962C8B-B14F-4D97-AF65-F5344CB8AC3E}">
        <p14:creationId xmlns:p14="http://schemas.microsoft.com/office/powerpoint/2010/main" val="1281206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4" name="Tekstfelt 3">
            <a:extLst>
              <a:ext uri="{FF2B5EF4-FFF2-40B4-BE49-F238E27FC236}">
                <a16:creationId xmlns:a16="http://schemas.microsoft.com/office/drawing/2014/main" id="{A3E811F6-67DF-789C-72D7-0C9C31E35AF9}"/>
              </a:ext>
            </a:extLst>
          </p:cNvPr>
          <p:cNvSpPr txBox="1"/>
          <p:nvPr/>
        </p:nvSpPr>
        <p:spPr>
          <a:xfrm>
            <a:off x="464264" y="1818470"/>
            <a:ext cx="3398147" cy="4801314"/>
          </a:xfrm>
          <a:prstGeom prst="rect">
            <a:avLst/>
          </a:prstGeom>
          <a:noFill/>
          <a:ln>
            <a:solidFill>
              <a:srgbClr val="0070C0"/>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dirty="0"/>
              <a:t>Under hviletilstande vil en kontakt, der forsyner en induktiv belastning, ikke generere nogen forstyrrelser.</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
        <p:nvSpPr>
          <p:cNvPr id="5" name="Tekstfelt 4">
            <a:extLst>
              <a:ext uri="{FF2B5EF4-FFF2-40B4-BE49-F238E27FC236}">
                <a16:creationId xmlns:a16="http://schemas.microsoft.com/office/drawing/2014/main" id="{5F52DA00-8E22-6434-D483-C6BEEC313E9A}"/>
              </a:ext>
            </a:extLst>
          </p:cNvPr>
          <p:cNvSpPr txBox="1"/>
          <p:nvPr/>
        </p:nvSpPr>
        <p:spPr>
          <a:xfrm>
            <a:off x="4823563" y="1818470"/>
            <a:ext cx="7012056" cy="4801314"/>
          </a:xfrm>
          <a:prstGeom prst="rect">
            <a:avLst/>
          </a:prstGeom>
          <a:noFill/>
          <a:ln>
            <a:solidFill>
              <a:srgbClr val="0070C0"/>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dirty="0"/>
              <a:t>Når et induktivt kredsløb brydes, sker følgende over kontaktterminalerne:</a:t>
            </a:r>
          </a:p>
          <a:p>
            <a:pPr marL="285750" indent="-285750">
              <a:buFont typeface="Arial" panose="020B0604020202020204" pitchFamily="34" charset="0"/>
              <a:buChar char="•"/>
            </a:pPr>
            <a:r>
              <a:rPr lang="da-DK" dirty="0"/>
              <a:t>En signifikant overspænding, der resulterer i en række overslag i det isolerede materiale, muligvis efterfulgt af en </a:t>
            </a:r>
            <a:r>
              <a:rPr lang="da-DK" dirty="0" err="1"/>
              <a:t>lysbue</a:t>
            </a:r>
            <a:r>
              <a:rPr lang="da-DK" dirty="0"/>
              <a:t>.</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mc:AlternateContent xmlns:mc="http://schemas.openxmlformats.org/markup-compatibility/2006">
        <mc:Choice xmlns:am3d="http://schemas.microsoft.com/office/drawing/2017/model3d" Requires="am3d">
          <p:graphicFrame>
            <p:nvGraphicFramePr>
              <p:cNvPr id="6" name="3D-model 5" descr="Sleepy Face Emoji">
                <a:extLst>
                  <a:ext uri="{FF2B5EF4-FFF2-40B4-BE49-F238E27FC236}">
                    <a16:creationId xmlns:a16="http://schemas.microsoft.com/office/drawing/2014/main" id="{D58E1619-BF4E-B5B1-8AA9-31443347351D}"/>
                  </a:ext>
                </a:extLst>
              </p:cNvPr>
              <p:cNvGraphicFramePr>
                <a:graphicFrameLocks noChangeAspect="1"/>
              </p:cNvGraphicFramePr>
              <p:nvPr>
                <p:extLst>
                  <p:ext uri="{D42A27DB-BD31-4B8C-83A1-F6EECF244321}">
                    <p14:modId xmlns:p14="http://schemas.microsoft.com/office/powerpoint/2010/main" val="1425919172"/>
                  </p:ext>
                </p:extLst>
              </p:nvPr>
            </p:nvGraphicFramePr>
            <p:xfrm>
              <a:off x="798330" y="4002556"/>
              <a:ext cx="2580238" cy="2104181"/>
            </p:xfrm>
            <a:graphic>
              <a:graphicData uri="http://schemas.microsoft.com/office/drawing/2017/model3d">
                <am3d:model3d r:embed="rId3">
                  <am3d:spPr>
                    <a:xfrm>
                      <a:off x="0" y="0"/>
                      <a:ext cx="2580238" cy="2104181"/>
                    </a:xfrm>
                    <a:prstGeom prst="rect">
                      <a:avLst/>
                    </a:prstGeom>
                  </am3d:spPr>
                  <am3d:camera>
                    <am3d:pos x="0" y="0" z="75345336"/>
                    <am3d:up dx="0" dy="36000000" dz="0"/>
                    <am3d:lookAt x="0" y="0" z="0"/>
                    <am3d:perspective fov="2700000"/>
                  </am3d:camera>
                  <am3d:trans>
                    <am3d:meterPerModelUnit n="84314" d="1000000"/>
                    <am3d:preTrans dx="0" dy="-15935353" dz="-2080498"/>
                    <am3d:scale>
                      <am3d:sx n="1000000" d="1000000"/>
                      <am3d:sy n="1000000" d="1000000"/>
                      <am3d:sz n="1000000" d="1000000"/>
                    </am3d:scale>
                    <am3d:rot ax="433108" ay="1422948" az="174969"/>
                    <am3d:postTrans dx="0" dy="0" dz="0"/>
                  </am3d:trans>
                  <am3d:raster rName="Office3DRenderer" rVer="16.0.8326">
                    <am3d:blip r:embed="rId4"/>
                  </am3d:raster>
                  <am3d:objViewport viewportSz="393224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model 5" descr="Sleepy Face Emoji">
                <a:extLst>
                  <a:ext uri="{FF2B5EF4-FFF2-40B4-BE49-F238E27FC236}">
                    <a16:creationId xmlns:a16="http://schemas.microsoft.com/office/drawing/2014/main" id="{D58E1619-BF4E-B5B1-8AA9-31443347351D}"/>
                  </a:ext>
                </a:extLst>
              </p:cNvPr>
              <p:cNvPicPr>
                <a:picLocks noGrp="1" noRot="1" noChangeAspect="1" noMove="1" noResize="1" noEditPoints="1" noAdjustHandles="1" noChangeArrowheads="1" noChangeShapeType="1" noCrop="1"/>
              </p:cNvPicPr>
              <p:nvPr/>
            </p:nvPicPr>
            <p:blipFill>
              <a:blip r:embed="rId4"/>
              <a:stretch>
                <a:fillRect/>
              </a:stretch>
            </p:blipFill>
            <p:spPr>
              <a:xfrm>
                <a:off x="798330" y="4002556"/>
                <a:ext cx="2580238" cy="2104181"/>
              </a:xfrm>
              <a:prstGeom prst="rect">
                <a:avLst/>
              </a:prstGeom>
            </p:spPr>
          </p:pic>
        </mc:Fallback>
      </mc:AlternateContent>
      <p:pic>
        <p:nvPicPr>
          <p:cNvPr id="8" name="Billede 7">
            <a:extLst>
              <a:ext uri="{FF2B5EF4-FFF2-40B4-BE49-F238E27FC236}">
                <a16:creationId xmlns:a16="http://schemas.microsoft.com/office/drawing/2014/main" id="{CE141D65-91A8-83F3-F81D-130E63C4AF2D}"/>
              </a:ext>
            </a:extLst>
          </p:cNvPr>
          <p:cNvPicPr>
            <a:picLocks noChangeAspect="1"/>
          </p:cNvPicPr>
          <p:nvPr/>
        </p:nvPicPr>
        <p:blipFill>
          <a:blip r:embed="rId5"/>
          <a:stretch>
            <a:fillRect/>
          </a:stretch>
        </p:blipFill>
        <p:spPr>
          <a:xfrm>
            <a:off x="4823563" y="3490732"/>
            <a:ext cx="6727667" cy="3127831"/>
          </a:xfrm>
          <a:prstGeom prst="rect">
            <a:avLst/>
          </a:prstGeom>
        </p:spPr>
      </p:pic>
    </p:spTree>
    <p:extLst>
      <p:ext uri="{BB962C8B-B14F-4D97-AF65-F5344CB8AC3E}">
        <p14:creationId xmlns:p14="http://schemas.microsoft.com/office/powerpoint/2010/main" val="1017391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err="1"/>
              <a:t>Transienter</a:t>
            </a:r>
            <a:endParaRPr lang="da-DK" dirty="0"/>
          </a:p>
        </p:txBody>
      </p:sp>
      <p:sp>
        <p:nvSpPr>
          <p:cNvPr id="2" name="Tekstfelt 1">
            <a:extLst>
              <a:ext uri="{FF2B5EF4-FFF2-40B4-BE49-F238E27FC236}">
                <a16:creationId xmlns:a16="http://schemas.microsoft.com/office/drawing/2014/main" id="{9AD8BFC4-5AD0-F0CA-646B-02826035E1B5}"/>
              </a:ext>
            </a:extLst>
          </p:cNvPr>
          <p:cNvSpPr txBox="1"/>
          <p:nvPr/>
        </p:nvSpPr>
        <p:spPr>
          <a:xfrm>
            <a:off x="751155" y="1575352"/>
            <a:ext cx="3807453" cy="369332"/>
          </a:xfrm>
          <a:prstGeom prst="rect">
            <a:avLst/>
          </a:prstGeom>
          <a:noFill/>
        </p:spPr>
        <p:txBody>
          <a:bodyPr wrap="none" rtlCol="0">
            <a:spAutoFit/>
          </a:bodyPr>
          <a:lstStyle/>
          <a:p>
            <a:r>
              <a:rPr lang="da-DK" b="1" u="sng" dirty="0"/>
              <a:t>Virkninger for installationer</a:t>
            </a:r>
          </a:p>
        </p:txBody>
      </p:sp>
      <p:pic>
        <p:nvPicPr>
          <p:cNvPr id="14" name="Billede 13">
            <a:extLst>
              <a:ext uri="{FF2B5EF4-FFF2-40B4-BE49-F238E27FC236}">
                <a16:creationId xmlns:a16="http://schemas.microsoft.com/office/drawing/2014/main" id="{45C0F130-44E8-481B-3226-C3F1F25448CC}"/>
              </a:ext>
            </a:extLst>
          </p:cNvPr>
          <p:cNvPicPr>
            <a:picLocks noChangeAspect="1"/>
          </p:cNvPicPr>
          <p:nvPr/>
        </p:nvPicPr>
        <p:blipFill>
          <a:blip r:embed="rId3"/>
          <a:stretch>
            <a:fillRect/>
          </a:stretch>
        </p:blipFill>
        <p:spPr>
          <a:xfrm>
            <a:off x="6867064" y="2177132"/>
            <a:ext cx="4992819" cy="4000038"/>
          </a:xfrm>
          <a:prstGeom prst="rect">
            <a:avLst/>
          </a:prstGeom>
        </p:spPr>
      </p:pic>
      <p:sp>
        <p:nvSpPr>
          <p:cNvPr id="15" name="Tekstfelt 14">
            <a:extLst>
              <a:ext uri="{FF2B5EF4-FFF2-40B4-BE49-F238E27FC236}">
                <a16:creationId xmlns:a16="http://schemas.microsoft.com/office/drawing/2014/main" id="{F3553FD9-D1A4-E7B1-D121-9966D0B91655}"/>
              </a:ext>
            </a:extLst>
          </p:cNvPr>
          <p:cNvSpPr txBox="1"/>
          <p:nvPr/>
        </p:nvSpPr>
        <p:spPr>
          <a:xfrm>
            <a:off x="6629400" y="6266531"/>
            <a:ext cx="5384872" cy="307777"/>
          </a:xfrm>
          <a:prstGeom prst="rect">
            <a:avLst/>
          </a:prstGeom>
          <a:noFill/>
        </p:spPr>
        <p:txBody>
          <a:bodyPr wrap="none" rtlCol="0">
            <a:spAutoFit/>
          </a:bodyPr>
          <a:lstStyle/>
          <a:p>
            <a:r>
              <a:rPr lang="da-DK" sz="1400" i="1" dirty="0" err="1"/>
              <a:t>Transienter</a:t>
            </a:r>
            <a:r>
              <a:rPr lang="da-DK" sz="1400" i="1" dirty="0"/>
              <a:t> på nettet som følge af åbning af 9A kontaktor</a:t>
            </a:r>
          </a:p>
        </p:txBody>
      </p:sp>
      <p:sp>
        <p:nvSpPr>
          <p:cNvPr id="16" name="Tekstfelt 15">
            <a:extLst>
              <a:ext uri="{FF2B5EF4-FFF2-40B4-BE49-F238E27FC236}">
                <a16:creationId xmlns:a16="http://schemas.microsoft.com/office/drawing/2014/main" id="{E49447A0-FB23-C1B7-457C-469C91A9F017}"/>
              </a:ext>
            </a:extLst>
          </p:cNvPr>
          <p:cNvSpPr txBox="1"/>
          <p:nvPr/>
        </p:nvSpPr>
        <p:spPr>
          <a:xfrm>
            <a:off x="711128" y="2293419"/>
            <a:ext cx="5384872" cy="1754326"/>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b="1" i="1" dirty="0"/>
              <a:t>I ledet form.</a:t>
            </a:r>
          </a:p>
          <a:p>
            <a:r>
              <a:rPr lang="da-DK" dirty="0"/>
              <a:t>En række </a:t>
            </a:r>
            <a:r>
              <a:rPr lang="da-DK" dirty="0" err="1"/>
              <a:t>transienter</a:t>
            </a:r>
            <a:r>
              <a:rPr lang="da-DK" dirty="0"/>
              <a:t>, der rammer forsyningsstrømmen, kan medføre uheldig udløsning af </a:t>
            </a:r>
            <a:r>
              <a:rPr lang="da-DK" dirty="0" err="1"/>
              <a:t>thyristorer</a:t>
            </a:r>
            <a:r>
              <a:rPr lang="da-DK" dirty="0"/>
              <a:t>, </a:t>
            </a:r>
            <a:r>
              <a:rPr lang="da-DK" dirty="0" err="1"/>
              <a:t>triac’er</a:t>
            </a:r>
            <a:r>
              <a:rPr lang="da-DK" dirty="0"/>
              <a:t> etc. og </a:t>
            </a:r>
            <a:r>
              <a:rPr lang="da-DK" dirty="0" err="1"/>
              <a:t>switching</a:t>
            </a:r>
            <a:r>
              <a:rPr lang="da-DK" dirty="0"/>
              <a:t> af, eller beskadigelse af, følsomme indgange.</a:t>
            </a:r>
          </a:p>
        </p:txBody>
      </p:sp>
      <p:sp>
        <p:nvSpPr>
          <p:cNvPr id="17" name="Tekstfelt 16">
            <a:extLst>
              <a:ext uri="{FF2B5EF4-FFF2-40B4-BE49-F238E27FC236}">
                <a16:creationId xmlns:a16="http://schemas.microsoft.com/office/drawing/2014/main" id="{EC916532-3AEC-35DE-AC74-CCF925171FDD}"/>
              </a:ext>
            </a:extLst>
          </p:cNvPr>
          <p:cNvSpPr txBox="1"/>
          <p:nvPr/>
        </p:nvSpPr>
        <p:spPr>
          <a:xfrm>
            <a:off x="751155" y="4460086"/>
            <a:ext cx="5384872" cy="2031325"/>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b="1" i="1" dirty="0"/>
              <a:t>I udstrålet form.</a:t>
            </a:r>
          </a:p>
          <a:p>
            <a:r>
              <a:rPr lang="da-DK" dirty="0"/>
              <a:t>Disse højfrekvente forstyrrelser kan, når de udstråles,  give interferens i nabokredsløb (kabler i samme kabelkanal, printbaner på printkort etc.). Derudover kan de give interferens i radio, tv, måleudstyr etc. i nærheden.</a:t>
            </a:r>
          </a:p>
        </p:txBody>
      </p:sp>
    </p:spTree>
    <p:extLst>
      <p:ext uri="{BB962C8B-B14F-4D97-AF65-F5344CB8AC3E}">
        <p14:creationId xmlns:p14="http://schemas.microsoft.com/office/powerpoint/2010/main" val="4235768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ESD</a:t>
            </a:r>
          </a:p>
        </p:txBody>
      </p:sp>
      <p:sp>
        <p:nvSpPr>
          <p:cNvPr id="5" name="Tekstfelt 4">
            <a:extLst>
              <a:ext uri="{FF2B5EF4-FFF2-40B4-BE49-F238E27FC236}">
                <a16:creationId xmlns:a16="http://schemas.microsoft.com/office/drawing/2014/main" id="{BB2FACFB-BB8B-EB98-5064-FCC998F5CCB5}"/>
              </a:ext>
            </a:extLst>
          </p:cNvPr>
          <p:cNvSpPr txBox="1"/>
          <p:nvPr/>
        </p:nvSpPr>
        <p:spPr>
          <a:xfrm>
            <a:off x="512838" y="1634356"/>
            <a:ext cx="7206492" cy="4832092"/>
          </a:xfrm>
          <a:prstGeom prst="rect">
            <a:avLst/>
          </a:prstGeom>
          <a:noFill/>
          <a:ln>
            <a:solidFill>
              <a:srgbClr val="0070C0"/>
            </a:solidFill>
          </a:ln>
        </p:spPr>
        <p:txBody>
          <a:bodyPr wrap="square">
            <a:spAutoFit/>
          </a:bodyPr>
          <a:lstStyle/>
          <a:p>
            <a:r>
              <a:rPr lang="da-DK" sz="2000" b="1" u="sng" dirty="0">
                <a:solidFill>
                  <a:srgbClr val="000000"/>
                </a:solidFill>
                <a:latin typeface="Liberation Sans" panose="020B0604020202020204" pitchFamily="34" charset="0"/>
                <a:ea typeface="Times New Roman" panose="02020603050405020304" pitchFamily="18" charset="0"/>
                <a:cs typeface="Times New Roman" panose="02020603050405020304" pitchFamily="18" charset="0"/>
              </a:rPr>
              <a:t>Statisk elektricitet</a:t>
            </a:r>
            <a:endParaRPr lang="da-DK" sz="2000" b="1" u="sng"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endParaRPr>
          </a:p>
          <a:p>
            <a:pPr algn="l"/>
            <a:r>
              <a:rPr lang="da-DK" sz="1800" kern="1200" dirty="0">
                <a:solidFill>
                  <a:srgbClr val="000000"/>
                </a:solidFill>
                <a:effectLst/>
                <a:latin typeface="Liberation Sans" panose="020B0604020202020204" pitchFamily="34" charset="0"/>
                <a:ea typeface="Times New Roman" panose="02020603050405020304" pitchFamily="18" charset="0"/>
              </a:rPr>
              <a:t> </a:t>
            </a:r>
          </a:p>
          <a:p>
            <a:pPr algn="l"/>
            <a:r>
              <a:rPr lang="da-DK" sz="1800" i="1" kern="1200" dirty="0" err="1">
                <a:solidFill>
                  <a:srgbClr val="000000"/>
                </a:solidFill>
                <a:effectLst/>
                <a:latin typeface="Liberation Sans" panose="020B0604020202020204" pitchFamily="34" charset="0"/>
                <a:ea typeface="Times New Roman" panose="02020603050405020304" pitchFamily="18" charset="0"/>
              </a:rPr>
              <a:t>Elektrostatic</a:t>
            </a:r>
            <a:r>
              <a:rPr lang="da-DK" sz="1800" i="1" kern="1200" dirty="0">
                <a:solidFill>
                  <a:srgbClr val="000000"/>
                </a:solidFill>
                <a:effectLst/>
                <a:latin typeface="Liberation Sans" panose="020B0604020202020204" pitchFamily="34" charset="0"/>
                <a:ea typeface="Times New Roman" panose="02020603050405020304" pitchFamily="18" charset="0"/>
              </a:rPr>
              <a:t> </a:t>
            </a:r>
            <a:r>
              <a:rPr lang="da-DK" sz="1800" i="1" kern="1200" dirty="0" err="1">
                <a:solidFill>
                  <a:srgbClr val="000000"/>
                </a:solidFill>
                <a:effectLst/>
                <a:latin typeface="Liberation Sans" panose="020B0604020202020204" pitchFamily="34" charset="0"/>
                <a:ea typeface="Times New Roman" panose="02020603050405020304" pitchFamily="18" charset="0"/>
              </a:rPr>
              <a:t>discharge</a:t>
            </a:r>
            <a:r>
              <a:rPr lang="da-DK" sz="1800" kern="1200" dirty="0">
                <a:solidFill>
                  <a:srgbClr val="000000"/>
                </a:solidFill>
                <a:effectLst/>
                <a:latin typeface="Liberation Sans" panose="020B0604020202020204" pitchFamily="34" charset="0"/>
                <a:ea typeface="Times New Roman" panose="02020603050405020304" pitchFamily="18" charset="0"/>
              </a:rPr>
              <a:t> (ESD) betyder afladning af statist elektricitet.</a:t>
            </a:r>
          </a:p>
          <a:p>
            <a:pPr algn="l"/>
            <a:r>
              <a:rPr lang="da-DK" sz="1800" kern="1200" dirty="0">
                <a:solidFill>
                  <a:srgbClr val="000000"/>
                </a:solidFill>
                <a:effectLst/>
                <a:latin typeface="Liberation Sans" panose="020B0604020202020204" pitchFamily="34" charset="0"/>
                <a:ea typeface="Times New Roman" panose="02020603050405020304" pitchFamily="18" charset="0"/>
              </a:rPr>
              <a:t> </a:t>
            </a:r>
          </a:p>
          <a:p>
            <a:pPr algn="l"/>
            <a:r>
              <a:rPr lang="da-DK" sz="1800" kern="1200" dirty="0">
                <a:solidFill>
                  <a:srgbClr val="000000"/>
                </a:solidFill>
                <a:effectLst/>
                <a:latin typeface="Liberation Sans" panose="020B0604020202020204" pitchFamily="34" charset="0"/>
                <a:ea typeface="Times New Roman" panose="02020603050405020304" pitchFamily="18" charset="0"/>
              </a:rPr>
              <a:t>Statisk elektricitet opstår, når forskellige stoffer gnides eller fjernes fra hinanden. Herved overføres elektroner fra det ene stof til det andet. </a:t>
            </a: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r>
              <a:rPr lang="da-DK" sz="1800" kern="1200" dirty="0">
                <a:solidFill>
                  <a:srgbClr val="000000"/>
                </a:solidFill>
                <a:effectLst/>
                <a:latin typeface="Liberation Sans" panose="020B0604020202020204" pitchFamily="34" charset="0"/>
                <a:ea typeface="Times New Roman" panose="02020603050405020304" pitchFamily="18" charset="0"/>
              </a:rPr>
              <a:t>Der kan opnås spændinger op til 30 KV, afladningstiden er </a:t>
            </a:r>
            <a:r>
              <a:rPr lang="da-DK" sz="1800" kern="1200" dirty="0" err="1">
                <a:solidFill>
                  <a:srgbClr val="000000"/>
                </a:solidFill>
                <a:effectLst/>
                <a:latin typeface="Liberation Sans" panose="020B0604020202020204" pitchFamily="34" charset="0"/>
                <a:ea typeface="Times New Roman" panose="02020603050405020304" pitchFamily="18" charset="0"/>
              </a:rPr>
              <a:t>ultra</a:t>
            </a:r>
            <a:r>
              <a:rPr lang="da-DK" sz="1800" kern="1200" dirty="0">
                <a:solidFill>
                  <a:srgbClr val="000000"/>
                </a:solidFill>
                <a:effectLst/>
                <a:latin typeface="Liberation Sans" panose="020B0604020202020204" pitchFamily="34" charset="0"/>
                <a:ea typeface="Times New Roman" panose="02020603050405020304" pitchFamily="18" charset="0"/>
              </a:rPr>
              <a:t> kort og energiindholdet oftest ikke så højt. Energien kan dog overraske og nå 2 cifferet ampere. </a:t>
            </a:r>
          </a:p>
          <a:p>
            <a:pPr algn="l"/>
            <a:r>
              <a:rPr lang="da-DK" sz="1800" kern="1200" dirty="0">
                <a:solidFill>
                  <a:srgbClr val="000000"/>
                </a:solidFill>
                <a:effectLst/>
                <a:latin typeface="Liberation Sans" panose="020B0604020202020204" pitchFamily="34" charset="0"/>
                <a:ea typeface="Times New Roman" panose="02020603050405020304" pitchFamily="18" charset="0"/>
              </a:rPr>
              <a:t>Det kan nemt betyde en forstyrrelse af elektronik eller direkte afbrændinger af udstyr.</a:t>
            </a:r>
          </a:p>
          <a:p>
            <a:pPr algn="l"/>
            <a:r>
              <a:rPr lang="da-DK" sz="1800" kern="1200" dirty="0">
                <a:solidFill>
                  <a:srgbClr val="000000"/>
                </a:solidFill>
                <a:effectLst/>
                <a:latin typeface="Liberation Sans" panose="020B0604020202020204" pitchFamily="34" charset="0"/>
                <a:ea typeface="Times New Roman" panose="02020603050405020304" pitchFamily="18" charset="0"/>
              </a:rPr>
              <a:t> </a:t>
            </a:r>
          </a:p>
          <a:p>
            <a:pPr algn="l"/>
            <a:r>
              <a:rPr lang="da-DK" sz="1800" kern="1200" dirty="0">
                <a:solidFill>
                  <a:srgbClr val="000000"/>
                </a:solidFill>
                <a:effectLst/>
                <a:latin typeface="Liberation Sans" panose="020B0604020202020204" pitchFamily="34" charset="0"/>
                <a:ea typeface="Times New Roman" panose="02020603050405020304" pitchFamily="18" charset="0"/>
              </a:rPr>
              <a:t>Materialer vi omgiver os med er opdelt i positiv ladet og negative ladet stoffer. Når 2 materialer som er positiv ladet og negativ ladet fjernes fra hinanden genere det meget store energi udladninger, kaldet ESD udladninger.</a:t>
            </a:r>
          </a:p>
        </p:txBody>
      </p:sp>
      <p:pic>
        <p:nvPicPr>
          <p:cNvPr id="6" name="Billede 5">
            <a:extLst>
              <a:ext uri="{FF2B5EF4-FFF2-40B4-BE49-F238E27FC236}">
                <a16:creationId xmlns:a16="http://schemas.microsoft.com/office/drawing/2014/main" id="{8BA7A309-83F1-DC22-101D-82AA715833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8565" y="2628146"/>
            <a:ext cx="3458394" cy="3605213"/>
          </a:xfrm>
          <a:prstGeom prst="rect">
            <a:avLst/>
          </a:prstGeom>
          <a:noFill/>
          <a:ln>
            <a:noFill/>
          </a:ln>
        </p:spPr>
      </p:pic>
      <p:sp>
        <p:nvSpPr>
          <p:cNvPr id="8" name="Tekstfelt 7">
            <a:extLst>
              <a:ext uri="{FF2B5EF4-FFF2-40B4-BE49-F238E27FC236}">
                <a16:creationId xmlns:a16="http://schemas.microsoft.com/office/drawing/2014/main" id="{8E112ED2-A041-73F6-EFEF-0DEF9318EB77}"/>
              </a:ext>
            </a:extLst>
          </p:cNvPr>
          <p:cNvSpPr txBox="1"/>
          <p:nvPr/>
        </p:nvSpPr>
        <p:spPr>
          <a:xfrm>
            <a:off x="8134553" y="1634356"/>
            <a:ext cx="3646417" cy="4801314"/>
          </a:xfrm>
          <a:prstGeom prst="rect">
            <a:avLst/>
          </a:prstGeom>
          <a:noFill/>
          <a:ln>
            <a:solidFill>
              <a:srgbClr val="0070C0"/>
            </a:solidFill>
          </a:ln>
        </p:spPr>
        <p:txBody>
          <a:bodyPr wrap="square">
            <a:spAutoFit/>
          </a:bodyPr>
          <a:lstStyle/>
          <a:p>
            <a:pPr algn="l"/>
            <a:r>
              <a:rPr lang="da-DK" sz="1800" kern="1200" dirty="0">
                <a:solidFill>
                  <a:srgbClr val="000000"/>
                </a:solidFill>
                <a:effectLst/>
                <a:latin typeface="Liberation Sans" panose="020B0604020202020204" pitchFamily="34" charset="0"/>
                <a:ea typeface="Times New Roman" panose="02020603050405020304" pitchFamily="18" charset="0"/>
              </a:rPr>
              <a:t>Hvis en person med plastiksål går hen over et syntetisk tæppe kan de enkelte skridt måles:</a:t>
            </a: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a:p>
            <a:pPr algn="l"/>
            <a:endParaRPr lang="da-DK" dirty="0">
              <a:solidFill>
                <a:srgbClr val="000000"/>
              </a:solidFill>
              <a:latin typeface="Liberation Sans" panose="020B0604020202020204" pitchFamily="34" charset="0"/>
              <a:ea typeface="Times New Roman" panose="02020603050405020304" pitchFamily="18" charset="0"/>
            </a:endParaRPr>
          </a:p>
          <a:p>
            <a:pPr algn="l"/>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76202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ESD</a:t>
            </a:r>
          </a:p>
        </p:txBody>
      </p:sp>
      <p:pic>
        <p:nvPicPr>
          <p:cNvPr id="5" name="Billede 4">
            <a:extLst>
              <a:ext uri="{FF2B5EF4-FFF2-40B4-BE49-F238E27FC236}">
                <a16:creationId xmlns:a16="http://schemas.microsoft.com/office/drawing/2014/main" id="{D9754F03-8460-505E-45E3-28CDA771B1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764" y="1635605"/>
            <a:ext cx="6427249" cy="2706467"/>
          </a:xfrm>
          <a:prstGeom prst="rect">
            <a:avLst/>
          </a:prstGeom>
          <a:noFill/>
          <a:ln>
            <a:noFill/>
          </a:ln>
        </p:spPr>
      </p:pic>
      <p:sp>
        <p:nvSpPr>
          <p:cNvPr id="8" name="Tekstfelt 7">
            <a:extLst>
              <a:ext uri="{FF2B5EF4-FFF2-40B4-BE49-F238E27FC236}">
                <a16:creationId xmlns:a16="http://schemas.microsoft.com/office/drawing/2014/main" id="{C727758A-2E0E-0724-FB65-061A7323556B}"/>
              </a:ext>
            </a:extLst>
          </p:cNvPr>
          <p:cNvSpPr txBox="1"/>
          <p:nvPr/>
        </p:nvSpPr>
        <p:spPr>
          <a:xfrm>
            <a:off x="515234" y="4898533"/>
            <a:ext cx="7073292" cy="1477328"/>
          </a:xfrm>
          <a:prstGeom prst="rect">
            <a:avLst/>
          </a:prstGeom>
          <a:noFill/>
        </p:spPr>
        <p:txBody>
          <a:bodyPr wrap="square">
            <a:spAutoFit/>
          </a:bodyPr>
          <a:lstStyle/>
          <a:p>
            <a:pPr algn="l"/>
            <a:r>
              <a:rPr lang="da-DK" sz="1800" kern="1200" dirty="0">
                <a:solidFill>
                  <a:srgbClr val="000000"/>
                </a:solidFill>
                <a:effectLst/>
                <a:latin typeface="Liberation Sans" panose="020B0604020202020204" pitchFamily="34" charset="0"/>
                <a:ea typeface="Times New Roman" panose="02020603050405020304" pitchFamily="18" charset="0"/>
              </a:rPr>
              <a:t>Billedet overfor illustrere positivladede- og negativladede komponenter i forbindelse med jord. Dette kan have katastrofale følger for det der måtte være i den metalliske kasse. Der er en række forhold som har stor indvirkning: Stoffernes type, overfladestørrelse, luftfugtighed og temperatur.</a:t>
            </a:r>
          </a:p>
        </p:txBody>
      </p:sp>
      <p:pic>
        <p:nvPicPr>
          <p:cNvPr id="9" name="Billede 8">
            <a:extLst>
              <a:ext uri="{FF2B5EF4-FFF2-40B4-BE49-F238E27FC236}">
                <a16:creationId xmlns:a16="http://schemas.microsoft.com/office/drawing/2014/main" id="{677D9493-A8B4-917B-E190-6961DABF0B30}"/>
              </a:ext>
            </a:extLst>
          </p:cNvPr>
          <p:cNvPicPr>
            <a:picLocks noChangeAspect="1"/>
          </p:cNvPicPr>
          <p:nvPr/>
        </p:nvPicPr>
        <p:blipFill>
          <a:blip r:embed="rId4"/>
          <a:stretch>
            <a:fillRect/>
          </a:stretch>
        </p:blipFill>
        <p:spPr>
          <a:xfrm>
            <a:off x="6885195" y="1635605"/>
            <a:ext cx="4892565" cy="3464774"/>
          </a:xfrm>
          <a:prstGeom prst="rect">
            <a:avLst/>
          </a:prstGeom>
        </p:spPr>
      </p:pic>
    </p:spTree>
    <p:extLst>
      <p:ext uri="{BB962C8B-B14F-4D97-AF65-F5344CB8AC3E}">
        <p14:creationId xmlns:p14="http://schemas.microsoft.com/office/powerpoint/2010/main" val="3789936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ESD</a:t>
            </a:r>
          </a:p>
        </p:txBody>
      </p:sp>
      <p:pic>
        <p:nvPicPr>
          <p:cNvPr id="2" name="Billede 1">
            <a:extLst>
              <a:ext uri="{FF2B5EF4-FFF2-40B4-BE49-F238E27FC236}">
                <a16:creationId xmlns:a16="http://schemas.microsoft.com/office/drawing/2014/main" id="{37C2EEF0-793A-0FFA-88A2-4C8237A7EFE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9142" y="1520581"/>
            <a:ext cx="5127011" cy="3995636"/>
          </a:xfrm>
          <a:prstGeom prst="rect">
            <a:avLst/>
          </a:prstGeom>
          <a:noFill/>
          <a:ln>
            <a:noFill/>
          </a:ln>
        </p:spPr>
      </p:pic>
      <p:sp>
        <p:nvSpPr>
          <p:cNvPr id="5" name="Tekstfelt 4">
            <a:extLst>
              <a:ext uri="{FF2B5EF4-FFF2-40B4-BE49-F238E27FC236}">
                <a16:creationId xmlns:a16="http://schemas.microsoft.com/office/drawing/2014/main" id="{CC994746-E7A8-005F-19DC-67185C78043E}"/>
              </a:ext>
            </a:extLst>
          </p:cNvPr>
          <p:cNvSpPr txBox="1"/>
          <p:nvPr/>
        </p:nvSpPr>
        <p:spPr>
          <a:xfrm>
            <a:off x="274568" y="1607619"/>
            <a:ext cx="5708788" cy="4611519"/>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p>
            <a:pPr lvl="1">
              <a:lnSpc>
                <a:spcPct val="150000"/>
              </a:lnSpc>
            </a:pPr>
            <a:r>
              <a:rPr lang="da-DK" kern="1200" dirty="0">
                <a:solidFill>
                  <a:srgbClr val="000000"/>
                </a:solidFill>
                <a:effectLst/>
                <a:latin typeface="Liberation Sans" panose="020B0604020202020204" pitchFamily="34" charset="0"/>
                <a:ea typeface="Times New Roman" panose="02020603050405020304" pitchFamily="18" charset="0"/>
              </a:rPr>
              <a:t>Billedet her viser en brændt kobberbane i et print. </a:t>
            </a:r>
            <a:r>
              <a:rPr lang="da-DK" dirty="0">
                <a:solidFill>
                  <a:srgbClr val="000000"/>
                </a:solidFill>
                <a:latin typeface="Liberation Sans" panose="020B0604020202020204" pitchFamily="34" charset="0"/>
                <a:ea typeface="Times New Roman" panose="02020603050405020304" pitchFamily="18" charset="0"/>
              </a:rPr>
              <a:t>D</a:t>
            </a:r>
            <a:r>
              <a:rPr lang="da-DK" kern="1200" dirty="0">
                <a:solidFill>
                  <a:srgbClr val="000000"/>
                </a:solidFill>
                <a:effectLst/>
                <a:latin typeface="Liberation Sans" panose="020B0604020202020204" pitchFamily="34" charset="0"/>
                <a:ea typeface="Times New Roman" panose="02020603050405020304" pitchFamily="18" charset="0"/>
              </a:rPr>
              <a:t>et kan være PLC udstyr til føler-elektronik, eller andet. Mange gange er alt udstyret brændt helt af. Det er faktisk bedre, end fejl som denne</a:t>
            </a:r>
            <a:r>
              <a:rPr lang="da-DK" dirty="0">
                <a:solidFill>
                  <a:srgbClr val="000000"/>
                </a:solidFill>
                <a:latin typeface="Liberation Sans" panose="020B0604020202020204" pitchFamily="34" charset="0"/>
                <a:ea typeface="Times New Roman" panose="02020603050405020304" pitchFamily="18" charset="0"/>
              </a:rPr>
              <a:t>. Denne fejl kan skabe periodiske fejl, og</a:t>
            </a:r>
            <a:r>
              <a:rPr lang="da-DK" kern="1200" dirty="0">
                <a:solidFill>
                  <a:srgbClr val="000000"/>
                </a:solidFill>
                <a:effectLst/>
                <a:latin typeface="Liberation Sans" panose="020B0604020202020204" pitchFamily="34" charset="0"/>
                <a:ea typeface="Times New Roman" panose="02020603050405020304" pitchFamily="18" charset="0"/>
              </a:rPr>
              <a:t> disse kan være svære at finde.</a:t>
            </a:r>
          </a:p>
          <a:p>
            <a:pPr lvl="1">
              <a:lnSpc>
                <a:spcPct val="150000"/>
              </a:lnSpc>
            </a:pPr>
            <a:endParaRPr lang="da-DK" dirty="0">
              <a:solidFill>
                <a:srgbClr val="000000"/>
              </a:solidFill>
              <a:latin typeface="Liberation Sans" panose="020B0604020202020204" pitchFamily="34" charset="0"/>
              <a:ea typeface="Times New Roman" panose="02020603050405020304" pitchFamily="18" charset="0"/>
            </a:endParaRPr>
          </a:p>
          <a:p>
            <a:pPr lvl="1">
              <a:lnSpc>
                <a:spcPct val="150000"/>
              </a:lnSpc>
            </a:pPr>
            <a:endParaRPr lang="da-DK" kern="1200" dirty="0">
              <a:solidFill>
                <a:srgbClr val="000000"/>
              </a:solidFill>
              <a:effectLst/>
              <a:latin typeface="Liberation Sans" panose="020B0604020202020204" pitchFamily="34" charset="0"/>
              <a:ea typeface="Times New Roman" panose="02020603050405020304" pitchFamily="18" charset="0"/>
            </a:endParaRPr>
          </a:p>
          <a:p>
            <a:pPr lvl="1">
              <a:lnSpc>
                <a:spcPct val="150000"/>
              </a:lnSpc>
            </a:pPr>
            <a:endParaRPr lang="da-DK" dirty="0">
              <a:solidFill>
                <a:srgbClr val="000000"/>
              </a:solidFill>
              <a:latin typeface="Liberation Sans" panose="020B0604020202020204" pitchFamily="34" charset="0"/>
              <a:ea typeface="Times New Roman" panose="02020603050405020304" pitchFamily="18" charset="0"/>
            </a:endParaRPr>
          </a:p>
          <a:p>
            <a:pPr lvl="1">
              <a:lnSpc>
                <a:spcPct val="150000"/>
              </a:lnSpc>
            </a:pPr>
            <a:endParaRPr lang="da-DK" kern="1200" dirty="0">
              <a:solidFill>
                <a:srgbClr val="000000"/>
              </a:solidFill>
              <a:effectLst/>
              <a:latin typeface="Liberation Sans" panose="020B0604020202020204" pitchFamily="34" charset="0"/>
              <a:ea typeface="Times New Roman" panose="02020603050405020304" pitchFamily="18" charset="0"/>
            </a:endParaRPr>
          </a:p>
          <a:p>
            <a:pPr lvl="1">
              <a:lnSpc>
                <a:spcPct val="150000"/>
              </a:lnSpc>
            </a:pPr>
            <a:endParaRPr lang="da-DK" kern="1200" dirty="0">
              <a:solidFill>
                <a:srgbClr val="000000"/>
              </a:solidFill>
              <a:effectLst/>
              <a:latin typeface="Liberation Sans" panose="020B0604020202020204" pitchFamily="34" charset="0"/>
              <a:ea typeface="Times New Roman" panose="02020603050405020304" pitchFamily="18" charset="0"/>
            </a:endParaRPr>
          </a:p>
        </p:txBody>
      </p:sp>
      <p:pic>
        <p:nvPicPr>
          <p:cNvPr id="7" name="Billede 6" descr="Et billede, der indeholder håndspejl, spejl, person, indendørs">
            <a:extLst>
              <a:ext uri="{FF2B5EF4-FFF2-40B4-BE49-F238E27FC236}">
                <a16:creationId xmlns:a16="http://schemas.microsoft.com/office/drawing/2014/main" id="{C8F7F373-8D76-F093-FAA9-233003C7ACD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790633" y="4219162"/>
            <a:ext cx="2676658" cy="1784074"/>
          </a:xfrm>
          <a:prstGeom prst="rect">
            <a:avLst/>
          </a:prstGeom>
        </p:spPr>
      </p:pic>
    </p:spTree>
    <p:extLst>
      <p:ext uri="{BB962C8B-B14F-4D97-AF65-F5344CB8AC3E}">
        <p14:creationId xmlns:p14="http://schemas.microsoft.com/office/powerpoint/2010/main" val="1512676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ESD</a:t>
            </a:r>
          </a:p>
        </p:txBody>
      </p:sp>
      <p:sp>
        <p:nvSpPr>
          <p:cNvPr id="6" name="Tekstfelt 5">
            <a:extLst>
              <a:ext uri="{FF2B5EF4-FFF2-40B4-BE49-F238E27FC236}">
                <a16:creationId xmlns:a16="http://schemas.microsoft.com/office/drawing/2014/main" id="{D36EAEC5-36E3-B677-D356-21FE1DE45B66}"/>
              </a:ext>
            </a:extLst>
          </p:cNvPr>
          <p:cNvSpPr txBox="1"/>
          <p:nvPr/>
        </p:nvSpPr>
        <p:spPr>
          <a:xfrm>
            <a:off x="743246" y="1709530"/>
            <a:ext cx="4837575" cy="369332"/>
          </a:xfrm>
          <a:prstGeom prst="rect">
            <a:avLst/>
          </a:prstGeom>
          <a:noFill/>
        </p:spPr>
        <p:txBody>
          <a:bodyPr wrap="square" rtlCol="0">
            <a:spAutoFit/>
          </a:bodyPr>
          <a:lstStyle/>
          <a:p>
            <a:r>
              <a:rPr lang="da-DK" b="1" u="sng" dirty="0"/>
              <a:t>Hvordan beskytter vi os mod ESD?</a:t>
            </a:r>
          </a:p>
        </p:txBody>
      </p:sp>
      <p:sp>
        <p:nvSpPr>
          <p:cNvPr id="7" name="Tekstfelt 6">
            <a:extLst>
              <a:ext uri="{FF2B5EF4-FFF2-40B4-BE49-F238E27FC236}">
                <a16:creationId xmlns:a16="http://schemas.microsoft.com/office/drawing/2014/main" id="{AF40FE8E-DFD2-8147-2395-6764B9C0F8FB}"/>
              </a:ext>
            </a:extLst>
          </p:cNvPr>
          <p:cNvSpPr txBox="1"/>
          <p:nvPr/>
        </p:nvSpPr>
        <p:spPr>
          <a:xfrm>
            <a:off x="6816054" y="1775627"/>
            <a:ext cx="4837575" cy="1477328"/>
          </a:xfrm>
          <a:prstGeom prst="rect">
            <a:avLst/>
          </a:prstGeom>
          <a:noFill/>
          <a:ln>
            <a:solidFill>
              <a:srgbClr val="00B050"/>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dirty="0"/>
              <a:t>Forstyrrelser fra elektrostatisk udladning er interferens af </a:t>
            </a:r>
            <a:r>
              <a:rPr lang="da-DK" i="1" dirty="0"/>
              <a:t>højfrekvens</a:t>
            </a:r>
            <a:r>
              <a:rPr lang="da-DK" dirty="0"/>
              <a:t> typen, som forekommer i </a:t>
            </a:r>
            <a:r>
              <a:rPr lang="da-DK" i="1" dirty="0"/>
              <a:t>ledet </a:t>
            </a:r>
            <a:r>
              <a:rPr lang="da-DK" dirty="0"/>
              <a:t>form, men som dog let kan overføres til andre ledere via </a:t>
            </a:r>
            <a:r>
              <a:rPr lang="da-DK" i="1" dirty="0"/>
              <a:t>udstråling</a:t>
            </a:r>
            <a:r>
              <a:rPr lang="da-DK" dirty="0"/>
              <a:t>.</a:t>
            </a:r>
          </a:p>
        </p:txBody>
      </p:sp>
      <p:sp>
        <p:nvSpPr>
          <p:cNvPr id="8" name="Tekstfelt 7">
            <a:extLst>
              <a:ext uri="{FF2B5EF4-FFF2-40B4-BE49-F238E27FC236}">
                <a16:creationId xmlns:a16="http://schemas.microsoft.com/office/drawing/2014/main" id="{E0FB2AC9-0532-AFF7-463F-55BBA6C3D1D3}"/>
              </a:ext>
            </a:extLst>
          </p:cNvPr>
          <p:cNvSpPr txBox="1"/>
          <p:nvPr/>
        </p:nvSpPr>
        <p:spPr>
          <a:xfrm>
            <a:off x="743246" y="2678596"/>
            <a:ext cx="5352754" cy="2945422"/>
          </a:xfrm>
          <a:prstGeom prst="rect">
            <a:avLst/>
          </a:prstGeom>
          <a:noFill/>
        </p:spPr>
        <p:txBody>
          <a:bodyPr wrap="square" rtlCol="0">
            <a:spAutoFit/>
          </a:bodyPr>
          <a:lstStyle/>
          <a:p>
            <a:pPr>
              <a:lnSpc>
                <a:spcPts val="2500"/>
              </a:lnSpc>
            </a:pPr>
            <a:r>
              <a:rPr lang="da-DK" dirty="0"/>
              <a:t>Vi kan beskytte os selv og udstyr mod ESD ved at tænke over følgende:</a:t>
            </a:r>
          </a:p>
          <a:p>
            <a:pPr marL="285750" indent="-285750">
              <a:lnSpc>
                <a:spcPts val="2500"/>
              </a:lnSpc>
              <a:buFont typeface="Arial" panose="020B0604020202020204" pitchFamily="34" charset="0"/>
              <a:buChar char="•"/>
            </a:pPr>
            <a:r>
              <a:rPr lang="da-DK" dirty="0"/>
              <a:t>Undgå syntetiske tæpper/tøj.</a:t>
            </a:r>
          </a:p>
          <a:p>
            <a:pPr marL="285750" indent="-285750">
              <a:lnSpc>
                <a:spcPts val="2500"/>
              </a:lnSpc>
              <a:buFont typeface="Arial" panose="020B0604020202020204" pitchFamily="34" charset="0"/>
              <a:buChar char="•"/>
            </a:pPr>
            <a:r>
              <a:rPr lang="da-DK" dirty="0"/>
              <a:t>Bruge ledende materialer.</a:t>
            </a:r>
          </a:p>
          <a:p>
            <a:pPr marL="285750" indent="-285750">
              <a:lnSpc>
                <a:spcPts val="2500"/>
              </a:lnSpc>
              <a:buFont typeface="Arial" panose="020B0604020202020204" pitchFamily="34" charset="0"/>
              <a:buChar char="•"/>
            </a:pPr>
            <a:r>
              <a:rPr lang="da-DK" dirty="0"/>
              <a:t>Gøre luftfugtigheden større.</a:t>
            </a:r>
          </a:p>
          <a:p>
            <a:pPr marL="285750" indent="-285750">
              <a:lnSpc>
                <a:spcPts val="2500"/>
              </a:lnSpc>
              <a:buFont typeface="Arial" panose="020B0604020202020204" pitchFamily="34" charset="0"/>
              <a:buChar char="•"/>
            </a:pPr>
            <a:r>
              <a:rPr lang="da-DK" dirty="0"/>
              <a:t>Sænke temperaturen.</a:t>
            </a:r>
          </a:p>
          <a:p>
            <a:pPr marL="285750" indent="-285750">
              <a:lnSpc>
                <a:spcPts val="2500"/>
              </a:lnSpc>
              <a:buFont typeface="Arial" panose="020B0604020202020204" pitchFamily="34" charset="0"/>
              <a:buChar char="•"/>
            </a:pPr>
            <a:r>
              <a:rPr lang="da-DK" dirty="0"/>
              <a:t>Sikre at udligningsforbindelserne er korrekt udført.</a:t>
            </a:r>
          </a:p>
          <a:p>
            <a:pPr marL="285750" indent="-285750">
              <a:lnSpc>
                <a:spcPts val="2500"/>
              </a:lnSpc>
              <a:buFont typeface="Arial" panose="020B0604020202020204" pitchFamily="34" charset="0"/>
              <a:buChar char="•"/>
            </a:pPr>
            <a:r>
              <a:rPr lang="da-DK" dirty="0"/>
              <a:t>Sørge for at alt bliver udlignet til jord.</a:t>
            </a:r>
          </a:p>
        </p:txBody>
      </p:sp>
    </p:spTree>
    <p:extLst>
      <p:ext uri="{BB962C8B-B14F-4D97-AF65-F5344CB8AC3E}">
        <p14:creationId xmlns:p14="http://schemas.microsoft.com/office/powerpoint/2010/main" val="3496379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ESD</a:t>
            </a:r>
          </a:p>
        </p:txBody>
      </p:sp>
      <p:sp>
        <p:nvSpPr>
          <p:cNvPr id="10" name="Tekstfelt 9">
            <a:extLst>
              <a:ext uri="{FF2B5EF4-FFF2-40B4-BE49-F238E27FC236}">
                <a16:creationId xmlns:a16="http://schemas.microsoft.com/office/drawing/2014/main" id="{1BDBC84C-E1FB-C6A0-A32D-3B6C3D722771}"/>
              </a:ext>
            </a:extLst>
          </p:cNvPr>
          <p:cNvSpPr txBox="1"/>
          <p:nvPr/>
        </p:nvSpPr>
        <p:spPr>
          <a:xfrm>
            <a:off x="1258425" y="1836629"/>
            <a:ext cx="4837575" cy="2308965"/>
          </a:xfrm>
          <a:prstGeom prst="rect">
            <a:avLst/>
          </a:prstGeom>
          <a:noFill/>
        </p:spPr>
        <p:txBody>
          <a:bodyPr wrap="square">
            <a:spAutoFit/>
          </a:bodyPr>
          <a:lstStyle/>
          <a:p>
            <a:pPr algn="l">
              <a:lnSpc>
                <a:spcPts val="2500"/>
              </a:lnSpc>
            </a:pPr>
            <a:r>
              <a:rPr lang="da-DK" sz="1800" kern="1200" dirty="0">
                <a:solidFill>
                  <a:srgbClr val="000000"/>
                </a:solidFill>
                <a:effectLst/>
                <a:latin typeface="Liberation Sans" panose="020B0604020202020204" pitchFamily="34" charset="0"/>
                <a:ea typeface="Times New Roman" panose="02020603050405020304" pitchFamily="18" charset="0"/>
              </a:rPr>
              <a:t>For elektronisk udstyr gælder det om at skabe en god og dækkende HF forbindelse uden om elektronik og direkte til Jord. En HF forbindelse er ikke et stykke almindelig ledning, men en forbindelse der kan lede frekvenser og har en direkte og rigtig god forbindelse.</a:t>
            </a:r>
          </a:p>
        </p:txBody>
      </p:sp>
      <p:pic>
        <p:nvPicPr>
          <p:cNvPr id="12" name="Billede 11" descr="Et billede, der indeholder værktøj, sølv, design, kunst&#10;&#10;Automatisk genereret beskrivelse">
            <a:extLst>
              <a:ext uri="{FF2B5EF4-FFF2-40B4-BE49-F238E27FC236}">
                <a16:creationId xmlns:a16="http://schemas.microsoft.com/office/drawing/2014/main" id="{EFC931DE-81A4-790C-BA7C-B88F96A60E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057" y="4436371"/>
            <a:ext cx="2766005" cy="1840881"/>
          </a:xfrm>
          <a:prstGeom prst="rect">
            <a:avLst/>
          </a:prstGeom>
        </p:spPr>
      </p:pic>
      <p:pic>
        <p:nvPicPr>
          <p:cNvPr id="4" name="Billede 3">
            <a:extLst>
              <a:ext uri="{FF2B5EF4-FFF2-40B4-BE49-F238E27FC236}">
                <a16:creationId xmlns:a16="http://schemas.microsoft.com/office/drawing/2014/main" id="{4DEA7B67-C520-A0DF-6BB8-588995072ADC}"/>
              </a:ext>
            </a:extLst>
          </p:cNvPr>
          <p:cNvPicPr>
            <a:picLocks noChangeAspect="1"/>
          </p:cNvPicPr>
          <p:nvPr/>
        </p:nvPicPr>
        <p:blipFill>
          <a:blip r:embed="rId4"/>
          <a:stretch>
            <a:fillRect/>
          </a:stretch>
        </p:blipFill>
        <p:spPr>
          <a:xfrm>
            <a:off x="6672263" y="1982251"/>
            <a:ext cx="5190216" cy="3228231"/>
          </a:xfrm>
          <a:prstGeom prst="rect">
            <a:avLst/>
          </a:prstGeom>
        </p:spPr>
      </p:pic>
    </p:spTree>
    <p:extLst>
      <p:ext uri="{BB962C8B-B14F-4D97-AF65-F5344CB8AC3E}">
        <p14:creationId xmlns:p14="http://schemas.microsoft.com/office/powerpoint/2010/main" val="4178648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Lavspændings net-interferens</a:t>
            </a:r>
          </a:p>
        </p:txBody>
      </p:sp>
      <p:pic>
        <p:nvPicPr>
          <p:cNvPr id="6" name="Billede 5">
            <a:extLst>
              <a:ext uri="{FF2B5EF4-FFF2-40B4-BE49-F238E27FC236}">
                <a16:creationId xmlns:a16="http://schemas.microsoft.com/office/drawing/2014/main" id="{BBF72EA6-842A-B9E1-83C1-07DD5D188652}"/>
              </a:ext>
            </a:extLst>
          </p:cNvPr>
          <p:cNvPicPr>
            <a:picLocks noChangeAspect="1"/>
          </p:cNvPicPr>
          <p:nvPr/>
        </p:nvPicPr>
        <p:blipFill>
          <a:blip r:embed="rId2"/>
          <a:stretch>
            <a:fillRect/>
          </a:stretch>
        </p:blipFill>
        <p:spPr>
          <a:xfrm>
            <a:off x="362127" y="2531097"/>
            <a:ext cx="5853991" cy="2312433"/>
          </a:xfrm>
          <a:custGeom>
            <a:avLst/>
            <a:gdLst>
              <a:gd name="connsiteX0" fmla="*/ 0 w 5853991"/>
              <a:gd name="connsiteY0" fmla="*/ 0 h 2312433"/>
              <a:gd name="connsiteX1" fmla="*/ 5853991 w 5853991"/>
              <a:gd name="connsiteY1" fmla="*/ 0 h 2312433"/>
              <a:gd name="connsiteX2" fmla="*/ 5853991 w 5853991"/>
              <a:gd name="connsiteY2" fmla="*/ 2312433 h 2312433"/>
              <a:gd name="connsiteX3" fmla="*/ 0 w 5853991"/>
              <a:gd name="connsiteY3" fmla="*/ 2312433 h 2312433"/>
              <a:gd name="connsiteX4" fmla="*/ 0 w 5853991"/>
              <a:gd name="connsiteY4" fmla="*/ 0 h 2312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53991" h="2312433" fill="none" extrusionOk="0">
                <a:moveTo>
                  <a:pt x="0" y="0"/>
                </a:moveTo>
                <a:cubicBezTo>
                  <a:pt x="2674041" y="30728"/>
                  <a:pt x="3261647" y="-43659"/>
                  <a:pt x="5853991" y="0"/>
                </a:cubicBezTo>
                <a:cubicBezTo>
                  <a:pt x="5858122" y="652378"/>
                  <a:pt x="5770914" y="1780223"/>
                  <a:pt x="5853991" y="2312433"/>
                </a:cubicBezTo>
                <a:cubicBezTo>
                  <a:pt x="4323287" y="2414322"/>
                  <a:pt x="1556307" y="2377234"/>
                  <a:pt x="0" y="2312433"/>
                </a:cubicBezTo>
                <a:cubicBezTo>
                  <a:pt x="136636" y="1693850"/>
                  <a:pt x="-122774" y="385892"/>
                  <a:pt x="0" y="0"/>
                </a:cubicBezTo>
                <a:close/>
              </a:path>
              <a:path w="5853991" h="2312433" stroke="0" extrusionOk="0">
                <a:moveTo>
                  <a:pt x="0" y="0"/>
                </a:moveTo>
                <a:cubicBezTo>
                  <a:pt x="2008538" y="136385"/>
                  <a:pt x="2984202" y="127724"/>
                  <a:pt x="5853991" y="0"/>
                </a:cubicBezTo>
                <a:cubicBezTo>
                  <a:pt x="5849728" y="319290"/>
                  <a:pt x="6001754" y="1530346"/>
                  <a:pt x="5853991" y="2312433"/>
                </a:cubicBezTo>
                <a:cubicBezTo>
                  <a:pt x="3768113" y="2177371"/>
                  <a:pt x="1526347" y="2427461"/>
                  <a:pt x="0" y="2312433"/>
                </a:cubicBezTo>
                <a:cubicBezTo>
                  <a:pt x="12792" y="1734190"/>
                  <a:pt x="-24921" y="598198"/>
                  <a:pt x="0" y="0"/>
                </a:cubicBezTo>
                <a:close/>
              </a:path>
            </a:pathLst>
          </a:custGeom>
          <a:ln>
            <a:solidFill>
              <a:srgbClr val="0070C0"/>
            </a:solidFill>
            <a:extLst>
              <a:ext uri="{C807C97D-BFC1-408E-A445-0C87EB9F89A2}">
                <ask:lineSketchStyleProps xmlns:ask="http://schemas.microsoft.com/office/drawing/2018/sketchyshapes" sd="1839433223">
                  <a:prstGeom prst="rect">
                    <a:avLst/>
                  </a:prstGeom>
                  <ask:type>
                    <ask:lineSketchCurved/>
                  </ask:type>
                </ask:lineSketchStyleProps>
              </a:ext>
            </a:extLst>
          </a:ln>
        </p:spPr>
      </p:pic>
      <p:pic>
        <p:nvPicPr>
          <p:cNvPr id="8" name="Billede 7">
            <a:extLst>
              <a:ext uri="{FF2B5EF4-FFF2-40B4-BE49-F238E27FC236}">
                <a16:creationId xmlns:a16="http://schemas.microsoft.com/office/drawing/2014/main" id="{6F3FF92C-8FB9-52A6-DB84-4E80A2418144}"/>
              </a:ext>
            </a:extLst>
          </p:cNvPr>
          <p:cNvPicPr>
            <a:picLocks noChangeAspect="1"/>
          </p:cNvPicPr>
          <p:nvPr/>
        </p:nvPicPr>
        <p:blipFill>
          <a:blip r:embed="rId3"/>
          <a:stretch>
            <a:fillRect/>
          </a:stretch>
        </p:blipFill>
        <p:spPr>
          <a:xfrm>
            <a:off x="6322095" y="2531097"/>
            <a:ext cx="5612239" cy="3372213"/>
          </a:xfrm>
          <a:custGeom>
            <a:avLst/>
            <a:gdLst>
              <a:gd name="connsiteX0" fmla="*/ 0 w 5612239"/>
              <a:gd name="connsiteY0" fmla="*/ 0 h 3372213"/>
              <a:gd name="connsiteX1" fmla="*/ 679705 w 5612239"/>
              <a:gd name="connsiteY1" fmla="*/ 0 h 3372213"/>
              <a:gd name="connsiteX2" fmla="*/ 1134919 w 5612239"/>
              <a:gd name="connsiteY2" fmla="*/ 0 h 3372213"/>
              <a:gd name="connsiteX3" fmla="*/ 1814624 w 5612239"/>
              <a:gd name="connsiteY3" fmla="*/ 0 h 3372213"/>
              <a:gd name="connsiteX4" fmla="*/ 2438206 w 5612239"/>
              <a:gd name="connsiteY4" fmla="*/ 0 h 3372213"/>
              <a:gd name="connsiteX5" fmla="*/ 3061788 w 5612239"/>
              <a:gd name="connsiteY5" fmla="*/ 0 h 3372213"/>
              <a:gd name="connsiteX6" fmla="*/ 3797615 w 5612239"/>
              <a:gd name="connsiteY6" fmla="*/ 0 h 3372213"/>
              <a:gd name="connsiteX7" fmla="*/ 4421197 w 5612239"/>
              <a:gd name="connsiteY7" fmla="*/ 0 h 3372213"/>
              <a:gd name="connsiteX8" fmla="*/ 4988657 w 5612239"/>
              <a:gd name="connsiteY8" fmla="*/ 0 h 3372213"/>
              <a:gd name="connsiteX9" fmla="*/ 5612239 w 5612239"/>
              <a:gd name="connsiteY9" fmla="*/ 0 h 3372213"/>
              <a:gd name="connsiteX10" fmla="*/ 5612239 w 5612239"/>
              <a:gd name="connsiteY10" fmla="*/ 741887 h 3372213"/>
              <a:gd name="connsiteX11" fmla="*/ 5612239 w 5612239"/>
              <a:gd name="connsiteY11" fmla="*/ 1483774 h 3372213"/>
              <a:gd name="connsiteX12" fmla="*/ 5612239 w 5612239"/>
              <a:gd name="connsiteY12" fmla="*/ 2225661 h 3372213"/>
              <a:gd name="connsiteX13" fmla="*/ 5612239 w 5612239"/>
              <a:gd name="connsiteY13" fmla="*/ 3372213 h 3372213"/>
              <a:gd name="connsiteX14" fmla="*/ 5100902 w 5612239"/>
              <a:gd name="connsiteY14" fmla="*/ 3372213 h 3372213"/>
              <a:gd name="connsiteX15" fmla="*/ 4645687 w 5612239"/>
              <a:gd name="connsiteY15" fmla="*/ 3372213 h 3372213"/>
              <a:gd name="connsiteX16" fmla="*/ 4190472 w 5612239"/>
              <a:gd name="connsiteY16" fmla="*/ 3372213 h 3372213"/>
              <a:gd name="connsiteX17" fmla="*/ 3454645 w 5612239"/>
              <a:gd name="connsiteY17" fmla="*/ 3372213 h 3372213"/>
              <a:gd name="connsiteX18" fmla="*/ 2887185 w 5612239"/>
              <a:gd name="connsiteY18" fmla="*/ 3372213 h 3372213"/>
              <a:gd name="connsiteX19" fmla="*/ 2319725 w 5612239"/>
              <a:gd name="connsiteY19" fmla="*/ 3372213 h 3372213"/>
              <a:gd name="connsiteX20" fmla="*/ 1640021 w 5612239"/>
              <a:gd name="connsiteY20" fmla="*/ 3372213 h 3372213"/>
              <a:gd name="connsiteX21" fmla="*/ 960316 w 5612239"/>
              <a:gd name="connsiteY21" fmla="*/ 3372213 h 3372213"/>
              <a:gd name="connsiteX22" fmla="*/ 0 w 5612239"/>
              <a:gd name="connsiteY22" fmla="*/ 3372213 h 3372213"/>
              <a:gd name="connsiteX23" fmla="*/ 0 w 5612239"/>
              <a:gd name="connsiteY23" fmla="*/ 2630326 h 3372213"/>
              <a:gd name="connsiteX24" fmla="*/ 0 w 5612239"/>
              <a:gd name="connsiteY24" fmla="*/ 2023328 h 3372213"/>
              <a:gd name="connsiteX25" fmla="*/ 0 w 5612239"/>
              <a:gd name="connsiteY25" fmla="*/ 1281441 h 3372213"/>
              <a:gd name="connsiteX26" fmla="*/ 0 w 5612239"/>
              <a:gd name="connsiteY26" fmla="*/ 0 h 337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12239" h="3372213" fill="none" extrusionOk="0">
                <a:moveTo>
                  <a:pt x="0" y="0"/>
                </a:moveTo>
                <a:cubicBezTo>
                  <a:pt x="238640" y="-30658"/>
                  <a:pt x="450535" y="-14125"/>
                  <a:pt x="679705" y="0"/>
                </a:cubicBezTo>
                <a:cubicBezTo>
                  <a:pt x="908876" y="14125"/>
                  <a:pt x="1040913" y="-19664"/>
                  <a:pt x="1134919" y="0"/>
                </a:cubicBezTo>
                <a:cubicBezTo>
                  <a:pt x="1228925" y="19664"/>
                  <a:pt x="1586698" y="6249"/>
                  <a:pt x="1814624" y="0"/>
                </a:cubicBezTo>
                <a:cubicBezTo>
                  <a:pt x="2042551" y="-6249"/>
                  <a:pt x="2257100" y="12807"/>
                  <a:pt x="2438206" y="0"/>
                </a:cubicBezTo>
                <a:cubicBezTo>
                  <a:pt x="2619312" y="-12807"/>
                  <a:pt x="2842992" y="6997"/>
                  <a:pt x="3061788" y="0"/>
                </a:cubicBezTo>
                <a:cubicBezTo>
                  <a:pt x="3280584" y="-6997"/>
                  <a:pt x="3621109" y="-31367"/>
                  <a:pt x="3797615" y="0"/>
                </a:cubicBezTo>
                <a:cubicBezTo>
                  <a:pt x="3974121" y="31367"/>
                  <a:pt x="4112787" y="-10324"/>
                  <a:pt x="4421197" y="0"/>
                </a:cubicBezTo>
                <a:cubicBezTo>
                  <a:pt x="4729607" y="10324"/>
                  <a:pt x="4772328" y="10261"/>
                  <a:pt x="4988657" y="0"/>
                </a:cubicBezTo>
                <a:cubicBezTo>
                  <a:pt x="5204986" y="-10261"/>
                  <a:pt x="5368023" y="-30941"/>
                  <a:pt x="5612239" y="0"/>
                </a:cubicBezTo>
                <a:cubicBezTo>
                  <a:pt x="5601954" y="338751"/>
                  <a:pt x="5584012" y="507137"/>
                  <a:pt x="5612239" y="741887"/>
                </a:cubicBezTo>
                <a:cubicBezTo>
                  <a:pt x="5640466" y="976637"/>
                  <a:pt x="5639373" y="1115172"/>
                  <a:pt x="5612239" y="1483774"/>
                </a:cubicBezTo>
                <a:cubicBezTo>
                  <a:pt x="5585105" y="1852376"/>
                  <a:pt x="5644258" y="1865680"/>
                  <a:pt x="5612239" y="2225661"/>
                </a:cubicBezTo>
                <a:cubicBezTo>
                  <a:pt x="5580220" y="2585642"/>
                  <a:pt x="5593299" y="2961920"/>
                  <a:pt x="5612239" y="3372213"/>
                </a:cubicBezTo>
                <a:cubicBezTo>
                  <a:pt x="5428201" y="3376193"/>
                  <a:pt x="5218994" y="3364303"/>
                  <a:pt x="5100902" y="3372213"/>
                </a:cubicBezTo>
                <a:cubicBezTo>
                  <a:pt x="4982810" y="3380123"/>
                  <a:pt x="4755571" y="3366332"/>
                  <a:pt x="4645687" y="3372213"/>
                </a:cubicBezTo>
                <a:cubicBezTo>
                  <a:pt x="4535804" y="3378094"/>
                  <a:pt x="4291117" y="3377460"/>
                  <a:pt x="4190472" y="3372213"/>
                </a:cubicBezTo>
                <a:cubicBezTo>
                  <a:pt x="4089827" y="3366966"/>
                  <a:pt x="3738255" y="3365360"/>
                  <a:pt x="3454645" y="3372213"/>
                </a:cubicBezTo>
                <a:cubicBezTo>
                  <a:pt x="3171035" y="3379066"/>
                  <a:pt x="3035382" y="3388827"/>
                  <a:pt x="2887185" y="3372213"/>
                </a:cubicBezTo>
                <a:cubicBezTo>
                  <a:pt x="2738988" y="3355599"/>
                  <a:pt x="2518298" y="3359902"/>
                  <a:pt x="2319725" y="3372213"/>
                </a:cubicBezTo>
                <a:cubicBezTo>
                  <a:pt x="2121152" y="3384524"/>
                  <a:pt x="1785665" y="3346399"/>
                  <a:pt x="1640021" y="3372213"/>
                </a:cubicBezTo>
                <a:cubicBezTo>
                  <a:pt x="1494377" y="3398027"/>
                  <a:pt x="1144527" y="3355098"/>
                  <a:pt x="960316" y="3372213"/>
                </a:cubicBezTo>
                <a:cubicBezTo>
                  <a:pt x="776106" y="3389328"/>
                  <a:pt x="408587" y="3360371"/>
                  <a:pt x="0" y="3372213"/>
                </a:cubicBezTo>
                <a:cubicBezTo>
                  <a:pt x="-6843" y="3056781"/>
                  <a:pt x="-31873" y="2928652"/>
                  <a:pt x="0" y="2630326"/>
                </a:cubicBezTo>
                <a:cubicBezTo>
                  <a:pt x="31873" y="2332000"/>
                  <a:pt x="-19786" y="2283596"/>
                  <a:pt x="0" y="2023328"/>
                </a:cubicBezTo>
                <a:cubicBezTo>
                  <a:pt x="19786" y="1763060"/>
                  <a:pt x="4864" y="1464538"/>
                  <a:pt x="0" y="1281441"/>
                </a:cubicBezTo>
                <a:cubicBezTo>
                  <a:pt x="-4864" y="1098344"/>
                  <a:pt x="8654" y="350648"/>
                  <a:pt x="0" y="0"/>
                </a:cubicBezTo>
                <a:close/>
              </a:path>
              <a:path w="5612239" h="3372213" stroke="0" extrusionOk="0">
                <a:moveTo>
                  <a:pt x="0" y="0"/>
                </a:moveTo>
                <a:cubicBezTo>
                  <a:pt x="195623" y="1793"/>
                  <a:pt x="287543" y="3336"/>
                  <a:pt x="455215" y="0"/>
                </a:cubicBezTo>
                <a:cubicBezTo>
                  <a:pt x="622887" y="-3336"/>
                  <a:pt x="930498" y="-25233"/>
                  <a:pt x="1134919" y="0"/>
                </a:cubicBezTo>
                <a:cubicBezTo>
                  <a:pt x="1339340" y="25233"/>
                  <a:pt x="1458214" y="-11"/>
                  <a:pt x="1646257" y="0"/>
                </a:cubicBezTo>
                <a:cubicBezTo>
                  <a:pt x="1834300" y="11"/>
                  <a:pt x="2184315" y="806"/>
                  <a:pt x="2325961" y="0"/>
                </a:cubicBezTo>
                <a:cubicBezTo>
                  <a:pt x="2467607" y="-806"/>
                  <a:pt x="2889331" y="24663"/>
                  <a:pt x="3061788" y="0"/>
                </a:cubicBezTo>
                <a:cubicBezTo>
                  <a:pt x="3234245" y="-24663"/>
                  <a:pt x="3361985" y="6293"/>
                  <a:pt x="3573125" y="0"/>
                </a:cubicBezTo>
                <a:cubicBezTo>
                  <a:pt x="3784265" y="-6293"/>
                  <a:pt x="3898295" y="5497"/>
                  <a:pt x="4028340" y="0"/>
                </a:cubicBezTo>
                <a:cubicBezTo>
                  <a:pt x="4158386" y="-5497"/>
                  <a:pt x="4290313" y="-3915"/>
                  <a:pt x="4483555" y="0"/>
                </a:cubicBezTo>
                <a:cubicBezTo>
                  <a:pt x="4676797" y="3915"/>
                  <a:pt x="4741809" y="-15891"/>
                  <a:pt x="4994893" y="0"/>
                </a:cubicBezTo>
                <a:cubicBezTo>
                  <a:pt x="5247977" y="15891"/>
                  <a:pt x="5312167" y="-28307"/>
                  <a:pt x="5612239" y="0"/>
                </a:cubicBezTo>
                <a:cubicBezTo>
                  <a:pt x="5633583" y="280089"/>
                  <a:pt x="5611480" y="509804"/>
                  <a:pt x="5612239" y="741887"/>
                </a:cubicBezTo>
                <a:cubicBezTo>
                  <a:pt x="5612998" y="973970"/>
                  <a:pt x="5645166" y="1309185"/>
                  <a:pt x="5612239" y="1483774"/>
                </a:cubicBezTo>
                <a:cubicBezTo>
                  <a:pt x="5579312" y="1658363"/>
                  <a:pt x="5605294" y="1870927"/>
                  <a:pt x="5612239" y="2124494"/>
                </a:cubicBezTo>
                <a:cubicBezTo>
                  <a:pt x="5619184" y="2378061"/>
                  <a:pt x="5641134" y="2466782"/>
                  <a:pt x="5612239" y="2765215"/>
                </a:cubicBezTo>
                <a:cubicBezTo>
                  <a:pt x="5583344" y="3063648"/>
                  <a:pt x="5615868" y="3114901"/>
                  <a:pt x="5612239" y="3372213"/>
                </a:cubicBezTo>
                <a:cubicBezTo>
                  <a:pt x="5457498" y="3352329"/>
                  <a:pt x="5188045" y="3383299"/>
                  <a:pt x="4876412" y="3372213"/>
                </a:cubicBezTo>
                <a:cubicBezTo>
                  <a:pt x="4564779" y="3361127"/>
                  <a:pt x="4328460" y="3340365"/>
                  <a:pt x="4140585" y="3372213"/>
                </a:cubicBezTo>
                <a:cubicBezTo>
                  <a:pt x="3952710" y="3404061"/>
                  <a:pt x="3765005" y="3361052"/>
                  <a:pt x="3573125" y="3372213"/>
                </a:cubicBezTo>
                <a:cubicBezTo>
                  <a:pt x="3381245" y="3383374"/>
                  <a:pt x="3266148" y="3363394"/>
                  <a:pt x="3117911" y="3372213"/>
                </a:cubicBezTo>
                <a:cubicBezTo>
                  <a:pt x="2969674" y="3381032"/>
                  <a:pt x="2880604" y="3389159"/>
                  <a:pt x="2662696" y="3372213"/>
                </a:cubicBezTo>
                <a:cubicBezTo>
                  <a:pt x="2444788" y="3355267"/>
                  <a:pt x="2375139" y="3373711"/>
                  <a:pt x="2095236" y="3372213"/>
                </a:cubicBezTo>
                <a:cubicBezTo>
                  <a:pt x="1815333" y="3370715"/>
                  <a:pt x="1725754" y="3366039"/>
                  <a:pt x="1527776" y="3372213"/>
                </a:cubicBezTo>
                <a:cubicBezTo>
                  <a:pt x="1329798" y="3378387"/>
                  <a:pt x="1177640" y="3400629"/>
                  <a:pt x="848072" y="3372213"/>
                </a:cubicBezTo>
                <a:cubicBezTo>
                  <a:pt x="518504" y="3343797"/>
                  <a:pt x="244029" y="3407916"/>
                  <a:pt x="0" y="3372213"/>
                </a:cubicBezTo>
                <a:cubicBezTo>
                  <a:pt x="-13857" y="3205243"/>
                  <a:pt x="5217" y="3036556"/>
                  <a:pt x="0" y="2765215"/>
                </a:cubicBezTo>
                <a:cubicBezTo>
                  <a:pt x="-5217" y="2493874"/>
                  <a:pt x="-16079" y="2234012"/>
                  <a:pt x="0" y="2090772"/>
                </a:cubicBezTo>
                <a:cubicBezTo>
                  <a:pt x="16079" y="1947532"/>
                  <a:pt x="-16503" y="1678068"/>
                  <a:pt x="0" y="1517496"/>
                </a:cubicBezTo>
                <a:cubicBezTo>
                  <a:pt x="16503" y="1356924"/>
                  <a:pt x="-7092" y="1040769"/>
                  <a:pt x="0" y="775609"/>
                </a:cubicBezTo>
                <a:cubicBezTo>
                  <a:pt x="7092" y="510449"/>
                  <a:pt x="29351" y="348064"/>
                  <a:pt x="0" y="0"/>
                </a:cubicBezTo>
                <a:close/>
              </a:path>
            </a:pathLst>
          </a:custGeom>
          <a:ln>
            <a:solidFill>
              <a:srgbClr val="0070C0"/>
            </a:solidFill>
            <a:extLst>
              <a:ext uri="{C807C97D-BFC1-408E-A445-0C87EB9F89A2}">
                <ask:lineSketchStyleProps xmlns:ask="http://schemas.microsoft.com/office/drawing/2018/sketchyshapes" sd="1712912133">
                  <a:prstGeom prst="rect">
                    <a:avLst/>
                  </a:prstGeom>
                  <ask:type>
                    <ask:lineSketchFreehand/>
                  </ask:type>
                </ask:lineSketchStyleProps>
              </a:ext>
            </a:extLst>
          </a:ln>
        </p:spPr>
      </p:pic>
    </p:spTree>
    <p:extLst>
      <p:ext uri="{BB962C8B-B14F-4D97-AF65-F5344CB8AC3E}">
        <p14:creationId xmlns:p14="http://schemas.microsoft.com/office/powerpoint/2010/main" val="3477617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Typer af </a:t>
            </a:r>
            <a:r>
              <a:rPr lang="da-DK" dirty="0" err="1"/>
              <a:t>elektromagnisk</a:t>
            </a:r>
            <a:r>
              <a:rPr lang="da-DK" dirty="0"/>
              <a:t> interferens</a:t>
            </a:r>
          </a:p>
        </p:txBody>
      </p:sp>
      <p:pic>
        <p:nvPicPr>
          <p:cNvPr id="10" name="Billede 9">
            <a:extLst>
              <a:ext uri="{FF2B5EF4-FFF2-40B4-BE49-F238E27FC236}">
                <a16:creationId xmlns:a16="http://schemas.microsoft.com/office/drawing/2014/main" id="{3BC7A53E-7971-B7A6-045A-30A3354C4A6D}"/>
              </a:ext>
            </a:extLst>
          </p:cNvPr>
          <p:cNvPicPr>
            <a:picLocks noChangeAspect="1"/>
          </p:cNvPicPr>
          <p:nvPr/>
        </p:nvPicPr>
        <p:blipFill>
          <a:blip r:embed="rId2"/>
          <a:stretch>
            <a:fillRect/>
          </a:stretch>
        </p:blipFill>
        <p:spPr>
          <a:xfrm>
            <a:off x="1264179" y="1430746"/>
            <a:ext cx="8209759" cy="5380120"/>
          </a:xfrm>
          <a:prstGeom prst="rect">
            <a:avLst/>
          </a:prstGeom>
        </p:spPr>
      </p:pic>
    </p:spTree>
    <p:extLst>
      <p:ext uri="{BB962C8B-B14F-4D97-AF65-F5344CB8AC3E}">
        <p14:creationId xmlns:p14="http://schemas.microsoft.com/office/powerpoint/2010/main" val="3056359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sp>
        <p:nvSpPr>
          <p:cNvPr id="4" name="Tekstfelt 3">
            <a:extLst>
              <a:ext uri="{FF2B5EF4-FFF2-40B4-BE49-F238E27FC236}">
                <a16:creationId xmlns:a16="http://schemas.microsoft.com/office/drawing/2014/main" id="{1B930542-9A02-B788-2274-F948B38B18B1}"/>
              </a:ext>
            </a:extLst>
          </p:cNvPr>
          <p:cNvSpPr txBox="1"/>
          <p:nvPr/>
        </p:nvSpPr>
        <p:spPr>
          <a:xfrm>
            <a:off x="611860" y="2153626"/>
            <a:ext cx="6499962" cy="2862322"/>
          </a:xfrm>
          <a:prstGeom prst="rect">
            <a:avLst/>
          </a:prstGeom>
          <a:noFill/>
        </p:spPr>
        <p:txBody>
          <a:bodyPr wrap="square" rtlCol="0">
            <a:spAutoFit/>
          </a:bodyPr>
          <a:lstStyle/>
          <a:p>
            <a:pPr marL="285750" indent="-285750">
              <a:buFont typeface="Arial" panose="020B0604020202020204" pitchFamily="34" charset="0"/>
              <a:buChar char="•"/>
            </a:pPr>
            <a:r>
              <a:rPr lang="da-DK" dirty="0"/>
              <a:t>Støj kaldes ofte for indstråling og måden det kommer ind i apparatet på, kaldes for kobling.</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Det omfatter både enkeltapparater og sammenbygninger i tavler.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Vi opdeler støj i 2 forskellige kategorier:</a:t>
            </a:r>
          </a:p>
          <a:p>
            <a:pPr marL="285750" indent="-285750">
              <a:buFont typeface="Arial" panose="020B0604020202020204" pitchFamily="34" charset="0"/>
              <a:buChar char="•"/>
            </a:pPr>
            <a:endParaRPr lang="da-DK" dirty="0"/>
          </a:p>
          <a:p>
            <a:pPr marL="1657350" lvl="3" indent="-285750">
              <a:buFont typeface="Arial" panose="020B0604020202020204" pitchFamily="34" charset="0"/>
              <a:buChar char="•"/>
            </a:pPr>
            <a:r>
              <a:rPr lang="da-DK" b="1" dirty="0"/>
              <a:t>Styrke eller amplitude</a:t>
            </a:r>
          </a:p>
          <a:p>
            <a:pPr marL="1657350" lvl="3" indent="-285750">
              <a:buFont typeface="Arial" panose="020B0604020202020204" pitchFamily="34" charset="0"/>
              <a:buChar char="•"/>
            </a:pPr>
            <a:r>
              <a:rPr lang="da-DK" b="1" dirty="0"/>
              <a:t>Hyppighed eller frekvens</a:t>
            </a:r>
          </a:p>
        </p:txBody>
      </p:sp>
      <p:pic>
        <p:nvPicPr>
          <p:cNvPr id="5" name="Billede 4" descr="EMC2.jpg">
            <a:extLst>
              <a:ext uri="{FF2B5EF4-FFF2-40B4-BE49-F238E27FC236}">
                <a16:creationId xmlns:a16="http://schemas.microsoft.com/office/drawing/2014/main" id="{F9E551A2-A967-F77D-AC62-4602ADE498EE}"/>
              </a:ext>
            </a:extLst>
          </p:cNvPr>
          <p:cNvPicPr>
            <a:picLocks noChangeAspect="1"/>
          </p:cNvPicPr>
          <p:nvPr/>
        </p:nvPicPr>
        <p:blipFill>
          <a:blip r:embed="rId2" cstate="print"/>
          <a:srcRect/>
          <a:stretch>
            <a:fillRect/>
          </a:stretch>
        </p:blipFill>
        <p:spPr bwMode="auto">
          <a:xfrm>
            <a:off x="7253926" y="2115483"/>
            <a:ext cx="4187809" cy="36584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1501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Koblingsmekanismer</a:t>
            </a:r>
          </a:p>
        </p:txBody>
      </p:sp>
      <p:pic>
        <p:nvPicPr>
          <p:cNvPr id="12" name="Billede 11">
            <a:extLst>
              <a:ext uri="{FF2B5EF4-FFF2-40B4-BE49-F238E27FC236}">
                <a16:creationId xmlns:a16="http://schemas.microsoft.com/office/drawing/2014/main" id="{4A63E99C-C843-BF77-B0CB-269375A6C19B}"/>
              </a:ext>
            </a:extLst>
          </p:cNvPr>
          <p:cNvPicPr>
            <a:picLocks noChangeAspect="1"/>
          </p:cNvPicPr>
          <p:nvPr/>
        </p:nvPicPr>
        <p:blipFill>
          <a:blip r:embed="rId2"/>
          <a:stretch>
            <a:fillRect/>
          </a:stretch>
        </p:blipFill>
        <p:spPr>
          <a:xfrm>
            <a:off x="1566282" y="1566863"/>
            <a:ext cx="8326012" cy="5120075"/>
          </a:xfrm>
          <a:prstGeom prst="rect">
            <a:avLst/>
          </a:prstGeom>
        </p:spPr>
      </p:pic>
    </p:spTree>
    <p:extLst>
      <p:ext uri="{BB962C8B-B14F-4D97-AF65-F5344CB8AC3E}">
        <p14:creationId xmlns:p14="http://schemas.microsoft.com/office/powerpoint/2010/main" val="2383537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Koblingsmekanismer</a:t>
            </a:r>
          </a:p>
        </p:txBody>
      </p:sp>
      <p:sp>
        <p:nvSpPr>
          <p:cNvPr id="4" name="Tekstfelt 3">
            <a:extLst>
              <a:ext uri="{FF2B5EF4-FFF2-40B4-BE49-F238E27FC236}">
                <a16:creationId xmlns:a16="http://schemas.microsoft.com/office/drawing/2014/main" id="{E5BD9521-8548-26C2-A407-71BA1E3E6A23}"/>
              </a:ext>
            </a:extLst>
          </p:cNvPr>
          <p:cNvSpPr txBox="1"/>
          <p:nvPr/>
        </p:nvSpPr>
        <p:spPr>
          <a:xfrm>
            <a:off x="1139837" y="1838191"/>
            <a:ext cx="10651668" cy="4801314"/>
          </a:xfrm>
          <a:prstGeom prst="rect">
            <a:avLst/>
          </a:prstGeom>
          <a:noFill/>
        </p:spPr>
        <p:txBody>
          <a:bodyPr wrap="square" rtlCol="0">
            <a:spAutoFit/>
          </a:bodyPr>
          <a:lstStyle/>
          <a:p>
            <a:r>
              <a:rPr lang="da-DK" dirty="0"/>
              <a:t>Når der er EMC-problemer, så har man følgende 3 ting:</a:t>
            </a:r>
          </a:p>
          <a:p>
            <a:endParaRPr lang="da-DK" dirty="0"/>
          </a:p>
          <a:p>
            <a:pPr marL="1657350" lvl="3" indent="-285750">
              <a:buFont typeface="Arial" panose="020B0604020202020204" pitchFamily="34" charset="0"/>
              <a:buChar char="•"/>
            </a:pPr>
            <a:r>
              <a:rPr lang="da-DK" b="1" dirty="0"/>
              <a:t>En støjkilde</a:t>
            </a:r>
          </a:p>
          <a:p>
            <a:pPr marL="1657350" lvl="3" indent="-285750">
              <a:buFont typeface="Arial" panose="020B0604020202020204" pitchFamily="34" charset="0"/>
              <a:buChar char="•"/>
            </a:pPr>
            <a:r>
              <a:rPr lang="da-DK" b="1" dirty="0"/>
              <a:t>En koblingsvej</a:t>
            </a:r>
          </a:p>
          <a:p>
            <a:pPr marL="1657350" lvl="3" indent="-285750">
              <a:buFont typeface="Arial" panose="020B0604020202020204" pitchFamily="34" charset="0"/>
              <a:buChar char="•"/>
            </a:pPr>
            <a:r>
              <a:rPr lang="da-DK" b="1" dirty="0"/>
              <a:t>Et offer for støj</a:t>
            </a:r>
          </a:p>
          <a:p>
            <a:endParaRPr lang="da-DK" dirty="0"/>
          </a:p>
          <a:p>
            <a:endParaRPr lang="da-DK" dirty="0"/>
          </a:p>
          <a:p>
            <a:endParaRPr lang="da-DK" dirty="0"/>
          </a:p>
          <a:p>
            <a:endParaRPr lang="da-DK" dirty="0"/>
          </a:p>
          <a:p>
            <a:endParaRPr lang="da-DK" dirty="0"/>
          </a:p>
          <a:p>
            <a:endParaRPr lang="da-DK" dirty="0"/>
          </a:p>
          <a:p>
            <a:endParaRPr lang="da-DK" dirty="0"/>
          </a:p>
          <a:p>
            <a:r>
              <a:rPr lang="da-DK" dirty="0"/>
              <a:t>For at slippe af med støjen er der derfor kun 3 ting at gøre:</a:t>
            </a:r>
          </a:p>
          <a:p>
            <a:pPr marL="1657350" lvl="3" indent="-285750">
              <a:buFont typeface="Arial" panose="020B0604020202020204" pitchFamily="34" charset="0"/>
              <a:buChar char="•"/>
            </a:pPr>
            <a:r>
              <a:rPr lang="da-DK" b="1" dirty="0"/>
              <a:t>Ved støjkilden: Nedsætte eller fjerne emissionen (ofte meget svært).</a:t>
            </a:r>
          </a:p>
          <a:p>
            <a:pPr marL="1657350" lvl="3" indent="-285750">
              <a:buFont typeface="Arial" panose="020B0604020202020204" pitchFamily="34" charset="0"/>
              <a:buChar char="•"/>
            </a:pPr>
            <a:r>
              <a:rPr lang="da-DK" b="1" dirty="0"/>
              <a:t>I koblingsvejen: Afskære koblingsvejen for støj.</a:t>
            </a:r>
          </a:p>
          <a:p>
            <a:pPr marL="1657350" lvl="3" indent="-285750">
              <a:buFont typeface="Arial" panose="020B0604020202020204" pitchFamily="34" charset="0"/>
              <a:buChar char="•"/>
            </a:pPr>
            <a:r>
              <a:rPr lang="da-DK" b="1" dirty="0"/>
              <a:t>Ved offer: Gøre offeret (apparatet) immunt over for støj.</a:t>
            </a:r>
          </a:p>
        </p:txBody>
      </p:sp>
      <p:grpSp>
        <p:nvGrpSpPr>
          <p:cNvPr id="5" name="Gruppe 9">
            <a:extLst>
              <a:ext uri="{FF2B5EF4-FFF2-40B4-BE49-F238E27FC236}">
                <a16:creationId xmlns:a16="http://schemas.microsoft.com/office/drawing/2014/main" id="{451A04B9-DB58-302E-9D10-BBF7D01029AC}"/>
              </a:ext>
            </a:extLst>
          </p:cNvPr>
          <p:cNvGrpSpPr>
            <a:grpSpLocks/>
          </p:cNvGrpSpPr>
          <p:nvPr/>
        </p:nvGrpSpPr>
        <p:grpSpPr bwMode="auto">
          <a:xfrm>
            <a:off x="3075825" y="3681167"/>
            <a:ext cx="5761803" cy="1011396"/>
            <a:chOff x="899592" y="2996952"/>
            <a:chExt cx="6120680" cy="1152128"/>
          </a:xfrm>
        </p:grpSpPr>
        <p:sp>
          <p:nvSpPr>
            <p:cNvPr id="6" name="Rektangel 5">
              <a:extLst>
                <a:ext uri="{FF2B5EF4-FFF2-40B4-BE49-F238E27FC236}">
                  <a16:creationId xmlns:a16="http://schemas.microsoft.com/office/drawing/2014/main" id="{111076D8-51FF-3A29-A9E5-88D2C5543743}"/>
                </a:ext>
              </a:extLst>
            </p:cNvPr>
            <p:cNvSpPr/>
            <p:nvPr/>
          </p:nvSpPr>
          <p:spPr>
            <a:xfrm>
              <a:off x="899592" y="2996952"/>
              <a:ext cx="1727445" cy="11521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dirty="0"/>
            </a:p>
          </p:txBody>
        </p:sp>
        <p:sp>
          <p:nvSpPr>
            <p:cNvPr id="7" name="Tekstboks 4">
              <a:extLst>
                <a:ext uri="{FF2B5EF4-FFF2-40B4-BE49-F238E27FC236}">
                  <a16:creationId xmlns:a16="http://schemas.microsoft.com/office/drawing/2014/main" id="{DDE7EE6E-A5EF-3335-5427-CA52D235FDE5}"/>
                </a:ext>
              </a:extLst>
            </p:cNvPr>
            <p:cNvSpPr txBox="1">
              <a:spLocks noChangeArrowheads="1"/>
            </p:cNvSpPr>
            <p:nvPr/>
          </p:nvSpPr>
          <p:spPr bwMode="auto">
            <a:xfrm>
              <a:off x="1187624" y="3429000"/>
              <a:ext cx="1146468" cy="369332"/>
            </a:xfrm>
            <a:prstGeom prst="rect">
              <a:avLst/>
            </a:prstGeom>
            <a:noFill/>
            <a:ln w="9525">
              <a:noFill/>
              <a:miter lim="800000"/>
              <a:headEnd/>
              <a:tailEnd/>
            </a:ln>
          </p:spPr>
          <p:txBody>
            <a:bodyPr wrap="none">
              <a:spAutoFit/>
            </a:bodyPr>
            <a:lstStyle/>
            <a:p>
              <a:r>
                <a:rPr lang="da-DK" b="1"/>
                <a:t>Støjkilde</a:t>
              </a:r>
            </a:p>
          </p:txBody>
        </p:sp>
        <p:sp>
          <p:nvSpPr>
            <p:cNvPr id="8" name="Rektangel 7">
              <a:extLst>
                <a:ext uri="{FF2B5EF4-FFF2-40B4-BE49-F238E27FC236}">
                  <a16:creationId xmlns:a16="http://schemas.microsoft.com/office/drawing/2014/main" id="{5C643360-3B11-64B9-9E71-4DBF3F72E24F}"/>
                </a:ext>
              </a:extLst>
            </p:cNvPr>
            <p:cNvSpPr/>
            <p:nvPr/>
          </p:nvSpPr>
          <p:spPr>
            <a:xfrm>
              <a:off x="5292827" y="2996952"/>
              <a:ext cx="1727445" cy="11521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dirty="0"/>
            </a:p>
          </p:txBody>
        </p:sp>
        <p:sp>
          <p:nvSpPr>
            <p:cNvPr id="9" name="Tekstboks 6">
              <a:extLst>
                <a:ext uri="{FF2B5EF4-FFF2-40B4-BE49-F238E27FC236}">
                  <a16:creationId xmlns:a16="http://schemas.microsoft.com/office/drawing/2014/main" id="{A562C88F-693C-1270-7B78-5A08CA71AB09}"/>
                </a:ext>
              </a:extLst>
            </p:cNvPr>
            <p:cNvSpPr txBox="1">
              <a:spLocks noChangeArrowheads="1"/>
            </p:cNvSpPr>
            <p:nvPr/>
          </p:nvSpPr>
          <p:spPr bwMode="auto">
            <a:xfrm>
              <a:off x="5852125" y="3429000"/>
              <a:ext cx="736099" cy="369332"/>
            </a:xfrm>
            <a:prstGeom prst="rect">
              <a:avLst/>
            </a:prstGeom>
            <a:noFill/>
            <a:ln w="9525">
              <a:noFill/>
              <a:miter lim="800000"/>
              <a:headEnd/>
              <a:tailEnd/>
            </a:ln>
          </p:spPr>
          <p:txBody>
            <a:bodyPr wrap="none">
              <a:spAutoFit/>
            </a:bodyPr>
            <a:lstStyle/>
            <a:p>
              <a:r>
                <a:rPr lang="da-DK" b="1"/>
                <a:t>Offer</a:t>
              </a:r>
            </a:p>
          </p:txBody>
        </p:sp>
        <p:sp>
          <p:nvSpPr>
            <p:cNvPr id="10" name="Højrepil 12">
              <a:extLst>
                <a:ext uri="{FF2B5EF4-FFF2-40B4-BE49-F238E27FC236}">
                  <a16:creationId xmlns:a16="http://schemas.microsoft.com/office/drawing/2014/main" id="{220D9D01-D198-514B-A2B5-D0A8AEB85B0A}"/>
                </a:ext>
              </a:extLst>
            </p:cNvPr>
            <p:cNvSpPr/>
            <p:nvPr/>
          </p:nvSpPr>
          <p:spPr>
            <a:xfrm>
              <a:off x="2771519" y="3141365"/>
              <a:ext cx="2376825" cy="936302"/>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p>
          </p:txBody>
        </p:sp>
        <p:sp>
          <p:nvSpPr>
            <p:cNvPr id="11" name="Tekstboks 8">
              <a:extLst>
                <a:ext uri="{FF2B5EF4-FFF2-40B4-BE49-F238E27FC236}">
                  <a16:creationId xmlns:a16="http://schemas.microsoft.com/office/drawing/2014/main" id="{324716F7-5C69-248D-4DB7-7416524F74D6}"/>
                </a:ext>
              </a:extLst>
            </p:cNvPr>
            <p:cNvSpPr txBox="1">
              <a:spLocks noChangeArrowheads="1"/>
            </p:cNvSpPr>
            <p:nvPr/>
          </p:nvSpPr>
          <p:spPr bwMode="auto">
            <a:xfrm>
              <a:off x="2849468" y="3419708"/>
              <a:ext cx="1492716" cy="369332"/>
            </a:xfrm>
            <a:prstGeom prst="rect">
              <a:avLst/>
            </a:prstGeom>
            <a:noFill/>
            <a:ln w="9525">
              <a:noFill/>
              <a:miter lim="800000"/>
              <a:headEnd/>
              <a:tailEnd/>
            </a:ln>
          </p:spPr>
          <p:txBody>
            <a:bodyPr wrap="none">
              <a:spAutoFit/>
            </a:bodyPr>
            <a:lstStyle/>
            <a:p>
              <a:r>
                <a:rPr lang="da-DK" b="1" dirty="0"/>
                <a:t>Koblingsvej</a:t>
              </a:r>
            </a:p>
          </p:txBody>
        </p:sp>
      </p:grpSp>
    </p:spTree>
    <p:extLst>
      <p:ext uri="{BB962C8B-B14F-4D97-AF65-F5344CB8AC3E}">
        <p14:creationId xmlns:p14="http://schemas.microsoft.com/office/powerpoint/2010/main" val="343490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7758232" cy="914400"/>
          </a:xfrm>
        </p:spPr>
        <p:txBody>
          <a:bodyPr/>
          <a:lstStyle/>
          <a:p>
            <a:r>
              <a:rPr lang="da-DK" dirty="0"/>
              <a:t>EMC/EMI</a:t>
            </a:r>
            <a:br>
              <a:rPr lang="da-DK" dirty="0"/>
            </a:br>
            <a:br>
              <a:rPr lang="da-DK" dirty="0"/>
            </a:br>
            <a:r>
              <a:rPr lang="da-DK" dirty="0"/>
              <a:t>Eksempler på kilder til EMI</a:t>
            </a:r>
          </a:p>
        </p:txBody>
      </p:sp>
      <p:sp>
        <p:nvSpPr>
          <p:cNvPr id="2" name="Tekstfelt 1">
            <a:extLst>
              <a:ext uri="{FF2B5EF4-FFF2-40B4-BE49-F238E27FC236}">
                <a16:creationId xmlns:a16="http://schemas.microsoft.com/office/drawing/2014/main" id="{6DF13FA6-2CC8-F236-C316-07CD2AEC59F1}"/>
              </a:ext>
            </a:extLst>
          </p:cNvPr>
          <p:cNvSpPr txBox="1"/>
          <p:nvPr/>
        </p:nvSpPr>
        <p:spPr>
          <a:xfrm>
            <a:off x="909639" y="1625084"/>
            <a:ext cx="2705099" cy="430887"/>
          </a:xfrm>
          <a:prstGeom prst="rect">
            <a:avLst/>
          </a:prstGeom>
          <a:noFill/>
          <a:ln w="3175">
            <a:solidFill>
              <a:schemeClr val="tx1"/>
            </a:solidFill>
          </a:ln>
        </p:spPr>
        <p:txBody>
          <a:bodyPr wrap="square" rtlCol="0">
            <a:spAutoFit/>
          </a:bodyPr>
          <a:lstStyle/>
          <a:p>
            <a:r>
              <a:rPr lang="da-DK" sz="2200" b="1" dirty="0"/>
              <a:t>Elektromotorer</a:t>
            </a:r>
          </a:p>
        </p:txBody>
      </p:sp>
      <p:sp>
        <p:nvSpPr>
          <p:cNvPr id="6" name="Tekstfelt 5">
            <a:extLst>
              <a:ext uri="{FF2B5EF4-FFF2-40B4-BE49-F238E27FC236}">
                <a16:creationId xmlns:a16="http://schemas.microsoft.com/office/drawing/2014/main" id="{9FCBD3F9-5CE6-6BB5-4E37-C5AD3EDABE6D}"/>
              </a:ext>
            </a:extLst>
          </p:cNvPr>
          <p:cNvSpPr txBox="1"/>
          <p:nvPr/>
        </p:nvSpPr>
        <p:spPr>
          <a:xfrm>
            <a:off x="909639" y="2381551"/>
            <a:ext cx="7305674" cy="1663019"/>
          </a:xfrm>
          <a:custGeom>
            <a:avLst/>
            <a:gdLst>
              <a:gd name="connsiteX0" fmla="*/ 0 w 7305674"/>
              <a:gd name="connsiteY0" fmla="*/ 0 h 1663019"/>
              <a:gd name="connsiteX1" fmla="*/ 7305674 w 7305674"/>
              <a:gd name="connsiteY1" fmla="*/ 0 h 1663019"/>
              <a:gd name="connsiteX2" fmla="*/ 7305674 w 7305674"/>
              <a:gd name="connsiteY2" fmla="*/ 1663019 h 1663019"/>
              <a:gd name="connsiteX3" fmla="*/ 0 w 7305674"/>
              <a:gd name="connsiteY3" fmla="*/ 1663019 h 1663019"/>
              <a:gd name="connsiteX4" fmla="*/ 0 w 7305674"/>
              <a:gd name="connsiteY4" fmla="*/ 0 h 166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5674" h="1663019" extrusionOk="0">
                <a:moveTo>
                  <a:pt x="0" y="0"/>
                </a:moveTo>
                <a:cubicBezTo>
                  <a:pt x="886111" y="145649"/>
                  <a:pt x="6252542" y="-161079"/>
                  <a:pt x="7305674" y="0"/>
                </a:cubicBezTo>
                <a:cubicBezTo>
                  <a:pt x="7194825" y="825487"/>
                  <a:pt x="7219607" y="867445"/>
                  <a:pt x="7305674" y="1663019"/>
                </a:cubicBezTo>
                <a:cubicBezTo>
                  <a:pt x="5815528" y="1753546"/>
                  <a:pt x="3215376" y="1633175"/>
                  <a:pt x="0" y="1663019"/>
                </a:cubicBezTo>
                <a:cubicBezTo>
                  <a:pt x="-47299" y="876350"/>
                  <a:pt x="-70040" y="365045"/>
                  <a:pt x="0" y="0"/>
                </a:cubicBezTo>
                <a:close/>
              </a:path>
            </a:pathLst>
          </a:custGeom>
          <a:noFill/>
          <a:ln>
            <a:solidFill>
              <a:schemeClr val="tx1"/>
            </a:solidFill>
            <a:extLst>
              <a:ext uri="{C807C97D-BFC1-408E-A445-0C87EB9F89A2}">
                <ask:lineSketchStyleProps xmlns:ask="http://schemas.microsoft.com/office/drawing/2018/sketchyshapes" sd="37847805">
                  <a:prstGeom prst="rect">
                    <a:avLst/>
                  </a:prstGeom>
                  <ask:type>
                    <ask:lineSketchCurved/>
                  </ask:type>
                </ask:lineSketchStyleProps>
              </a:ext>
            </a:extLst>
          </a:ln>
        </p:spPr>
        <p:txBody>
          <a:bodyPr wrap="square" rtlCol="0">
            <a:spAutoFit/>
          </a:bodyPr>
          <a:lstStyle/>
          <a:p>
            <a:pPr>
              <a:lnSpc>
                <a:spcPts val="2500"/>
              </a:lnSpc>
            </a:pPr>
            <a:r>
              <a:rPr lang="da-DK" dirty="0"/>
              <a:t>Under normal drift vil interferensen afhænge af motortypen.</a:t>
            </a:r>
          </a:p>
          <a:p>
            <a:pPr marL="285750" indent="-285750">
              <a:lnSpc>
                <a:spcPts val="2500"/>
              </a:lnSpc>
              <a:buFont typeface="Arial" panose="020B0604020202020204" pitchFamily="34" charset="0"/>
              <a:buChar char="•"/>
            </a:pPr>
            <a:r>
              <a:rPr lang="da-DK" dirty="0"/>
              <a:t>Induktionsmotorer (asynkrone etc.) giver relativt ringe interferens. </a:t>
            </a:r>
          </a:p>
          <a:p>
            <a:pPr marL="285750" indent="-285750">
              <a:lnSpc>
                <a:spcPts val="2500"/>
              </a:lnSpc>
              <a:buFont typeface="Arial" panose="020B0604020202020204" pitchFamily="34" charset="0"/>
              <a:buChar char="•"/>
            </a:pPr>
            <a:r>
              <a:rPr lang="da-DK" dirty="0"/>
              <a:t>Motorer med børster og kommutatorer genererer transient-type interferens.</a:t>
            </a:r>
          </a:p>
        </p:txBody>
      </p:sp>
      <p:pic>
        <p:nvPicPr>
          <p:cNvPr id="8" name="Billede 7">
            <a:extLst>
              <a:ext uri="{FF2B5EF4-FFF2-40B4-BE49-F238E27FC236}">
                <a16:creationId xmlns:a16="http://schemas.microsoft.com/office/drawing/2014/main" id="{DD126C6C-68DF-EE1F-02D7-745174F8075A}"/>
              </a:ext>
            </a:extLst>
          </p:cNvPr>
          <p:cNvPicPr>
            <a:picLocks noChangeAspect="1"/>
          </p:cNvPicPr>
          <p:nvPr/>
        </p:nvPicPr>
        <p:blipFill>
          <a:blip r:embed="rId2"/>
          <a:stretch>
            <a:fillRect/>
          </a:stretch>
        </p:blipFill>
        <p:spPr>
          <a:xfrm>
            <a:off x="8505615" y="1840527"/>
            <a:ext cx="3000794" cy="2619741"/>
          </a:xfrm>
          <a:prstGeom prst="rect">
            <a:avLst/>
          </a:prstGeom>
        </p:spPr>
      </p:pic>
      <p:sp>
        <p:nvSpPr>
          <p:cNvPr id="9" name="Tekstfelt 8">
            <a:extLst>
              <a:ext uri="{FF2B5EF4-FFF2-40B4-BE49-F238E27FC236}">
                <a16:creationId xmlns:a16="http://schemas.microsoft.com/office/drawing/2014/main" id="{2C8B700D-8E3F-6776-E2A0-3B62FDB93111}"/>
              </a:ext>
            </a:extLst>
          </p:cNvPr>
          <p:cNvSpPr txBox="1"/>
          <p:nvPr/>
        </p:nvSpPr>
        <p:spPr>
          <a:xfrm>
            <a:off x="962025" y="4460268"/>
            <a:ext cx="7805737" cy="1978362"/>
          </a:xfrm>
          <a:custGeom>
            <a:avLst/>
            <a:gdLst>
              <a:gd name="connsiteX0" fmla="*/ 0 w 7805737"/>
              <a:gd name="connsiteY0" fmla="*/ 0 h 1978362"/>
              <a:gd name="connsiteX1" fmla="*/ 494363 w 7805737"/>
              <a:gd name="connsiteY1" fmla="*/ 0 h 1978362"/>
              <a:gd name="connsiteX2" fmla="*/ 910669 w 7805737"/>
              <a:gd name="connsiteY2" fmla="*/ 0 h 1978362"/>
              <a:gd name="connsiteX3" fmla="*/ 1639205 w 7805737"/>
              <a:gd name="connsiteY3" fmla="*/ 0 h 1978362"/>
              <a:gd name="connsiteX4" fmla="*/ 2289683 w 7805737"/>
              <a:gd name="connsiteY4" fmla="*/ 0 h 1978362"/>
              <a:gd name="connsiteX5" fmla="*/ 3018218 w 7805737"/>
              <a:gd name="connsiteY5" fmla="*/ 0 h 1978362"/>
              <a:gd name="connsiteX6" fmla="*/ 3590639 w 7805737"/>
              <a:gd name="connsiteY6" fmla="*/ 0 h 1978362"/>
              <a:gd name="connsiteX7" fmla="*/ 4319174 w 7805737"/>
              <a:gd name="connsiteY7" fmla="*/ 0 h 1978362"/>
              <a:gd name="connsiteX8" fmla="*/ 4813538 w 7805737"/>
              <a:gd name="connsiteY8" fmla="*/ 0 h 1978362"/>
              <a:gd name="connsiteX9" fmla="*/ 5620131 w 7805737"/>
              <a:gd name="connsiteY9" fmla="*/ 0 h 1978362"/>
              <a:gd name="connsiteX10" fmla="*/ 6192551 w 7805737"/>
              <a:gd name="connsiteY10" fmla="*/ 0 h 1978362"/>
              <a:gd name="connsiteX11" fmla="*/ 6999144 w 7805737"/>
              <a:gd name="connsiteY11" fmla="*/ 0 h 1978362"/>
              <a:gd name="connsiteX12" fmla="*/ 7805737 w 7805737"/>
              <a:gd name="connsiteY12" fmla="*/ 0 h 1978362"/>
              <a:gd name="connsiteX13" fmla="*/ 7805737 w 7805737"/>
              <a:gd name="connsiteY13" fmla="*/ 600103 h 1978362"/>
              <a:gd name="connsiteX14" fmla="*/ 7805737 w 7805737"/>
              <a:gd name="connsiteY14" fmla="*/ 1200206 h 1978362"/>
              <a:gd name="connsiteX15" fmla="*/ 7805737 w 7805737"/>
              <a:gd name="connsiteY15" fmla="*/ 1978362 h 1978362"/>
              <a:gd name="connsiteX16" fmla="*/ 7077202 w 7805737"/>
              <a:gd name="connsiteY16" fmla="*/ 1978362 h 1978362"/>
              <a:gd name="connsiteX17" fmla="*/ 6426723 w 7805737"/>
              <a:gd name="connsiteY17" fmla="*/ 1978362 h 1978362"/>
              <a:gd name="connsiteX18" fmla="*/ 5698188 w 7805737"/>
              <a:gd name="connsiteY18" fmla="*/ 1978362 h 1978362"/>
              <a:gd name="connsiteX19" fmla="*/ 5281882 w 7805737"/>
              <a:gd name="connsiteY19" fmla="*/ 1978362 h 1978362"/>
              <a:gd name="connsiteX20" fmla="*/ 4787519 w 7805737"/>
              <a:gd name="connsiteY20" fmla="*/ 1978362 h 1978362"/>
              <a:gd name="connsiteX21" fmla="*/ 4058983 w 7805737"/>
              <a:gd name="connsiteY21" fmla="*/ 1978362 h 1978362"/>
              <a:gd name="connsiteX22" fmla="*/ 3486563 w 7805737"/>
              <a:gd name="connsiteY22" fmla="*/ 1978362 h 1978362"/>
              <a:gd name="connsiteX23" fmla="*/ 2758027 w 7805737"/>
              <a:gd name="connsiteY23" fmla="*/ 1978362 h 1978362"/>
              <a:gd name="connsiteX24" fmla="*/ 2107549 w 7805737"/>
              <a:gd name="connsiteY24" fmla="*/ 1978362 h 1978362"/>
              <a:gd name="connsiteX25" fmla="*/ 1300956 w 7805737"/>
              <a:gd name="connsiteY25" fmla="*/ 1978362 h 1978362"/>
              <a:gd name="connsiteX26" fmla="*/ 0 w 7805737"/>
              <a:gd name="connsiteY26" fmla="*/ 1978362 h 1978362"/>
              <a:gd name="connsiteX27" fmla="*/ 0 w 7805737"/>
              <a:gd name="connsiteY27" fmla="*/ 1299124 h 1978362"/>
              <a:gd name="connsiteX28" fmla="*/ 0 w 7805737"/>
              <a:gd name="connsiteY28" fmla="*/ 600103 h 1978362"/>
              <a:gd name="connsiteX29" fmla="*/ 0 w 7805737"/>
              <a:gd name="connsiteY29" fmla="*/ 0 h 197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05737" h="1978362" extrusionOk="0">
                <a:moveTo>
                  <a:pt x="0" y="0"/>
                </a:moveTo>
                <a:cubicBezTo>
                  <a:pt x="173340" y="17993"/>
                  <a:pt x="362709" y="3397"/>
                  <a:pt x="494363" y="0"/>
                </a:cubicBezTo>
                <a:cubicBezTo>
                  <a:pt x="626017" y="-3397"/>
                  <a:pt x="822948" y="487"/>
                  <a:pt x="910669" y="0"/>
                </a:cubicBezTo>
                <a:cubicBezTo>
                  <a:pt x="998390" y="-487"/>
                  <a:pt x="1290174" y="14326"/>
                  <a:pt x="1639205" y="0"/>
                </a:cubicBezTo>
                <a:cubicBezTo>
                  <a:pt x="1988236" y="-14326"/>
                  <a:pt x="1964590" y="16141"/>
                  <a:pt x="2289683" y="0"/>
                </a:cubicBezTo>
                <a:cubicBezTo>
                  <a:pt x="2614776" y="-16141"/>
                  <a:pt x="2734264" y="-21309"/>
                  <a:pt x="3018218" y="0"/>
                </a:cubicBezTo>
                <a:cubicBezTo>
                  <a:pt x="3302172" y="21309"/>
                  <a:pt x="3381503" y="6999"/>
                  <a:pt x="3590639" y="0"/>
                </a:cubicBezTo>
                <a:cubicBezTo>
                  <a:pt x="3799775" y="-6999"/>
                  <a:pt x="4044218" y="-1477"/>
                  <a:pt x="4319174" y="0"/>
                </a:cubicBezTo>
                <a:cubicBezTo>
                  <a:pt x="4594131" y="1477"/>
                  <a:pt x="4681662" y="14191"/>
                  <a:pt x="4813538" y="0"/>
                </a:cubicBezTo>
                <a:cubicBezTo>
                  <a:pt x="4945414" y="-14191"/>
                  <a:pt x="5220694" y="27964"/>
                  <a:pt x="5620131" y="0"/>
                </a:cubicBezTo>
                <a:cubicBezTo>
                  <a:pt x="6019568" y="-27964"/>
                  <a:pt x="5928850" y="-18555"/>
                  <a:pt x="6192551" y="0"/>
                </a:cubicBezTo>
                <a:cubicBezTo>
                  <a:pt x="6456252" y="18555"/>
                  <a:pt x="6724313" y="31895"/>
                  <a:pt x="6999144" y="0"/>
                </a:cubicBezTo>
                <a:cubicBezTo>
                  <a:pt x="7273975" y="-31895"/>
                  <a:pt x="7425427" y="28815"/>
                  <a:pt x="7805737" y="0"/>
                </a:cubicBezTo>
                <a:cubicBezTo>
                  <a:pt x="7811084" y="281600"/>
                  <a:pt x="7799114" y="314174"/>
                  <a:pt x="7805737" y="600103"/>
                </a:cubicBezTo>
                <a:cubicBezTo>
                  <a:pt x="7812360" y="886032"/>
                  <a:pt x="7775777" y="902729"/>
                  <a:pt x="7805737" y="1200206"/>
                </a:cubicBezTo>
                <a:cubicBezTo>
                  <a:pt x="7835697" y="1497683"/>
                  <a:pt x="7801031" y="1613483"/>
                  <a:pt x="7805737" y="1978362"/>
                </a:cubicBezTo>
                <a:cubicBezTo>
                  <a:pt x="7647546" y="1997909"/>
                  <a:pt x="7367751" y="2006066"/>
                  <a:pt x="7077202" y="1978362"/>
                </a:cubicBezTo>
                <a:cubicBezTo>
                  <a:pt x="6786654" y="1950658"/>
                  <a:pt x="6577326" y="1962023"/>
                  <a:pt x="6426723" y="1978362"/>
                </a:cubicBezTo>
                <a:cubicBezTo>
                  <a:pt x="6276120" y="1994701"/>
                  <a:pt x="5976302" y="1947906"/>
                  <a:pt x="5698188" y="1978362"/>
                </a:cubicBezTo>
                <a:cubicBezTo>
                  <a:pt x="5420074" y="2008818"/>
                  <a:pt x="5420407" y="1982181"/>
                  <a:pt x="5281882" y="1978362"/>
                </a:cubicBezTo>
                <a:cubicBezTo>
                  <a:pt x="5143357" y="1974543"/>
                  <a:pt x="5033384" y="1972609"/>
                  <a:pt x="4787519" y="1978362"/>
                </a:cubicBezTo>
                <a:cubicBezTo>
                  <a:pt x="4541654" y="1984115"/>
                  <a:pt x="4240860" y="1994523"/>
                  <a:pt x="4058983" y="1978362"/>
                </a:cubicBezTo>
                <a:cubicBezTo>
                  <a:pt x="3877106" y="1962201"/>
                  <a:pt x="3731695" y="2000318"/>
                  <a:pt x="3486563" y="1978362"/>
                </a:cubicBezTo>
                <a:cubicBezTo>
                  <a:pt x="3241431" y="1956406"/>
                  <a:pt x="2962701" y="1943507"/>
                  <a:pt x="2758027" y="1978362"/>
                </a:cubicBezTo>
                <a:cubicBezTo>
                  <a:pt x="2553353" y="2013217"/>
                  <a:pt x="2347465" y="1989833"/>
                  <a:pt x="2107549" y="1978362"/>
                </a:cubicBezTo>
                <a:cubicBezTo>
                  <a:pt x="1867633" y="1966891"/>
                  <a:pt x="1646667" y="1944243"/>
                  <a:pt x="1300956" y="1978362"/>
                </a:cubicBezTo>
                <a:cubicBezTo>
                  <a:pt x="955245" y="2012481"/>
                  <a:pt x="466414" y="2001133"/>
                  <a:pt x="0" y="1978362"/>
                </a:cubicBezTo>
                <a:cubicBezTo>
                  <a:pt x="3607" y="1663252"/>
                  <a:pt x="-9686" y="1527839"/>
                  <a:pt x="0" y="1299124"/>
                </a:cubicBezTo>
                <a:cubicBezTo>
                  <a:pt x="9686" y="1070409"/>
                  <a:pt x="-18252" y="883459"/>
                  <a:pt x="0" y="600103"/>
                </a:cubicBezTo>
                <a:cubicBezTo>
                  <a:pt x="18252" y="316747"/>
                  <a:pt x="27895" y="150550"/>
                  <a:pt x="0" y="0"/>
                </a:cubicBezTo>
                <a:close/>
              </a:path>
            </a:pathLst>
          </a:custGeom>
          <a:noFill/>
          <a:ln>
            <a:solidFill>
              <a:schemeClr val="tx1"/>
            </a:solidFill>
            <a:extLst>
              <a:ext uri="{C807C97D-BFC1-408E-A445-0C87EB9F89A2}">
                <ask:lineSketchStyleProps xmlns:ask="http://schemas.microsoft.com/office/drawing/2018/sketchyshapes" sd="4207345084">
                  <a:prstGeom prst="rect">
                    <a:avLst/>
                  </a:prstGeom>
                  <ask:type>
                    <ask:lineSketchFreehand/>
                  </ask:type>
                </ask:lineSketchStyleProps>
              </a:ext>
            </a:extLst>
          </a:ln>
        </p:spPr>
        <p:txBody>
          <a:bodyPr wrap="square" rtlCol="0">
            <a:spAutoFit/>
          </a:bodyPr>
          <a:lstStyle/>
          <a:p>
            <a:pPr>
              <a:lnSpc>
                <a:spcPts val="2500"/>
              </a:lnSpc>
            </a:pPr>
            <a:r>
              <a:rPr lang="da-DK" sz="1600" dirty="0"/>
              <a:t>Dog kan asynkrone motorer generere interferens:</a:t>
            </a:r>
          </a:p>
          <a:p>
            <a:pPr marL="285750" indent="-285750">
              <a:lnSpc>
                <a:spcPts val="2500"/>
              </a:lnSpc>
              <a:buFont typeface="Arial" panose="020B0604020202020204" pitchFamily="34" charset="0"/>
              <a:buChar char="•"/>
            </a:pPr>
            <a:r>
              <a:rPr lang="da-DK" sz="1600" dirty="0"/>
              <a:t>Magnetisk mætning af motorer.</a:t>
            </a:r>
          </a:p>
          <a:p>
            <a:pPr>
              <a:lnSpc>
                <a:spcPts val="2500"/>
              </a:lnSpc>
            </a:pPr>
            <a:r>
              <a:rPr lang="da-DK" sz="1600" i="1" dirty="0"/>
              <a:t>I så fald bliver belastningen ikke-</a:t>
            </a:r>
            <a:r>
              <a:rPr lang="da-DK" sz="1600" i="1" dirty="0" err="1"/>
              <a:t>liniær</a:t>
            </a:r>
            <a:r>
              <a:rPr lang="da-DK" sz="1600" i="1" dirty="0"/>
              <a:t>, hvilket frembringer harmoniske forvrængninger.</a:t>
            </a:r>
          </a:p>
          <a:p>
            <a:pPr marL="285750" indent="-285750">
              <a:lnSpc>
                <a:spcPts val="2500"/>
              </a:lnSpc>
              <a:buFont typeface="Arial" panose="020B0604020202020204" pitchFamily="34" charset="0"/>
              <a:buChar char="•"/>
            </a:pPr>
            <a:r>
              <a:rPr lang="da-DK" sz="1600" dirty="0"/>
              <a:t>Indkobling eller opstart af motor.</a:t>
            </a:r>
          </a:p>
          <a:p>
            <a:pPr>
              <a:lnSpc>
                <a:spcPts val="2500"/>
              </a:lnSpc>
            </a:pPr>
            <a:r>
              <a:rPr lang="da-DK" sz="1600" i="1" dirty="0"/>
              <a:t>Store indkoblingsstrømspidser kan forårsage dyk i forsyningsspændingen.</a:t>
            </a:r>
          </a:p>
        </p:txBody>
      </p:sp>
    </p:spTree>
    <p:extLst>
      <p:ext uri="{BB962C8B-B14F-4D97-AF65-F5344CB8AC3E}">
        <p14:creationId xmlns:p14="http://schemas.microsoft.com/office/powerpoint/2010/main" val="1665483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7758232" cy="914400"/>
          </a:xfrm>
        </p:spPr>
        <p:txBody>
          <a:bodyPr/>
          <a:lstStyle/>
          <a:p>
            <a:r>
              <a:rPr lang="da-DK" dirty="0"/>
              <a:t>EMC/EMI</a:t>
            </a:r>
            <a:br>
              <a:rPr lang="da-DK" dirty="0"/>
            </a:br>
            <a:br>
              <a:rPr lang="da-DK" dirty="0"/>
            </a:br>
            <a:r>
              <a:rPr lang="da-DK" dirty="0"/>
              <a:t>Eksempler på kilder til EMI</a:t>
            </a:r>
          </a:p>
        </p:txBody>
      </p:sp>
      <p:sp>
        <p:nvSpPr>
          <p:cNvPr id="2" name="Tekstfelt 1">
            <a:extLst>
              <a:ext uri="{FF2B5EF4-FFF2-40B4-BE49-F238E27FC236}">
                <a16:creationId xmlns:a16="http://schemas.microsoft.com/office/drawing/2014/main" id="{B89BA7F1-4680-BD60-892E-D1294F2D0FD6}"/>
              </a:ext>
            </a:extLst>
          </p:cNvPr>
          <p:cNvSpPr txBox="1"/>
          <p:nvPr/>
        </p:nvSpPr>
        <p:spPr>
          <a:xfrm rot="10800000" flipH="1" flipV="1">
            <a:off x="808500" y="1643481"/>
            <a:ext cx="2772899" cy="430887"/>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sz="2200" b="1" dirty="0"/>
              <a:t>Punktsvejsning</a:t>
            </a:r>
          </a:p>
        </p:txBody>
      </p:sp>
      <p:pic>
        <p:nvPicPr>
          <p:cNvPr id="5" name="Billede 4">
            <a:extLst>
              <a:ext uri="{FF2B5EF4-FFF2-40B4-BE49-F238E27FC236}">
                <a16:creationId xmlns:a16="http://schemas.microsoft.com/office/drawing/2014/main" id="{B38E4082-C00E-28C7-ECE1-5824A56D6FBE}"/>
              </a:ext>
            </a:extLst>
          </p:cNvPr>
          <p:cNvPicPr>
            <a:picLocks noChangeAspect="1"/>
          </p:cNvPicPr>
          <p:nvPr/>
        </p:nvPicPr>
        <p:blipFill rotWithShape="1">
          <a:blip r:embed="rId2"/>
          <a:srcRect l="698" t="-2098" r="629" b="19084"/>
          <a:stretch/>
        </p:blipFill>
        <p:spPr>
          <a:xfrm>
            <a:off x="6972418" y="2412507"/>
            <a:ext cx="3867150" cy="3324609"/>
          </a:xfrm>
          <a:prstGeom prst="rect">
            <a:avLst/>
          </a:prstGeom>
        </p:spPr>
      </p:pic>
      <p:sp>
        <p:nvSpPr>
          <p:cNvPr id="7" name="Tekstfelt 6">
            <a:extLst>
              <a:ext uri="{FF2B5EF4-FFF2-40B4-BE49-F238E27FC236}">
                <a16:creationId xmlns:a16="http://schemas.microsoft.com/office/drawing/2014/main" id="{FD7E5148-67D2-7BCF-136F-981A00B9FA27}"/>
              </a:ext>
            </a:extLst>
          </p:cNvPr>
          <p:cNvSpPr txBox="1"/>
          <p:nvPr/>
        </p:nvSpPr>
        <p:spPr>
          <a:xfrm>
            <a:off x="847607" y="2562225"/>
            <a:ext cx="4795956" cy="1477328"/>
          </a:xfrm>
          <a:custGeom>
            <a:avLst/>
            <a:gdLst>
              <a:gd name="connsiteX0" fmla="*/ 0 w 4795956"/>
              <a:gd name="connsiteY0" fmla="*/ 0 h 1477328"/>
              <a:gd name="connsiteX1" fmla="*/ 541258 w 4795956"/>
              <a:gd name="connsiteY1" fmla="*/ 0 h 1477328"/>
              <a:gd name="connsiteX2" fmla="*/ 1130475 w 4795956"/>
              <a:gd name="connsiteY2" fmla="*/ 0 h 1477328"/>
              <a:gd name="connsiteX3" fmla="*/ 1911531 w 4795956"/>
              <a:gd name="connsiteY3" fmla="*/ 0 h 1477328"/>
              <a:gd name="connsiteX4" fmla="*/ 2452789 w 4795956"/>
              <a:gd name="connsiteY4" fmla="*/ 0 h 1477328"/>
              <a:gd name="connsiteX5" fmla="*/ 3042006 w 4795956"/>
              <a:gd name="connsiteY5" fmla="*/ 0 h 1477328"/>
              <a:gd name="connsiteX6" fmla="*/ 3583264 w 4795956"/>
              <a:gd name="connsiteY6" fmla="*/ 0 h 1477328"/>
              <a:gd name="connsiteX7" fmla="*/ 4795956 w 4795956"/>
              <a:gd name="connsiteY7" fmla="*/ 0 h 1477328"/>
              <a:gd name="connsiteX8" fmla="*/ 4795956 w 4795956"/>
              <a:gd name="connsiteY8" fmla="*/ 521989 h 1477328"/>
              <a:gd name="connsiteX9" fmla="*/ 4795956 w 4795956"/>
              <a:gd name="connsiteY9" fmla="*/ 970112 h 1477328"/>
              <a:gd name="connsiteX10" fmla="*/ 4795956 w 4795956"/>
              <a:gd name="connsiteY10" fmla="*/ 1477328 h 1477328"/>
              <a:gd name="connsiteX11" fmla="*/ 4254698 w 4795956"/>
              <a:gd name="connsiteY11" fmla="*/ 1477328 h 1477328"/>
              <a:gd name="connsiteX12" fmla="*/ 3713440 w 4795956"/>
              <a:gd name="connsiteY12" fmla="*/ 1477328 h 1477328"/>
              <a:gd name="connsiteX13" fmla="*/ 3124223 w 4795956"/>
              <a:gd name="connsiteY13" fmla="*/ 1477328 h 1477328"/>
              <a:gd name="connsiteX14" fmla="*/ 2439086 w 4795956"/>
              <a:gd name="connsiteY14" fmla="*/ 1477328 h 1477328"/>
              <a:gd name="connsiteX15" fmla="*/ 1705990 w 4795956"/>
              <a:gd name="connsiteY15" fmla="*/ 1477328 h 1477328"/>
              <a:gd name="connsiteX16" fmla="*/ 972894 w 4795956"/>
              <a:gd name="connsiteY16" fmla="*/ 1477328 h 1477328"/>
              <a:gd name="connsiteX17" fmla="*/ 0 w 4795956"/>
              <a:gd name="connsiteY17" fmla="*/ 1477328 h 1477328"/>
              <a:gd name="connsiteX18" fmla="*/ 0 w 4795956"/>
              <a:gd name="connsiteY18" fmla="*/ 1029205 h 1477328"/>
              <a:gd name="connsiteX19" fmla="*/ 0 w 4795956"/>
              <a:gd name="connsiteY19" fmla="*/ 507216 h 1477328"/>
              <a:gd name="connsiteX20" fmla="*/ 0 w 4795956"/>
              <a:gd name="connsiteY20" fmla="*/ 0 h 1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95956" h="1477328" extrusionOk="0">
                <a:moveTo>
                  <a:pt x="0" y="0"/>
                </a:moveTo>
                <a:cubicBezTo>
                  <a:pt x="211201" y="8800"/>
                  <a:pt x="423328" y="-13711"/>
                  <a:pt x="541258" y="0"/>
                </a:cubicBezTo>
                <a:cubicBezTo>
                  <a:pt x="659188" y="13711"/>
                  <a:pt x="937024" y="-25547"/>
                  <a:pt x="1130475" y="0"/>
                </a:cubicBezTo>
                <a:cubicBezTo>
                  <a:pt x="1323926" y="25547"/>
                  <a:pt x="1706830" y="-17150"/>
                  <a:pt x="1911531" y="0"/>
                </a:cubicBezTo>
                <a:cubicBezTo>
                  <a:pt x="2116232" y="17150"/>
                  <a:pt x="2239608" y="-20353"/>
                  <a:pt x="2452789" y="0"/>
                </a:cubicBezTo>
                <a:cubicBezTo>
                  <a:pt x="2665970" y="20353"/>
                  <a:pt x="2877779" y="24644"/>
                  <a:pt x="3042006" y="0"/>
                </a:cubicBezTo>
                <a:cubicBezTo>
                  <a:pt x="3206233" y="-24644"/>
                  <a:pt x="3349518" y="-657"/>
                  <a:pt x="3583264" y="0"/>
                </a:cubicBezTo>
                <a:cubicBezTo>
                  <a:pt x="3817010" y="657"/>
                  <a:pt x="4318104" y="-23538"/>
                  <a:pt x="4795956" y="0"/>
                </a:cubicBezTo>
                <a:cubicBezTo>
                  <a:pt x="4773640" y="258733"/>
                  <a:pt x="4789294" y="314921"/>
                  <a:pt x="4795956" y="521989"/>
                </a:cubicBezTo>
                <a:cubicBezTo>
                  <a:pt x="4802618" y="729057"/>
                  <a:pt x="4806720" y="759956"/>
                  <a:pt x="4795956" y="970112"/>
                </a:cubicBezTo>
                <a:cubicBezTo>
                  <a:pt x="4785192" y="1180268"/>
                  <a:pt x="4819675" y="1352749"/>
                  <a:pt x="4795956" y="1477328"/>
                </a:cubicBezTo>
                <a:cubicBezTo>
                  <a:pt x="4541114" y="1503966"/>
                  <a:pt x="4465776" y="1455244"/>
                  <a:pt x="4254698" y="1477328"/>
                </a:cubicBezTo>
                <a:cubicBezTo>
                  <a:pt x="4043620" y="1499412"/>
                  <a:pt x="3926163" y="1464037"/>
                  <a:pt x="3713440" y="1477328"/>
                </a:cubicBezTo>
                <a:cubicBezTo>
                  <a:pt x="3500717" y="1490619"/>
                  <a:pt x="3408024" y="1490563"/>
                  <a:pt x="3124223" y="1477328"/>
                </a:cubicBezTo>
                <a:cubicBezTo>
                  <a:pt x="2840422" y="1464093"/>
                  <a:pt x="2699806" y="1498968"/>
                  <a:pt x="2439086" y="1477328"/>
                </a:cubicBezTo>
                <a:cubicBezTo>
                  <a:pt x="2178366" y="1455688"/>
                  <a:pt x="1992271" y="1444549"/>
                  <a:pt x="1705990" y="1477328"/>
                </a:cubicBezTo>
                <a:cubicBezTo>
                  <a:pt x="1419709" y="1510107"/>
                  <a:pt x="1260870" y="1454734"/>
                  <a:pt x="972894" y="1477328"/>
                </a:cubicBezTo>
                <a:cubicBezTo>
                  <a:pt x="684918" y="1499922"/>
                  <a:pt x="390334" y="1438271"/>
                  <a:pt x="0" y="1477328"/>
                </a:cubicBezTo>
                <a:cubicBezTo>
                  <a:pt x="-4285" y="1275091"/>
                  <a:pt x="2039" y="1125255"/>
                  <a:pt x="0" y="1029205"/>
                </a:cubicBezTo>
                <a:cubicBezTo>
                  <a:pt x="-2039" y="933155"/>
                  <a:pt x="-18770" y="728708"/>
                  <a:pt x="0" y="507216"/>
                </a:cubicBezTo>
                <a:cubicBezTo>
                  <a:pt x="18770" y="285724"/>
                  <a:pt x="2578" y="189149"/>
                  <a:pt x="0" y="0"/>
                </a:cubicBezTo>
                <a:close/>
              </a:path>
            </a:pathLst>
          </a:custGeom>
          <a:noFill/>
          <a:ln>
            <a:solidFill>
              <a:schemeClr val="tx1"/>
            </a:solidFill>
            <a:extLst>
              <a:ext uri="{C807C97D-BFC1-408E-A445-0C87EB9F89A2}">
                <ask:lineSketchStyleProps xmlns:ask="http://schemas.microsoft.com/office/drawing/2018/sketchyshapes" sd="783862217">
                  <a:prstGeom prst="rect">
                    <a:avLst/>
                  </a:prstGeom>
                  <ask:type>
                    <ask:lineSketchFreehand/>
                  </ask:type>
                </ask:lineSketchStyleProps>
              </a:ext>
            </a:extLst>
          </a:ln>
        </p:spPr>
        <p:txBody>
          <a:bodyPr wrap="square" rtlCol="0">
            <a:spAutoFit/>
          </a:bodyPr>
          <a:lstStyle/>
          <a:p>
            <a:r>
              <a:rPr lang="da-DK" dirty="0"/>
              <a:t>Punktsvejsning foregår ved at sende en stor strøm (op til 30.000A) gennem de to dele, der skal svejses sammen.</a:t>
            </a:r>
          </a:p>
          <a:p>
            <a:r>
              <a:rPr lang="da-DK" dirty="0"/>
              <a:t>Der opstår en </a:t>
            </a:r>
            <a:r>
              <a:rPr lang="da-DK" dirty="0" err="1"/>
              <a:t>lysbue</a:t>
            </a:r>
            <a:r>
              <a:rPr lang="da-DK" dirty="0"/>
              <a:t>, der er kraftig nok til at sammensmelte metallet.</a:t>
            </a:r>
          </a:p>
        </p:txBody>
      </p:sp>
      <p:sp>
        <p:nvSpPr>
          <p:cNvPr id="10" name="Tekstfelt 9">
            <a:extLst>
              <a:ext uri="{FF2B5EF4-FFF2-40B4-BE49-F238E27FC236}">
                <a16:creationId xmlns:a16="http://schemas.microsoft.com/office/drawing/2014/main" id="{D7D12F30-20D9-73CF-B706-276701E16439}"/>
              </a:ext>
            </a:extLst>
          </p:cNvPr>
          <p:cNvSpPr txBox="1"/>
          <p:nvPr/>
        </p:nvSpPr>
        <p:spPr>
          <a:xfrm>
            <a:off x="733425" y="4424363"/>
            <a:ext cx="5695950" cy="1200329"/>
          </a:xfrm>
          <a:custGeom>
            <a:avLst/>
            <a:gdLst>
              <a:gd name="connsiteX0" fmla="*/ 0 w 5695950"/>
              <a:gd name="connsiteY0" fmla="*/ 0 h 1200329"/>
              <a:gd name="connsiteX1" fmla="*/ 626555 w 5695950"/>
              <a:gd name="connsiteY1" fmla="*/ 0 h 1200329"/>
              <a:gd name="connsiteX2" fmla="*/ 1139190 w 5695950"/>
              <a:gd name="connsiteY2" fmla="*/ 0 h 1200329"/>
              <a:gd name="connsiteX3" fmla="*/ 1537907 w 5695950"/>
              <a:gd name="connsiteY3" fmla="*/ 0 h 1200329"/>
              <a:gd name="connsiteX4" fmla="*/ 2221421 w 5695950"/>
              <a:gd name="connsiteY4" fmla="*/ 0 h 1200329"/>
              <a:gd name="connsiteX5" fmla="*/ 2791016 w 5695950"/>
              <a:gd name="connsiteY5" fmla="*/ 0 h 1200329"/>
              <a:gd name="connsiteX6" fmla="*/ 3360611 w 5695950"/>
              <a:gd name="connsiteY6" fmla="*/ 0 h 1200329"/>
              <a:gd name="connsiteX7" fmla="*/ 4044125 w 5695950"/>
              <a:gd name="connsiteY7" fmla="*/ 0 h 1200329"/>
              <a:gd name="connsiteX8" fmla="*/ 4442841 w 5695950"/>
              <a:gd name="connsiteY8" fmla="*/ 0 h 1200329"/>
              <a:gd name="connsiteX9" fmla="*/ 4955477 w 5695950"/>
              <a:gd name="connsiteY9" fmla="*/ 0 h 1200329"/>
              <a:gd name="connsiteX10" fmla="*/ 5695950 w 5695950"/>
              <a:gd name="connsiteY10" fmla="*/ 0 h 1200329"/>
              <a:gd name="connsiteX11" fmla="*/ 5695950 w 5695950"/>
              <a:gd name="connsiteY11" fmla="*/ 412113 h 1200329"/>
              <a:gd name="connsiteX12" fmla="*/ 5695950 w 5695950"/>
              <a:gd name="connsiteY12" fmla="*/ 812223 h 1200329"/>
              <a:gd name="connsiteX13" fmla="*/ 5695950 w 5695950"/>
              <a:gd name="connsiteY13" fmla="*/ 1200329 h 1200329"/>
              <a:gd name="connsiteX14" fmla="*/ 5183315 w 5695950"/>
              <a:gd name="connsiteY14" fmla="*/ 1200329 h 1200329"/>
              <a:gd name="connsiteX15" fmla="*/ 4613720 w 5695950"/>
              <a:gd name="connsiteY15" fmla="*/ 1200329 h 1200329"/>
              <a:gd name="connsiteX16" fmla="*/ 3930205 w 5695950"/>
              <a:gd name="connsiteY16" fmla="*/ 1200329 h 1200329"/>
              <a:gd name="connsiteX17" fmla="*/ 3360611 w 5695950"/>
              <a:gd name="connsiteY17" fmla="*/ 1200329 h 1200329"/>
              <a:gd name="connsiteX18" fmla="*/ 2791016 w 5695950"/>
              <a:gd name="connsiteY18" fmla="*/ 1200329 h 1200329"/>
              <a:gd name="connsiteX19" fmla="*/ 2335340 w 5695950"/>
              <a:gd name="connsiteY19" fmla="*/ 1200329 h 1200329"/>
              <a:gd name="connsiteX20" fmla="*/ 1822704 w 5695950"/>
              <a:gd name="connsiteY20" fmla="*/ 1200329 h 1200329"/>
              <a:gd name="connsiteX21" fmla="*/ 1139190 w 5695950"/>
              <a:gd name="connsiteY21" fmla="*/ 1200329 h 1200329"/>
              <a:gd name="connsiteX22" fmla="*/ 683514 w 5695950"/>
              <a:gd name="connsiteY22" fmla="*/ 1200329 h 1200329"/>
              <a:gd name="connsiteX23" fmla="*/ 0 w 5695950"/>
              <a:gd name="connsiteY23" fmla="*/ 1200329 h 1200329"/>
              <a:gd name="connsiteX24" fmla="*/ 0 w 5695950"/>
              <a:gd name="connsiteY24" fmla="*/ 776213 h 1200329"/>
              <a:gd name="connsiteX25" fmla="*/ 0 w 5695950"/>
              <a:gd name="connsiteY25" fmla="*/ 412113 h 1200329"/>
              <a:gd name="connsiteX26" fmla="*/ 0 w 5695950"/>
              <a:gd name="connsiteY26"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95950" h="1200329" extrusionOk="0">
                <a:moveTo>
                  <a:pt x="0" y="0"/>
                </a:moveTo>
                <a:cubicBezTo>
                  <a:pt x="158159" y="-37872"/>
                  <a:pt x="336082" y="39676"/>
                  <a:pt x="626555" y="0"/>
                </a:cubicBezTo>
                <a:cubicBezTo>
                  <a:pt x="917029" y="-39676"/>
                  <a:pt x="1001540" y="21459"/>
                  <a:pt x="1139190" y="0"/>
                </a:cubicBezTo>
                <a:cubicBezTo>
                  <a:pt x="1276841" y="-21459"/>
                  <a:pt x="1440593" y="41063"/>
                  <a:pt x="1537907" y="0"/>
                </a:cubicBezTo>
                <a:cubicBezTo>
                  <a:pt x="1635221" y="-41063"/>
                  <a:pt x="2053425" y="68436"/>
                  <a:pt x="2221421" y="0"/>
                </a:cubicBezTo>
                <a:cubicBezTo>
                  <a:pt x="2389417" y="-68436"/>
                  <a:pt x="2568657" y="43669"/>
                  <a:pt x="2791016" y="0"/>
                </a:cubicBezTo>
                <a:cubicBezTo>
                  <a:pt x="3013375" y="-43669"/>
                  <a:pt x="3163001" y="27187"/>
                  <a:pt x="3360611" y="0"/>
                </a:cubicBezTo>
                <a:cubicBezTo>
                  <a:pt x="3558221" y="-27187"/>
                  <a:pt x="3884197" y="26579"/>
                  <a:pt x="4044125" y="0"/>
                </a:cubicBezTo>
                <a:cubicBezTo>
                  <a:pt x="4204053" y="-26579"/>
                  <a:pt x="4278175" y="33398"/>
                  <a:pt x="4442841" y="0"/>
                </a:cubicBezTo>
                <a:cubicBezTo>
                  <a:pt x="4607507" y="-33398"/>
                  <a:pt x="4823691" y="4594"/>
                  <a:pt x="4955477" y="0"/>
                </a:cubicBezTo>
                <a:cubicBezTo>
                  <a:pt x="5087263" y="-4594"/>
                  <a:pt x="5420470" y="65320"/>
                  <a:pt x="5695950" y="0"/>
                </a:cubicBezTo>
                <a:cubicBezTo>
                  <a:pt x="5707760" y="183841"/>
                  <a:pt x="5652945" y="265064"/>
                  <a:pt x="5695950" y="412113"/>
                </a:cubicBezTo>
                <a:cubicBezTo>
                  <a:pt x="5738955" y="559162"/>
                  <a:pt x="5692503" y="617229"/>
                  <a:pt x="5695950" y="812223"/>
                </a:cubicBezTo>
                <a:cubicBezTo>
                  <a:pt x="5699397" y="1007217"/>
                  <a:pt x="5688883" y="1054971"/>
                  <a:pt x="5695950" y="1200329"/>
                </a:cubicBezTo>
                <a:cubicBezTo>
                  <a:pt x="5556561" y="1247937"/>
                  <a:pt x="5292065" y="1170378"/>
                  <a:pt x="5183315" y="1200329"/>
                </a:cubicBezTo>
                <a:cubicBezTo>
                  <a:pt x="5074565" y="1230280"/>
                  <a:pt x="4771669" y="1134138"/>
                  <a:pt x="4613720" y="1200329"/>
                </a:cubicBezTo>
                <a:cubicBezTo>
                  <a:pt x="4455772" y="1266520"/>
                  <a:pt x="4133768" y="1175482"/>
                  <a:pt x="3930205" y="1200329"/>
                </a:cubicBezTo>
                <a:cubicBezTo>
                  <a:pt x="3726642" y="1225176"/>
                  <a:pt x="3553633" y="1141236"/>
                  <a:pt x="3360611" y="1200329"/>
                </a:cubicBezTo>
                <a:cubicBezTo>
                  <a:pt x="3167589" y="1259422"/>
                  <a:pt x="2931661" y="1164521"/>
                  <a:pt x="2791016" y="1200329"/>
                </a:cubicBezTo>
                <a:cubicBezTo>
                  <a:pt x="2650371" y="1236137"/>
                  <a:pt x="2434703" y="1171622"/>
                  <a:pt x="2335340" y="1200329"/>
                </a:cubicBezTo>
                <a:cubicBezTo>
                  <a:pt x="2235977" y="1229036"/>
                  <a:pt x="1986824" y="1184665"/>
                  <a:pt x="1822704" y="1200329"/>
                </a:cubicBezTo>
                <a:cubicBezTo>
                  <a:pt x="1658584" y="1215993"/>
                  <a:pt x="1420387" y="1144752"/>
                  <a:pt x="1139190" y="1200329"/>
                </a:cubicBezTo>
                <a:cubicBezTo>
                  <a:pt x="857993" y="1255906"/>
                  <a:pt x="828358" y="1178811"/>
                  <a:pt x="683514" y="1200329"/>
                </a:cubicBezTo>
                <a:cubicBezTo>
                  <a:pt x="538670" y="1221847"/>
                  <a:pt x="309490" y="1187799"/>
                  <a:pt x="0" y="1200329"/>
                </a:cubicBezTo>
                <a:cubicBezTo>
                  <a:pt x="-10886" y="1062056"/>
                  <a:pt x="8546" y="932847"/>
                  <a:pt x="0" y="776213"/>
                </a:cubicBezTo>
                <a:cubicBezTo>
                  <a:pt x="-8546" y="619579"/>
                  <a:pt x="42459" y="531378"/>
                  <a:pt x="0" y="412113"/>
                </a:cubicBezTo>
                <a:cubicBezTo>
                  <a:pt x="-42459" y="292848"/>
                  <a:pt x="42752" y="172815"/>
                  <a:pt x="0" y="0"/>
                </a:cubicBezTo>
                <a:close/>
              </a:path>
            </a:pathLst>
          </a:custGeom>
          <a:noFill/>
          <a:ln>
            <a:solidFill>
              <a:schemeClr val="tx1"/>
            </a:solidFill>
            <a:extLst>
              <a:ext uri="{C807C97D-BFC1-408E-A445-0C87EB9F89A2}">
                <ask:lineSketchStyleProps xmlns:ask="http://schemas.microsoft.com/office/drawing/2018/sketchyshapes" sd="2094609818">
                  <a:prstGeom prst="rect">
                    <a:avLst/>
                  </a:prstGeom>
                  <ask:type>
                    <ask:lineSketchScribble/>
                  </ask:type>
                </ask:lineSketchStyleProps>
              </a:ext>
            </a:extLst>
          </a:ln>
        </p:spPr>
        <p:txBody>
          <a:bodyPr wrap="square" rtlCol="0">
            <a:spAutoFit/>
          </a:bodyPr>
          <a:lstStyle/>
          <a:p>
            <a:r>
              <a:rPr lang="da-DK" dirty="0"/>
              <a:t>Der genereres interferens i form af</a:t>
            </a:r>
          </a:p>
          <a:p>
            <a:pPr marL="285750" indent="-285750">
              <a:buFont typeface="Arial" panose="020B0604020202020204" pitchFamily="34" charset="0"/>
              <a:buChar char="•"/>
            </a:pPr>
            <a:r>
              <a:rPr lang="da-DK" dirty="0"/>
              <a:t>Harmoniske spændinger 200 – 20 KHz</a:t>
            </a:r>
          </a:p>
          <a:p>
            <a:pPr marL="285750" indent="-285750">
              <a:buFont typeface="Arial" panose="020B0604020202020204" pitchFamily="34" charset="0"/>
              <a:buChar char="•"/>
            </a:pPr>
            <a:r>
              <a:rPr lang="da-DK" dirty="0"/>
              <a:t>Kraftig udstrålede magnetfelter, der kan forårsage fejlfunktion i induktive </a:t>
            </a:r>
            <a:r>
              <a:rPr lang="da-DK" dirty="0" err="1"/>
              <a:t>aftastere</a:t>
            </a:r>
            <a:r>
              <a:rPr lang="da-DK" dirty="0"/>
              <a:t>.</a:t>
            </a:r>
          </a:p>
        </p:txBody>
      </p:sp>
    </p:spTree>
    <p:extLst>
      <p:ext uri="{BB962C8B-B14F-4D97-AF65-F5344CB8AC3E}">
        <p14:creationId xmlns:p14="http://schemas.microsoft.com/office/powerpoint/2010/main" val="4184935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7758232" cy="914400"/>
          </a:xfrm>
        </p:spPr>
        <p:txBody>
          <a:bodyPr/>
          <a:lstStyle/>
          <a:p>
            <a:r>
              <a:rPr lang="da-DK" dirty="0"/>
              <a:t>EMC/EMI</a:t>
            </a:r>
            <a:br>
              <a:rPr lang="da-DK" dirty="0"/>
            </a:br>
            <a:br>
              <a:rPr lang="da-DK" dirty="0"/>
            </a:br>
            <a:r>
              <a:rPr lang="da-DK" dirty="0"/>
              <a:t>Eksempler på kilder til EMI</a:t>
            </a:r>
          </a:p>
        </p:txBody>
      </p:sp>
      <p:pic>
        <p:nvPicPr>
          <p:cNvPr id="4" name="Billede 3">
            <a:extLst>
              <a:ext uri="{FF2B5EF4-FFF2-40B4-BE49-F238E27FC236}">
                <a16:creationId xmlns:a16="http://schemas.microsoft.com/office/drawing/2014/main" id="{9CF6DF1A-8351-88AD-188A-D8F71360BDB4}"/>
              </a:ext>
            </a:extLst>
          </p:cNvPr>
          <p:cNvPicPr>
            <a:picLocks noChangeAspect="1"/>
          </p:cNvPicPr>
          <p:nvPr/>
        </p:nvPicPr>
        <p:blipFill>
          <a:blip r:embed="rId2"/>
          <a:stretch>
            <a:fillRect/>
          </a:stretch>
        </p:blipFill>
        <p:spPr>
          <a:xfrm>
            <a:off x="3742773" y="1603393"/>
            <a:ext cx="5945908" cy="4772468"/>
          </a:xfrm>
          <a:prstGeom prst="rect">
            <a:avLst/>
          </a:prstGeom>
        </p:spPr>
      </p:pic>
    </p:spTree>
    <p:extLst>
      <p:ext uri="{BB962C8B-B14F-4D97-AF65-F5344CB8AC3E}">
        <p14:creationId xmlns:p14="http://schemas.microsoft.com/office/powerpoint/2010/main" val="429692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4" name="Pladsholder til indhold 3" descr="Thinking Face Emoji">
                <a:extLst>
                  <a:ext uri="{FF2B5EF4-FFF2-40B4-BE49-F238E27FC236}">
                    <a16:creationId xmlns:a16="http://schemas.microsoft.com/office/drawing/2014/main" id="{598D251B-5F1C-AEB7-9D13-B1A7913B9BF0}"/>
                  </a:ext>
                </a:extLst>
              </p:cNvPr>
              <p:cNvGraphicFramePr>
                <a:graphicFrameLocks noGrp="1"/>
              </p:cNvGraphicFramePr>
              <p:nvPr>
                <p:ph sz="half" idx="1"/>
                <p:extLst>
                  <p:ext uri="{D42A27DB-BD31-4B8C-83A1-F6EECF244321}">
                    <p14:modId xmlns:p14="http://schemas.microsoft.com/office/powerpoint/2010/main" val="1125906499"/>
                  </p:ext>
                </p:extLst>
              </p:nvPr>
            </p:nvGraphicFramePr>
            <p:xfrm>
              <a:off x="6777040" y="1763645"/>
              <a:ext cx="3368870" cy="3575644"/>
            </p:xfrm>
            <a:graphic>
              <a:graphicData uri="http://schemas.microsoft.com/office/drawing/2017/model3d">
                <am3d:model3d r:embed="rId2">
                  <am3d:spPr>
                    <a:xfrm>
                      <a:off x="0" y="0"/>
                      <a:ext cx="3368870" cy="3575644"/>
                    </a:xfrm>
                    <a:prstGeom prst="rect">
                      <a:avLst/>
                    </a:prstGeom>
                  </am3d:spPr>
                  <am3d:camera>
                    <am3d:pos x="0" y="0" z="78335969"/>
                    <am3d:up dx="0" dy="36000000" dz="0"/>
                    <am3d:lookAt x="0" y="0" z="0"/>
                    <am3d:perspective fov="2700000"/>
                  </am3d:camera>
                  <am3d:trans>
                    <am3d:meterPerModelUnit n="89687" d="1000000"/>
                    <am3d:preTrans dx="3" dy="-16951004" dz="-1048983"/>
                    <am3d:scale>
                      <am3d:sx n="1000000" d="1000000"/>
                      <am3d:sy n="1000000" d="1000000"/>
                      <am3d:sz n="1000000" d="1000000"/>
                    </am3d:scale>
                    <am3d:rot/>
                    <am3d:postTrans dx="0" dy="0" dz="0"/>
                  </am3d:trans>
                  <am3d:raster rName="Office3DRenderer" rVer="16.0.8326">
                    <am3d:blip r:embed="rId3"/>
                  </am3d:raster>
                  <am3d:objViewport viewportSz="612813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Pladsholder til indhold 3" descr="Thinking Face Emoji">
                <a:extLst>
                  <a:ext uri="{FF2B5EF4-FFF2-40B4-BE49-F238E27FC236}">
                    <a16:creationId xmlns:a16="http://schemas.microsoft.com/office/drawing/2014/main" id="{598D251B-5F1C-AEB7-9D13-B1A7913B9BF0}"/>
                  </a:ext>
                </a:extLst>
              </p:cNvPr>
              <p:cNvPicPr>
                <a:picLocks noGrp="1" noRot="1" noChangeAspect="1" noMove="1" noResize="1" noEditPoints="1" noAdjustHandles="1" noChangeArrowheads="1" noChangeShapeType="1" noCrop="1"/>
              </p:cNvPicPr>
              <p:nvPr/>
            </p:nvPicPr>
            <p:blipFill>
              <a:blip r:embed="rId3"/>
              <a:stretch>
                <a:fillRect/>
              </a:stretch>
            </p:blipFill>
            <p:spPr>
              <a:xfrm>
                <a:off x="6777040" y="1763645"/>
                <a:ext cx="3368870" cy="3575644"/>
              </a:xfrm>
              <a:prstGeom prst="rect">
                <a:avLst/>
              </a:prstGeom>
            </p:spPr>
          </p:pic>
        </mc:Fallback>
      </mc:AlternateContent>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Hvad kan vi gøre ved EM støj?</a:t>
            </a:r>
          </a:p>
        </p:txBody>
      </p:sp>
      <p:sp>
        <p:nvSpPr>
          <p:cNvPr id="8" name="Tekstfelt 7">
            <a:extLst>
              <a:ext uri="{FF2B5EF4-FFF2-40B4-BE49-F238E27FC236}">
                <a16:creationId xmlns:a16="http://schemas.microsoft.com/office/drawing/2014/main" id="{66A46166-E88B-36CA-0EE5-2F88B33C0145}"/>
              </a:ext>
            </a:extLst>
          </p:cNvPr>
          <p:cNvSpPr txBox="1"/>
          <p:nvPr/>
        </p:nvSpPr>
        <p:spPr>
          <a:xfrm>
            <a:off x="685800" y="2766637"/>
            <a:ext cx="4729162" cy="1569660"/>
          </a:xfrm>
          <a:custGeom>
            <a:avLst/>
            <a:gdLst>
              <a:gd name="connsiteX0" fmla="*/ 0 w 4729162"/>
              <a:gd name="connsiteY0" fmla="*/ 0 h 1569660"/>
              <a:gd name="connsiteX1" fmla="*/ 770178 w 4729162"/>
              <a:gd name="connsiteY1" fmla="*/ 0 h 1569660"/>
              <a:gd name="connsiteX2" fmla="*/ 1540356 w 4729162"/>
              <a:gd name="connsiteY2" fmla="*/ 0 h 1569660"/>
              <a:gd name="connsiteX3" fmla="*/ 2215950 w 4729162"/>
              <a:gd name="connsiteY3" fmla="*/ 0 h 1569660"/>
              <a:gd name="connsiteX4" fmla="*/ 2938836 w 4729162"/>
              <a:gd name="connsiteY4" fmla="*/ 0 h 1569660"/>
              <a:gd name="connsiteX5" fmla="*/ 3472556 w 4729162"/>
              <a:gd name="connsiteY5" fmla="*/ 0 h 1569660"/>
              <a:gd name="connsiteX6" fmla="*/ 4148151 w 4729162"/>
              <a:gd name="connsiteY6" fmla="*/ 0 h 1569660"/>
              <a:gd name="connsiteX7" fmla="*/ 4729162 w 4729162"/>
              <a:gd name="connsiteY7" fmla="*/ 0 h 1569660"/>
              <a:gd name="connsiteX8" fmla="*/ 4729162 w 4729162"/>
              <a:gd name="connsiteY8" fmla="*/ 491827 h 1569660"/>
              <a:gd name="connsiteX9" fmla="*/ 4729162 w 4729162"/>
              <a:gd name="connsiteY9" fmla="*/ 967957 h 1569660"/>
              <a:gd name="connsiteX10" fmla="*/ 4729162 w 4729162"/>
              <a:gd name="connsiteY10" fmla="*/ 1569660 h 1569660"/>
              <a:gd name="connsiteX11" fmla="*/ 3958984 w 4729162"/>
              <a:gd name="connsiteY11" fmla="*/ 1569660 h 1569660"/>
              <a:gd name="connsiteX12" fmla="*/ 3188806 w 4729162"/>
              <a:gd name="connsiteY12" fmla="*/ 1569660 h 1569660"/>
              <a:gd name="connsiteX13" fmla="*/ 2465920 w 4729162"/>
              <a:gd name="connsiteY13" fmla="*/ 1569660 h 1569660"/>
              <a:gd name="connsiteX14" fmla="*/ 1790326 w 4729162"/>
              <a:gd name="connsiteY14" fmla="*/ 1569660 h 1569660"/>
              <a:gd name="connsiteX15" fmla="*/ 1162023 w 4729162"/>
              <a:gd name="connsiteY15" fmla="*/ 1569660 h 1569660"/>
              <a:gd name="connsiteX16" fmla="*/ 581011 w 4729162"/>
              <a:gd name="connsiteY16" fmla="*/ 1569660 h 1569660"/>
              <a:gd name="connsiteX17" fmla="*/ 0 w 4729162"/>
              <a:gd name="connsiteY17" fmla="*/ 1569660 h 1569660"/>
              <a:gd name="connsiteX18" fmla="*/ 0 w 4729162"/>
              <a:gd name="connsiteY18" fmla="*/ 1077833 h 1569660"/>
              <a:gd name="connsiteX19" fmla="*/ 0 w 4729162"/>
              <a:gd name="connsiteY19" fmla="*/ 538917 h 1569660"/>
              <a:gd name="connsiteX20" fmla="*/ 0 w 4729162"/>
              <a:gd name="connsiteY20" fmla="*/ 0 h 156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29162" h="1569660" extrusionOk="0">
                <a:moveTo>
                  <a:pt x="0" y="0"/>
                </a:moveTo>
                <a:cubicBezTo>
                  <a:pt x="281192" y="29559"/>
                  <a:pt x="465075" y="-4864"/>
                  <a:pt x="770178" y="0"/>
                </a:cubicBezTo>
                <a:cubicBezTo>
                  <a:pt x="1075281" y="4864"/>
                  <a:pt x="1361215" y="-2222"/>
                  <a:pt x="1540356" y="0"/>
                </a:cubicBezTo>
                <a:cubicBezTo>
                  <a:pt x="1719497" y="2222"/>
                  <a:pt x="1898920" y="796"/>
                  <a:pt x="2215950" y="0"/>
                </a:cubicBezTo>
                <a:cubicBezTo>
                  <a:pt x="2532980" y="-796"/>
                  <a:pt x="2776403" y="20458"/>
                  <a:pt x="2938836" y="0"/>
                </a:cubicBezTo>
                <a:cubicBezTo>
                  <a:pt x="3101269" y="-20458"/>
                  <a:pt x="3359205" y="9188"/>
                  <a:pt x="3472556" y="0"/>
                </a:cubicBezTo>
                <a:cubicBezTo>
                  <a:pt x="3585907" y="-9188"/>
                  <a:pt x="3969118" y="-14718"/>
                  <a:pt x="4148151" y="0"/>
                </a:cubicBezTo>
                <a:cubicBezTo>
                  <a:pt x="4327184" y="14718"/>
                  <a:pt x="4503083" y="16592"/>
                  <a:pt x="4729162" y="0"/>
                </a:cubicBezTo>
                <a:cubicBezTo>
                  <a:pt x="4721820" y="240054"/>
                  <a:pt x="4721305" y="302524"/>
                  <a:pt x="4729162" y="491827"/>
                </a:cubicBezTo>
                <a:cubicBezTo>
                  <a:pt x="4737019" y="681130"/>
                  <a:pt x="4726237" y="746449"/>
                  <a:pt x="4729162" y="967957"/>
                </a:cubicBezTo>
                <a:cubicBezTo>
                  <a:pt x="4732088" y="1189465"/>
                  <a:pt x="4712522" y="1271782"/>
                  <a:pt x="4729162" y="1569660"/>
                </a:cubicBezTo>
                <a:cubicBezTo>
                  <a:pt x="4469095" y="1594680"/>
                  <a:pt x="4148450" y="1595505"/>
                  <a:pt x="3958984" y="1569660"/>
                </a:cubicBezTo>
                <a:cubicBezTo>
                  <a:pt x="3769518" y="1543815"/>
                  <a:pt x="3371534" y="1542473"/>
                  <a:pt x="3188806" y="1569660"/>
                </a:cubicBezTo>
                <a:cubicBezTo>
                  <a:pt x="3006078" y="1596847"/>
                  <a:pt x="2813739" y="1553506"/>
                  <a:pt x="2465920" y="1569660"/>
                </a:cubicBezTo>
                <a:cubicBezTo>
                  <a:pt x="2118101" y="1585814"/>
                  <a:pt x="2019213" y="1588545"/>
                  <a:pt x="1790326" y="1569660"/>
                </a:cubicBezTo>
                <a:cubicBezTo>
                  <a:pt x="1561439" y="1550775"/>
                  <a:pt x="1356307" y="1549706"/>
                  <a:pt x="1162023" y="1569660"/>
                </a:cubicBezTo>
                <a:cubicBezTo>
                  <a:pt x="967739" y="1589614"/>
                  <a:pt x="819345" y="1546184"/>
                  <a:pt x="581011" y="1569660"/>
                </a:cubicBezTo>
                <a:cubicBezTo>
                  <a:pt x="342677" y="1593136"/>
                  <a:pt x="168203" y="1579385"/>
                  <a:pt x="0" y="1569660"/>
                </a:cubicBezTo>
                <a:cubicBezTo>
                  <a:pt x="-2977" y="1392364"/>
                  <a:pt x="-1771" y="1269848"/>
                  <a:pt x="0" y="1077833"/>
                </a:cubicBezTo>
                <a:cubicBezTo>
                  <a:pt x="1771" y="885818"/>
                  <a:pt x="-18542" y="727489"/>
                  <a:pt x="0" y="538917"/>
                </a:cubicBezTo>
                <a:cubicBezTo>
                  <a:pt x="18542" y="350345"/>
                  <a:pt x="-26693" y="156434"/>
                  <a:pt x="0" y="0"/>
                </a:cubicBezTo>
                <a:close/>
              </a:path>
            </a:pathLst>
          </a:custGeom>
          <a:noFill/>
          <a:ln>
            <a:solidFill>
              <a:srgbClr val="FF0000"/>
            </a:solidFill>
            <a:extLst>
              <a:ext uri="{C807C97D-BFC1-408E-A445-0C87EB9F89A2}">
                <ask:lineSketchStyleProps xmlns:ask="http://schemas.microsoft.com/office/drawing/2018/sketchyshapes" sd="1755177474">
                  <a:prstGeom prst="rect">
                    <a:avLst/>
                  </a:prstGeom>
                  <ask:type>
                    <ask:lineSketchFreehand/>
                  </ask:type>
                </ask:lineSketchStyleProps>
              </a:ext>
            </a:extLst>
          </a:ln>
        </p:spPr>
        <p:txBody>
          <a:bodyPr wrap="square" rtlCol="0">
            <a:spAutoFit/>
          </a:bodyPr>
          <a:lstStyle/>
          <a:p>
            <a:endParaRPr lang="da-DK" sz="2400" dirty="0"/>
          </a:p>
          <a:p>
            <a:r>
              <a:rPr lang="da-DK" sz="2400" dirty="0"/>
              <a:t>Skal vi så bare acceptere, at vi har elektromagnetisk støj?</a:t>
            </a:r>
          </a:p>
          <a:p>
            <a:endParaRPr lang="da-DK" sz="2400" dirty="0"/>
          </a:p>
        </p:txBody>
      </p:sp>
    </p:spTree>
    <p:extLst>
      <p:ext uri="{BB962C8B-B14F-4D97-AF65-F5344CB8AC3E}">
        <p14:creationId xmlns:p14="http://schemas.microsoft.com/office/powerpoint/2010/main" val="198602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607" y="2007272"/>
            <a:ext cx="6524820" cy="1974180"/>
          </a:xfrm>
          <a:ln>
            <a:solidFill>
              <a:schemeClr val="tx1"/>
            </a:solidFill>
            <a:extLst>
              <a:ext uri="{C807C97D-BFC1-408E-A445-0C87EB9F89A2}">
                <ask:lineSketchStyleProps xmlns:ask="http://schemas.microsoft.com/office/drawing/2018/sketchyshapes">
                  <ask:type>
                    <ask:lineSketchNone/>
                  </ask:type>
                </ask:lineSketchStyleProps>
              </a:ext>
            </a:extLst>
          </a:ln>
        </p:spPr>
        <p:txBody>
          <a:bodyPr/>
          <a:lstStyle/>
          <a:p>
            <a:r>
              <a:rPr lang="da-DK" dirty="0"/>
              <a:t>Vi vil rigtig gerne have uønskede signaler ført til jord. Det drejer sig om både lavfrekvente og højfrekvente signaler. Det drejer sig om </a:t>
            </a:r>
            <a:r>
              <a:rPr lang="da-DK" dirty="0" err="1"/>
              <a:t>transienter</a:t>
            </a:r>
            <a:r>
              <a:rPr lang="da-DK" dirty="0"/>
              <a:t> og statisk elektriske udladninger.</a:t>
            </a:r>
          </a:p>
          <a:p>
            <a:r>
              <a:rPr lang="da-DK" dirty="0"/>
              <a:t>Og vi vil gerne stabilisere vores spændingskvalitet. Det kommer vi ind på senere.</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Hvad kan vi gøre ved EM støj?</a:t>
            </a:r>
          </a:p>
        </p:txBody>
      </p:sp>
      <p:pic>
        <p:nvPicPr>
          <p:cNvPr id="5" name="Billede 4">
            <a:extLst>
              <a:ext uri="{FF2B5EF4-FFF2-40B4-BE49-F238E27FC236}">
                <a16:creationId xmlns:a16="http://schemas.microsoft.com/office/drawing/2014/main" id="{9CDA2935-0824-9272-0CA4-ECE20BE8B31D}"/>
              </a:ext>
            </a:extLst>
          </p:cNvPr>
          <p:cNvPicPr>
            <a:picLocks noChangeAspect="1"/>
          </p:cNvPicPr>
          <p:nvPr/>
        </p:nvPicPr>
        <p:blipFill>
          <a:blip r:embed="rId2"/>
          <a:stretch>
            <a:fillRect/>
          </a:stretch>
        </p:blipFill>
        <p:spPr>
          <a:xfrm>
            <a:off x="9248692" y="3500286"/>
            <a:ext cx="1295581" cy="1105054"/>
          </a:xfrm>
          <a:prstGeom prst="rect">
            <a:avLst/>
          </a:prstGeom>
        </p:spPr>
      </p:pic>
      <p:pic>
        <p:nvPicPr>
          <p:cNvPr id="7" name="Billede 6">
            <a:extLst>
              <a:ext uri="{FF2B5EF4-FFF2-40B4-BE49-F238E27FC236}">
                <a16:creationId xmlns:a16="http://schemas.microsoft.com/office/drawing/2014/main" id="{A1AE8FCC-8421-E6E2-8F39-6A4A8145A7C3}"/>
              </a:ext>
            </a:extLst>
          </p:cNvPr>
          <p:cNvPicPr>
            <a:picLocks noChangeAspect="1"/>
          </p:cNvPicPr>
          <p:nvPr/>
        </p:nvPicPr>
        <p:blipFill>
          <a:blip r:embed="rId3"/>
          <a:stretch>
            <a:fillRect/>
          </a:stretch>
        </p:blipFill>
        <p:spPr>
          <a:xfrm>
            <a:off x="9182009" y="4890997"/>
            <a:ext cx="1428949" cy="1295581"/>
          </a:xfrm>
          <a:prstGeom prst="rect">
            <a:avLst/>
          </a:prstGeom>
        </p:spPr>
      </p:pic>
      <p:sp>
        <p:nvSpPr>
          <p:cNvPr id="8" name="Tekstfelt 7">
            <a:extLst>
              <a:ext uri="{FF2B5EF4-FFF2-40B4-BE49-F238E27FC236}">
                <a16:creationId xmlns:a16="http://schemas.microsoft.com/office/drawing/2014/main" id="{25D85BFA-ED9B-C350-9C5A-7DF7CD50EE51}"/>
              </a:ext>
            </a:extLst>
          </p:cNvPr>
          <p:cNvSpPr txBox="1"/>
          <p:nvPr/>
        </p:nvSpPr>
        <p:spPr>
          <a:xfrm>
            <a:off x="4957762" y="4748212"/>
            <a:ext cx="3933825" cy="369332"/>
          </a:xfrm>
          <a:prstGeom prst="rect">
            <a:avLst/>
          </a:prstGeom>
          <a:noFill/>
          <a:ln>
            <a:solidFill>
              <a:srgbClr val="0070C0"/>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dirty="0"/>
              <a:t>Vi skelner mellem stel og jord. </a:t>
            </a:r>
          </a:p>
        </p:txBody>
      </p:sp>
    </p:spTree>
    <p:extLst>
      <p:ext uri="{BB962C8B-B14F-4D97-AF65-F5344CB8AC3E}">
        <p14:creationId xmlns:p14="http://schemas.microsoft.com/office/powerpoint/2010/main" val="2143913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0B656BD4-E7CD-C058-EA5A-7D26766BD9D5}"/>
              </a:ext>
            </a:extLst>
          </p:cNvPr>
          <p:cNvPicPr>
            <a:picLocks noChangeAspect="1"/>
          </p:cNvPicPr>
          <p:nvPr/>
        </p:nvPicPr>
        <p:blipFill>
          <a:blip r:embed="rId2"/>
          <a:stretch>
            <a:fillRect/>
          </a:stretch>
        </p:blipFill>
        <p:spPr>
          <a:xfrm>
            <a:off x="6682990" y="1419700"/>
            <a:ext cx="5357729" cy="4262825"/>
          </a:xfrm>
          <a:prstGeom prst="rect">
            <a:avLst/>
          </a:prstGeom>
        </p:spPr>
      </p:pic>
      <p:pic>
        <p:nvPicPr>
          <p:cNvPr id="5" name="Pladsholder til indhold 4">
            <a:extLst>
              <a:ext uri="{FF2B5EF4-FFF2-40B4-BE49-F238E27FC236}">
                <a16:creationId xmlns:a16="http://schemas.microsoft.com/office/drawing/2014/main" id="{6BD531AC-75CE-B571-7CF4-B8D2D86EC411}"/>
              </a:ext>
            </a:extLst>
          </p:cNvPr>
          <p:cNvPicPr>
            <a:picLocks noGrp="1" noChangeAspect="1"/>
          </p:cNvPicPr>
          <p:nvPr>
            <p:ph sz="half" idx="1"/>
          </p:nvPr>
        </p:nvPicPr>
        <p:blipFill>
          <a:blip r:embed="rId3"/>
          <a:stretch>
            <a:fillRect/>
          </a:stretch>
        </p:blipFill>
        <p:spPr>
          <a:xfrm>
            <a:off x="2228094" y="1570423"/>
            <a:ext cx="1893192" cy="631064"/>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Hvad kan vi gøre ved EM støj?</a:t>
            </a:r>
          </a:p>
        </p:txBody>
      </p:sp>
      <p:sp>
        <p:nvSpPr>
          <p:cNvPr id="6" name="Tekstfelt 5">
            <a:extLst>
              <a:ext uri="{FF2B5EF4-FFF2-40B4-BE49-F238E27FC236}">
                <a16:creationId xmlns:a16="http://schemas.microsoft.com/office/drawing/2014/main" id="{4E29F90D-48CC-55F0-B277-EA7489BE5658}"/>
              </a:ext>
            </a:extLst>
          </p:cNvPr>
          <p:cNvSpPr txBox="1"/>
          <p:nvPr/>
        </p:nvSpPr>
        <p:spPr>
          <a:xfrm>
            <a:off x="847607" y="1616209"/>
            <a:ext cx="3219451" cy="461665"/>
          </a:xfrm>
          <a:prstGeom prst="rect">
            <a:avLst/>
          </a:prstGeom>
          <a:noFill/>
          <a:ln w="12700">
            <a:solidFill>
              <a:schemeClr val="tx1"/>
            </a:solidFill>
          </a:ln>
        </p:spPr>
        <p:txBody>
          <a:bodyPr wrap="square" rtlCol="0">
            <a:spAutoFit/>
          </a:bodyPr>
          <a:lstStyle/>
          <a:p>
            <a:r>
              <a:rPr lang="da-DK" sz="2400" b="1" dirty="0"/>
              <a:t>Jord    </a:t>
            </a:r>
          </a:p>
        </p:txBody>
      </p:sp>
      <p:pic>
        <p:nvPicPr>
          <p:cNvPr id="10" name="Billede 9">
            <a:extLst>
              <a:ext uri="{FF2B5EF4-FFF2-40B4-BE49-F238E27FC236}">
                <a16:creationId xmlns:a16="http://schemas.microsoft.com/office/drawing/2014/main" id="{C37CE3B0-CB3C-05C8-0095-7EA36633A9F2}"/>
              </a:ext>
            </a:extLst>
          </p:cNvPr>
          <p:cNvPicPr>
            <a:picLocks noChangeAspect="1"/>
          </p:cNvPicPr>
          <p:nvPr/>
        </p:nvPicPr>
        <p:blipFill>
          <a:blip r:embed="rId4"/>
          <a:stretch>
            <a:fillRect/>
          </a:stretch>
        </p:blipFill>
        <p:spPr>
          <a:xfrm>
            <a:off x="950437" y="4540030"/>
            <a:ext cx="7085159" cy="1835831"/>
          </a:xfrm>
          <a:prstGeom prst="rect">
            <a:avLst/>
          </a:prstGeom>
        </p:spPr>
      </p:pic>
      <p:sp>
        <p:nvSpPr>
          <p:cNvPr id="14" name="Tekstfelt 13">
            <a:extLst>
              <a:ext uri="{FF2B5EF4-FFF2-40B4-BE49-F238E27FC236}">
                <a16:creationId xmlns:a16="http://schemas.microsoft.com/office/drawing/2014/main" id="{DA855C35-7FD5-8A2B-CC49-2982106C80F2}"/>
              </a:ext>
            </a:extLst>
          </p:cNvPr>
          <p:cNvSpPr txBox="1"/>
          <p:nvPr/>
        </p:nvSpPr>
        <p:spPr>
          <a:xfrm>
            <a:off x="847607" y="2375372"/>
            <a:ext cx="6280281" cy="646331"/>
          </a:xfrm>
          <a:prstGeom prst="rect">
            <a:avLst/>
          </a:prstGeom>
          <a:noFill/>
          <a:ln>
            <a:solidFill>
              <a:schemeClr val="tx1"/>
            </a:solid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r>
              <a:rPr lang="da-DK" b="1" dirty="0"/>
              <a:t>Der skal være en enkelt tilstrækkelig jordforbindelse for en given elektrisk isolation.</a:t>
            </a:r>
          </a:p>
        </p:txBody>
      </p:sp>
    </p:spTree>
    <p:extLst>
      <p:ext uri="{BB962C8B-B14F-4D97-AF65-F5344CB8AC3E}">
        <p14:creationId xmlns:p14="http://schemas.microsoft.com/office/powerpoint/2010/main" val="3083725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legetøj, kunst&#10;&#10;Automatisk genereret beskrivelse">
            <a:extLst>
              <a:ext uri="{FF2B5EF4-FFF2-40B4-BE49-F238E27FC236}">
                <a16:creationId xmlns:a16="http://schemas.microsoft.com/office/drawing/2014/main" id="{474E6A71-B37A-276E-2C07-C044E97B6FD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496300" y="1396539"/>
            <a:ext cx="3300413" cy="3300413"/>
          </a:xfrm>
          <a:prstGeom prst="rect">
            <a:avLst/>
          </a:prstGeo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sp>
        <p:nvSpPr>
          <p:cNvPr id="4" name="Pladsholder til indhold 3">
            <a:extLst>
              <a:ext uri="{FF2B5EF4-FFF2-40B4-BE49-F238E27FC236}">
                <a16:creationId xmlns:a16="http://schemas.microsoft.com/office/drawing/2014/main" id="{1A0693CC-C017-DE9D-24E8-0684CF7DB29D}"/>
              </a:ext>
            </a:extLst>
          </p:cNvPr>
          <p:cNvSpPr txBox="1">
            <a:spLocks noGrp="1"/>
          </p:cNvSpPr>
          <p:nvPr>
            <p:ph sz="half" idx="1"/>
          </p:nvPr>
        </p:nvSpPr>
        <p:spPr>
          <a:xfrm>
            <a:off x="633412" y="1672112"/>
            <a:ext cx="8276397" cy="1470659"/>
          </a:xfrm>
          <a:custGeom>
            <a:avLst/>
            <a:gdLst>
              <a:gd name="connsiteX0" fmla="*/ 0 w 8276397"/>
              <a:gd name="connsiteY0" fmla="*/ 0 h 1470659"/>
              <a:gd name="connsiteX1" fmla="*/ 606936 w 8276397"/>
              <a:gd name="connsiteY1" fmla="*/ 0 h 1470659"/>
              <a:gd name="connsiteX2" fmla="*/ 1131108 w 8276397"/>
              <a:gd name="connsiteY2" fmla="*/ 0 h 1470659"/>
              <a:gd name="connsiteX3" fmla="*/ 1738043 w 8276397"/>
              <a:gd name="connsiteY3" fmla="*/ 0 h 1470659"/>
              <a:gd name="connsiteX4" fmla="*/ 2344979 w 8276397"/>
              <a:gd name="connsiteY4" fmla="*/ 0 h 1470659"/>
              <a:gd name="connsiteX5" fmla="*/ 2786387 w 8276397"/>
              <a:gd name="connsiteY5" fmla="*/ 0 h 1470659"/>
              <a:gd name="connsiteX6" fmla="*/ 3227795 w 8276397"/>
              <a:gd name="connsiteY6" fmla="*/ 0 h 1470659"/>
              <a:gd name="connsiteX7" fmla="*/ 4000259 w 8276397"/>
              <a:gd name="connsiteY7" fmla="*/ 0 h 1470659"/>
              <a:gd name="connsiteX8" fmla="*/ 4524430 w 8276397"/>
              <a:gd name="connsiteY8" fmla="*/ 0 h 1470659"/>
              <a:gd name="connsiteX9" fmla="*/ 5131366 w 8276397"/>
              <a:gd name="connsiteY9" fmla="*/ 0 h 1470659"/>
              <a:gd name="connsiteX10" fmla="*/ 5655538 w 8276397"/>
              <a:gd name="connsiteY10" fmla="*/ 0 h 1470659"/>
              <a:gd name="connsiteX11" fmla="*/ 6510766 w 8276397"/>
              <a:gd name="connsiteY11" fmla="*/ 0 h 1470659"/>
              <a:gd name="connsiteX12" fmla="*/ 7283229 w 8276397"/>
              <a:gd name="connsiteY12" fmla="*/ 0 h 1470659"/>
              <a:gd name="connsiteX13" fmla="*/ 8276397 w 8276397"/>
              <a:gd name="connsiteY13" fmla="*/ 0 h 1470659"/>
              <a:gd name="connsiteX14" fmla="*/ 8276397 w 8276397"/>
              <a:gd name="connsiteY14" fmla="*/ 446100 h 1470659"/>
              <a:gd name="connsiteX15" fmla="*/ 8276397 w 8276397"/>
              <a:gd name="connsiteY15" fmla="*/ 965733 h 1470659"/>
              <a:gd name="connsiteX16" fmla="*/ 8276397 w 8276397"/>
              <a:gd name="connsiteY16" fmla="*/ 1470659 h 1470659"/>
              <a:gd name="connsiteX17" fmla="*/ 7669461 w 8276397"/>
              <a:gd name="connsiteY17" fmla="*/ 1470659 h 1470659"/>
              <a:gd name="connsiteX18" fmla="*/ 6979761 w 8276397"/>
              <a:gd name="connsiteY18" fmla="*/ 1470659 h 1470659"/>
              <a:gd name="connsiteX19" fmla="*/ 6455590 w 8276397"/>
              <a:gd name="connsiteY19" fmla="*/ 1470659 h 1470659"/>
              <a:gd name="connsiteX20" fmla="*/ 5848654 w 8276397"/>
              <a:gd name="connsiteY20" fmla="*/ 1470659 h 1470659"/>
              <a:gd name="connsiteX21" fmla="*/ 5076190 w 8276397"/>
              <a:gd name="connsiteY21" fmla="*/ 1470659 h 1470659"/>
              <a:gd name="connsiteX22" fmla="*/ 4220962 w 8276397"/>
              <a:gd name="connsiteY22" fmla="*/ 1470659 h 1470659"/>
              <a:gd name="connsiteX23" fmla="*/ 3448499 w 8276397"/>
              <a:gd name="connsiteY23" fmla="*/ 1470659 h 1470659"/>
              <a:gd name="connsiteX24" fmla="*/ 2593271 w 8276397"/>
              <a:gd name="connsiteY24" fmla="*/ 1470659 h 1470659"/>
              <a:gd name="connsiteX25" fmla="*/ 1738043 w 8276397"/>
              <a:gd name="connsiteY25" fmla="*/ 1470659 h 1470659"/>
              <a:gd name="connsiteX26" fmla="*/ 1048344 w 8276397"/>
              <a:gd name="connsiteY26" fmla="*/ 1470659 h 1470659"/>
              <a:gd name="connsiteX27" fmla="*/ 0 w 8276397"/>
              <a:gd name="connsiteY27" fmla="*/ 1470659 h 1470659"/>
              <a:gd name="connsiteX28" fmla="*/ 0 w 8276397"/>
              <a:gd name="connsiteY28" fmla="*/ 980439 h 1470659"/>
              <a:gd name="connsiteX29" fmla="*/ 0 w 8276397"/>
              <a:gd name="connsiteY29" fmla="*/ 475513 h 1470659"/>
              <a:gd name="connsiteX30" fmla="*/ 0 w 8276397"/>
              <a:gd name="connsiteY30" fmla="*/ 0 h 1470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276397" h="1470659" extrusionOk="0">
                <a:moveTo>
                  <a:pt x="0" y="0"/>
                </a:moveTo>
                <a:cubicBezTo>
                  <a:pt x="209487" y="16049"/>
                  <a:pt x="314708" y="14631"/>
                  <a:pt x="606936" y="0"/>
                </a:cubicBezTo>
                <a:cubicBezTo>
                  <a:pt x="899164" y="-14631"/>
                  <a:pt x="994995" y="-20019"/>
                  <a:pt x="1131108" y="0"/>
                </a:cubicBezTo>
                <a:cubicBezTo>
                  <a:pt x="1267221" y="20019"/>
                  <a:pt x="1564033" y="4493"/>
                  <a:pt x="1738043" y="0"/>
                </a:cubicBezTo>
                <a:cubicBezTo>
                  <a:pt x="1912054" y="-4493"/>
                  <a:pt x="2096953" y="-19896"/>
                  <a:pt x="2344979" y="0"/>
                </a:cubicBezTo>
                <a:cubicBezTo>
                  <a:pt x="2593005" y="19896"/>
                  <a:pt x="2689998" y="-19831"/>
                  <a:pt x="2786387" y="0"/>
                </a:cubicBezTo>
                <a:cubicBezTo>
                  <a:pt x="2882776" y="19831"/>
                  <a:pt x="3041163" y="10752"/>
                  <a:pt x="3227795" y="0"/>
                </a:cubicBezTo>
                <a:cubicBezTo>
                  <a:pt x="3414427" y="-10752"/>
                  <a:pt x="3766499" y="18061"/>
                  <a:pt x="4000259" y="0"/>
                </a:cubicBezTo>
                <a:cubicBezTo>
                  <a:pt x="4234019" y="-18061"/>
                  <a:pt x="4317818" y="-5049"/>
                  <a:pt x="4524430" y="0"/>
                </a:cubicBezTo>
                <a:cubicBezTo>
                  <a:pt x="4731042" y="5049"/>
                  <a:pt x="4946332" y="-16776"/>
                  <a:pt x="5131366" y="0"/>
                </a:cubicBezTo>
                <a:cubicBezTo>
                  <a:pt x="5316400" y="16776"/>
                  <a:pt x="5487417" y="-11036"/>
                  <a:pt x="5655538" y="0"/>
                </a:cubicBezTo>
                <a:cubicBezTo>
                  <a:pt x="5823659" y="11036"/>
                  <a:pt x="6107646" y="710"/>
                  <a:pt x="6510766" y="0"/>
                </a:cubicBezTo>
                <a:cubicBezTo>
                  <a:pt x="6913886" y="-710"/>
                  <a:pt x="6969432" y="-16176"/>
                  <a:pt x="7283229" y="0"/>
                </a:cubicBezTo>
                <a:cubicBezTo>
                  <a:pt x="7597026" y="16176"/>
                  <a:pt x="7818062" y="13806"/>
                  <a:pt x="8276397" y="0"/>
                </a:cubicBezTo>
                <a:cubicBezTo>
                  <a:pt x="8263182" y="94053"/>
                  <a:pt x="8287414" y="323658"/>
                  <a:pt x="8276397" y="446100"/>
                </a:cubicBezTo>
                <a:cubicBezTo>
                  <a:pt x="8265380" y="568542"/>
                  <a:pt x="8290852" y="779328"/>
                  <a:pt x="8276397" y="965733"/>
                </a:cubicBezTo>
                <a:cubicBezTo>
                  <a:pt x="8261942" y="1152138"/>
                  <a:pt x="8265716" y="1277010"/>
                  <a:pt x="8276397" y="1470659"/>
                </a:cubicBezTo>
                <a:cubicBezTo>
                  <a:pt x="8042608" y="1500806"/>
                  <a:pt x="7803666" y="1459619"/>
                  <a:pt x="7669461" y="1470659"/>
                </a:cubicBezTo>
                <a:cubicBezTo>
                  <a:pt x="7535256" y="1481699"/>
                  <a:pt x="7224927" y="1457683"/>
                  <a:pt x="6979761" y="1470659"/>
                </a:cubicBezTo>
                <a:cubicBezTo>
                  <a:pt x="6734595" y="1483635"/>
                  <a:pt x="6635374" y="1450192"/>
                  <a:pt x="6455590" y="1470659"/>
                </a:cubicBezTo>
                <a:cubicBezTo>
                  <a:pt x="6275806" y="1491126"/>
                  <a:pt x="6087896" y="1491745"/>
                  <a:pt x="5848654" y="1470659"/>
                </a:cubicBezTo>
                <a:cubicBezTo>
                  <a:pt x="5609412" y="1449573"/>
                  <a:pt x="5387992" y="1460627"/>
                  <a:pt x="5076190" y="1470659"/>
                </a:cubicBezTo>
                <a:cubicBezTo>
                  <a:pt x="4764388" y="1480691"/>
                  <a:pt x="4516191" y="1444136"/>
                  <a:pt x="4220962" y="1470659"/>
                </a:cubicBezTo>
                <a:cubicBezTo>
                  <a:pt x="3925733" y="1497182"/>
                  <a:pt x="3732814" y="1448595"/>
                  <a:pt x="3448499" y="1470659"/>
                </a:cubicBezTo>
                <a:cubicBezTo>
                  <a:pt x="3164184" y="1492723"/>
                  <a:pt x="2977198" y="1448080"/>
                  <a:pt x="2593271" y="1470659"/>
                </a:cubicBezTo>
                <a:cubicBezTo>
                  <a:pt x="2209344" y="1493238"/>
                  <a:pt x="1940736" y="1428099"/>
                  <a:pt x="1738043" y="1470659"/>
                </a:cubicBezTo>
                <a:cubicBezTo>
                  <a:pt x="1535350" y="1513219"/>
                  <a:pt x="1363423" y="1441875"/>
                  <a:pt x="1048344" y="1470659"/>
                </a:cubicBezTo>
                <a:cubicBezTo>
                  <a:pt x="733265" y="1499443"/>
                  <a:pt x="486780" y="1439588"/>
                  <a:pt x="0" y="1470659"/>
                </a:cubicBezTo>
                <a:cubicBezTo>
                  <a:pt x="20480" y="1228739"/>
                  <a:pt x="-6931" y="1213097"/>
                  <a:pt x="0" y="980439"/>
                </a:cubicBezTo>
                <a:cubicBezTo>
                  <a:pt x="6931" y="747781"/>
                  <a:pt x="13122" y="694328"/>
                  <a:pt x="0" y="475513"/>
                </a:cubicBezTo>
                <a:cubicBezTo>
                  <a:pt x="-13122" y="256698"/>
                  <a:pt x="-12131" y="157683"/>
                  <a:pt x="0" y="0"/>
                </a:cubicBezTo>
                <a:close/>
              </a:path>
            </a:pathLst>
          </a:custGeom>
          <a:noFill/>
          <a:ln>
            <a:solidFill>
              <a:schemeClr val="tx1"/>
            </a:solidFill>
            <a:extLst>
              <a:ext uri="{C807C97D-BFC1-408E-A445-0C87EB9F89A2}">
                <ask:lineSketchStyleProps xmlns:ask="http://schemas.microsoft.com/office/drawing/2018/sketchyshapes" sd="910468800">
                  <a:prstGeom prst="rect">
                    <a:avLst/>
                  </a:prstGeom>
                  <ask:type>
                    <ask:lineSketchFreehand/>
                  </ask:type>
                </ask:lineSketchStyleProps>
              </a:ext>
            </a:extLst>
          </a:ln>
        </p:spPr>
        <p:txBody>
          <a:bodyPr wrap="square" rtlCol="0">
            <a:spAutoFit/>
          </a:bodyPr>
          <a:lstStyle/>
          <a:p>
            <a:pPr>
              <a:lnSpc>
                <a:spcPts val="2500"/>
              </a:lnSpc>
            </a:pPr>
            <a:r>
              <a:rPr lang="da-DK" sz="2000" b="1" dirty="0"/>
              <a:t>Jord og elektromagnetisk kompatibilitet</a:t>
            </a:r>
          </a:p>
          <a:p>
            <a:pPr>
              <a:lnSpc>
                <a:spcPts val="2500"/>
              </a:lnSpc>
            </a:pPr>
            <a:r>
              <a:rPr lang="da-DK" dirty="0"/>
              <a:t>Som vi har set, spiller jordforbindelsen en stor rolle i forbindelse med lynudladninger. Men lavfrekvens interferens ledet af ledninger, skal også fjernes.</a:t>
            </a:r>
          </a:p>
        </p:txBody>
      </p:sp>
      <p:sp>
        <p:nvSpPr>
          <p:cNvPr id="7" name="Tekstfelt 6">
            <a:extLst>
              <a:ext uri="{FF2B5EF4-FFF2-40B4-BE49-F238E27FC236}">
                <a16:creationId xmlns:a16="http://schemas.microsoft.com/office/drawing/2014/main" id="{6B35F1BB-A29B-0804-5590-BB3260A20A89}"/>
              </a:ext>
            </a:extLst>
          </p:cNvPr>
          <p:cNvSpPr txBox="1"/>
          <p:nvPr/>
        </p:nvSpPr>
        <p:spPr>
          <a:xfrm>
            <a:off x="947738" y="4110039"/>
            <a:ext cx="7343775" cy="1983620"/>
          </a:xfrm>
          <a:custGeom>
            <a:avLst/>
            <a:gdLst>
              <a:gd name="connsiteX0" fmla="*/ 0 w 7343775"/>
              <a:gd name="connsiteY0" fmla="*/ 0 h 1983620"/>
              <a:gd name="connsiteX1" fmla="*/ 520740 w 7343775"/>
              <a:gd name="connsiteY1" fmla="*/ 0 h 1983620"/>
              <a:gd name="connsiteX2" fmla="*/ 1261794 w 7343775"/>
              <a:gd name="connsiteY2" fmla="*/ 0 h 1983620"/>
              <a:gd name="connsiteX3" fmla="*/ 1855972 w 7343775"/>
              <a:gd name="connsiteY3" fmla="*/ 0 h 1983620"/>
              <a:gd name="connsiteX4" fmla="*/ 2376713 w 7343775"/>
              <a:gd name="connsiteY4" fmla="*/ 0 h 1983620"/>
              <a:gd name="connsiteX5" fmla="*/ 3191204 w 7343775"/>
              <a:gd name="connsiteY5" fmla="*/ 0 h 1983620"/>
              <a:gd name="connsiteX6" fmla="*/ 4005695 w 7343775"/>
              <a:gd name="connsiteY6" fmla="*/ 0 h 1983620"/>
              <a:gd name="connsiteX7" fmla="*/ 4599874 w 7343775"/>
              <a:gd name="connsiteY7" fmla="*/ 0 h 1983620"/>
              <a:gd name="connsiteX8" fmla="*/ 5267490 w 7343775"/>
              <a:gd name="connsiteY8" fmla="*/ 0 h 1983620"/>
              <a:gd name="connsiteX9" fmla="*/ 5788230 w 7343775"/>
              <a:gd name="connsiteY9" fmla="*/ 0 h 1983620"/>
              <a:gd name="connsiteX10" fmla="*/ 6308970 w 7343775"/>
              <a:gd name="connsiteY10" fmla="*/ 0 h 1983620"/>
              <a:gd name="connsiteX11" fmla="*/ 7343775 w 7343775"/>
              <a:gd name="connsiteY11" fmla="*/ 0 h 1983620"/>
              <a:gd name="connsiteX12" fmla="*/ 7343775 w 7343775"/>
              <a:gd name="connsiteY12" fmla="*/ 661207 h 1983620"/>
              <a:gd name="connsiteX13" fmla="*/ 7343775 w 7343775"/>
              <a:gd name="connsiteY13" fmla="*/ 1322413 h 1983620"/>
              <a:gd name="connsiteX14" fmla="*/ 7343775 w 7343775"/>
              <a:gd name="connsiteY14" fmla="*/ 1983620 h 1983620"/>
              <a:gd name="connsiteX15" fmla="*/ 6749597 w 7343775"/>
              <a:gd name="connsiteY15" fmla="*/ 1983620 h 1983620"/>
              <a:gd name="connsiteX16" fmla="*/ 5935105 w 7343775"/>
              <a:gd name="connsiteY16" fmla="*/ 1983620 h 1983620"/>
              <a:gd name="connsiteX17" fmla="*/ 5267490 w 7343775"/>
              <a:gd name="connsiteY17" fmla="*/ 1983620 h 1983620"/>
              <a:gd name="connsiteX18" fmla="*/ 4746749 w 7343775"/>
              <a:gd name="connsiteY18" fmla="*/ 1983620 h 1983620"/>
              <a:gd name="connsiteX19" fmla="*/ 3932258 w 7343775"/>
              <a:gd name="connsiteY19" fmla="*/ 1983620 h 1983620"/>
              <a:gd name="connsiteX20" fmla="*/ 3484955 w 7343775"/>
              <a:gd name="connsiteY20" fmla="*/ 1983620 h 1983620"/>
              <a:gd name="connsiteX21" fmla="*/ 2817339 w 7343775"/>
              <a:gd name="connsiteY21" fmla="*/ 1983620 h 1983620"/>
              <a:gd name="connsiteX22" fmla="*/ 2149723 w 7343775"/>
              <a:gd name="connsiteY22" fmla="*/ 1983620 h 1983620"/>
              <a:gd name="connsiteX23" fmla="*/ 1408670 w 7343775"/>
              <a:gd name="connsiteY23" fmla="*/ 1983620 h 1983620"/>
              <a:gd name="connsiteX24" fmla="*/ 594178 w 7343775"/>
              <a:gd name="connsiteY24" fmla="*/ 1983620 h 1983620"/>
              <a:gd name="connsiteX25" fmla="*/ 0 w 7343775"/>
              <a:gd name="connsiteY25" fmla="*/ 1983620 h 1983620"/>
              <a:gd name="connsiteX26" fmla="*/ 0 w 7343775"/>
              <a:gd name="connsiteY26" fmla="*/ 1362086 h 1983620"/>
              <a:gd name="connsiteX27" fmla="*/ 0 w 7343775"/>
              <a:gd name="connsiteY27" fmla="*/ 700879 h 1983620"/>
              <a:gd name="connsiteX28" fmla="*/ 0 w 7343775"/>
              <a:gd name="connsiteY28" fmla="*/ 0 h 198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343775" h="1983620" extrusionOk="0">
                <a:moveTo>
                  <a:pt x="0" y="0"/>
                </a:moveTo>
                <a:cubicBezTo>
                  <a:pt x="139623" y="-25515"/>
                  <a:pt x="415457" y="18168"/>
                  <a:pt x="520740" y="0"/>
                </a:cubicBezTo>
                <a:cubicBezTo>
                  <a:pt x="626023" y="-18168"/>
                  <a:pt x="978912" y="-18243"/>
                  <a:pt x="1261794" y="0"/>
                </a:cubicBezTo>
                <a:cubicBezTo>
                  <a:pt x="1544676" y="18243"/>
                  <a:pt x="1559857" y="-3727"/>
                  <a:pt x="1855972" y="0"/>
                </a:cubicBezTo>
                <a:cubicBezTo>
                  <a:pt x="2152087" y="3727"/>
                  <a:pt x="2125463" y="-7684"/>
                  <a:pt x="2376713" y="0"/>
                </a:cubicBezTo>
                <a:cubicBezTo>
                  <a:pt x="2627963" y="7684"/>
                  <a:pt x="3011249" y="4169"/>
                  <a:pt x="3191204" y="0"/>
                </a:cubicBezTo>
                <a:cubicBezTo>
                  <a:pt x="3371159" y="-4169"/>
                  <a:pt x="3617518" y="35387"/>
                  <a:pt x="4005695" y="0"/>
                </a:cubicBezTo>
                <a:cubicBezTo>
                  <a:pt x="4393872" y="-35387"/>
                  <a:pt x="4378740" y="7634"/>
                  <a:pt x="4599874" y="0"/>
                </a:cubicBezTo>
                <a:cubicBezTo>
                  <a:pt x="4821008" y="-7634"/>
                  <a:pt x="4942029" y="9316"/>
                  <a:pt x="5267490" y="0"/>
                </a:cubicBezTo>
                <a:cubicBezTo>
                  <a:pt x="5592951" y="-9316"/>
                  <a:pt x="5682723" y="421"/>
                  <a:pt x="5788230" y="0"/>
                </a:cubicBezTo>
                <a:cubicBezTo>
                  <a:pt x="5893737" y="-421"/>
                  <a:pt x="6191465" y="-18034"/>
                  <a:pt x="6308970" y="0"/>
                </a:cubicBezTo>
                <a:cubicBezTo>
                  <a:pt x="6426475" y="18034"/>
                  <a:pt x="6842701" y="-13276"/>
                  <a:pt x="7343775" y="0"/>
                </a:cubicBezTo>
                <a:cubicBezTo>
                  <a:pt x="7360740" y="262270"/>
                  <a:pt x="7370097" y="519968"/>
                  <a:pt x="7343775" y="661207"/>
                </a:cubicBezTo>
                <a:cubicBezTo>
                  <a:pt x="7317453" y="802446"/>
                  <a:pt x="7337666" y="1073182"/>
                  <a:pt x="7343775" y="1322413"/>
                </a:cubicBezTo>
                <a:cubicBezTo>
                  <a:pt x="7349884" y="1571644"/>
                  <a:pt x="7329749" y="1763262"/>
                  <a:pt x="7343775" y="1983620"/>
                </a:cubicBezTo>
                <a:cubicBezTo>
                  <a:pt x="7164260" y="1987584"/>
                  <a:pt x="6946111" y="2005557"/>
                  <a:pt x="6749597" y="1983620"/>
                </a:cubicBezTo>
                <a:cubicBezTo>
                  <a:pt x="6553083" y="1961683"/>
                  <a:pt x="6112430" y="1981002"/>
                  <a:pt x="5935105" y="1983620"/>
                </a:cubicBezTo>
                <a:cubicBezTo>
                  <a:pt x="5757780" y="1986238"/>
                  <a:pt x="5482194" y="1993024"/>
                  <a:pt x="5267490" y="1983620"/>
                </a:cubicBezTo>
                <a:cubicBezTo>
                  <a:pt x="5052787" y="1974216"/>
                  <a:pt x="4933171" y="2000336"/>
                  <a:pt x="4746749" y="1983620"/>
                </a:cubicBezTo>
                <a:cubicBezTo>
                  <a:pt x="4560327" y="1966904"/>
                  <a:pt x="4145217" y="1995319"/>
                  <a:pt x="3932258" y="1983620"/>
                </a:cubicBezTo>
                <a:cubicBezTo>
                  <a:pt x="3719299" y="1971921"/>
                  <a:pt x="3683439" y="1998602"/>
                  <a:pt x="3484955" y="1983620"/>
                </a:cubicBezTo>
                <a:cubicBezTo>
                  <a:pt x="3286471" y="1968638"/>
                  <a:pt x="3133153" y="1957512"/>
                  <a:pt x="2817339" y="1983620"/>
                </a:cubicBezTo>
                <a:cubicBezTo>
                  <a:pt x="2501525" y="2009728"/>
                  <a:pt x="2450279" y="1956435"/>
                  <a:pt x="2149723" y="1983620"/>
                </a:cubicBezTo>
                <a:cubicBezTo>
                  <a:pt x="1849167" y="2010805"/>
                  <a:pt x="1557152" y="2018414"/>
                  <a:pt x="1408670" y="1983620"/>
                </a:cubicBezTo>
                <a:cubicBezTo>
                  <a:pt x="1260188" y="1948826"/>
                  <a:pt x="906320" y="1952435"/>
                  <a:pt x="594178" y="1983620"/>
                </a:cubicBezTo>
                <a:cubicBezTo>
                  <a:pt x="282036" y="2014805"/>
                  <a:pt x="291739" y="1986000"/>
                  <a:pt x="0" y="1983620"/>
                </a:cubicBezTo>
                <a:cubicBezTo>
                  <a:pt x="-2000" y="1676876"/>
                  <a:pt x="30346" y="1589615"/>
                  <a:pt x="0" y="1362086"/>
                </a:cubicBezTo>
                <a:cubicBezTo>
                  <a:pt x="-30346" y="1134557"/>
                  <a:pt x="2057" y="1017170"/>
                  <a:pt x="0" y="700879"/>
                </a:cubicBezTo>
                <a:cubicBezTo>
                  <a:pt x="-2057" y="384588"/>
                  <a:pt x="29077" y="229305"/>
                  <a:pt x="0" y="0"/>
                </a:cubicBezTo>
                <a:close/>
              </a:path>
            </a:pathLst>
          </a:custGeom>
          <a:noFill/>
          <a:ln>
            <a:solidFill>
              <a:schemeClr val="tx1"/>
            </a:solidFill>
            <a:extLst>
              <a:ext uri="{C807C97D-BFC1-408E-A445-0C87EB9F89A2}">
                <ask:lineSketchStyleProps xmlns:ask="http://schemas.microsoft.com/office/drawing/2018/sketchyshapes" sd="871010224">
                  <a:prstGeom prst="rect">
                    <a:avLst/>
                  </a:prstGeom>
                  <ask:type>
                    <ask:lineSketchFreehand/>
                  </ask:type>
                </ask:lineSketchStyleProps>
              </a:ext>
            </a:extLst>
          </a:ln>
        </p:spPr>
        <p:txBody>
          <a:bodyPr wrap="square" rtlCol="0">
            <a:spAutoFit/>
          </a:bodyPr>
          <a:lstStyle/>
          <a:p>
            <a:pPr>
              <a:lnSpc>
                <a:spcPts val="2500"/>
              </a:lnSpc>
            </a:pPr>
            <a:r>
              <a:rPr lang="da-DK" dirty="0"/>
              <a:t>For de fleste andre EMC fænomener, som man skal tage sig af (</a:t>
            </a:r>
            <a:r>
              <a:rPr lang="da-DK" dirty="0" err="1"/>
              <a:t>transienter</a:t>
            </a:r>
            <a:r>
              <a:rPr lang="da-DK" dirty="0"/>
              <a:t>, HF-strømme eller udstrålende felter), vil </a:t>
            </a:r>
            <a:r>
              <a:rPr lang="da-DK" b="1" dirty="0"/>
              <a:t>jordforbindelsen</a:t>
            </a:r>
            <a:r>
              <a:rPr lang="da-DK" dirty="0"/>
              <a:t>, hvis længde og topologi udviser meget høje impedanser ved højfrekvens, </a:t>
            </a:r>
            <a:r>
              <a:rPr lang="da-DK" b="1" dirty="0"/>
              <a:t>ikke være til nytte uden støtte fra et system af gensidigt forbundne tilgængelige ledende dele.</a:t>
            </a:r>
            <a:r>
              <a:rPr lang="da-DK" dirty="0"/>
              <a:t> </a:t>
            </a:r>
          </a:p>
        </p:txBody>
      </p:sp>
    </p:spTree>
    <p:extLst>
      <p:ext uri="{BB962C8B-B14F-4D97-AF65-F5344CB8AC3E}">
        <p14:creationId xmlns:p14="http://schemas.microsoft.com/office/powerpoint/2010/main" val="37071294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1252539" y="2676524"/>
            <a:ext cx="4443608" cy="2114551"/>
          </a:xfrm>
          <a:custGeom>
            <a:avLst/>
            <a:gdLst>
              <a:gd name="connsiteX0" fmla="*/ 0 w 4443608"/>
              <a:gd name="connsiteY0" fmla="*/ 0 h 2114551"/>
              <a:gd name="connsiteX1" fmla="*/ 590365 w 4443608"/>
              <a:gd name="connsiteY1" fmla="*/ 0 h 2114551"/>
              <a:gd name="connsiteX2" fmla="*/ 1136294 w 4443608"/>
              <a:gd name="connsiteY2" fmla="*/ 0 h 2114551"/>
              <a:gd name="connsiteX3" fmla="*/ 1815531 w 4443608"/>
              <a:gd name="connsiteY3" fmla="*/ 0 h 2114551"/>
              <a:gd name="connsiteX4" fmla="*/ 2539205 w 4443608"/>
              <a:gd name="connsiteY4" fmla="*/ 0 h 2114551"/>
              <a:gd name="connsiteX5" fmla="*/ 3218442 w 4443608"/>
              <a:gd name="connsiteY5" fmla="*/ 0 h 2114551"/>
              <a:gd name="connsiteX6" fmla="*/ 3719935 w 4443608"/>
              <a:gd name="connsiteY6" fmla="*/ 0 h 2114551"/>
              <a:gd name="connsiteX7" fmla="*/ 4443608 w 4443608"/>
              <a:gd name="connsiteY7" fmla="*/ 0 h 2114551"/>
              <a:gd name="connsiteX8" fmla="*/ 4443608 w 4443608"/>
              <a:gd name="connsiteY8" fmla="*/ 507492 h 2114551"/>
              <a:gd name="connsiteX9" fmla="*/ 4443608 w 4443608"/>
              <a:gd name="connsiteY9" fmla="*/ 1014984 h 2114551"/>
              <a:gd name="connsiteX10" fmla="*/ 4443608 w 4443608"/>
              <a:gd name="connsiteY10" fmla="*/ 1585913 h 2114551"/>
              <a:gd name="connsiteX11" fmla="*/ 4443608 w 4443608"/>
              <a:gd name="connsiteY11" fmla="*/ 2114551 h 2114551"/>
              <a:gd name="connsiteX12" fmla="*/ 3808807 w 4443608"/>
              <a:gd name="connsiteY12" fmla="*/ 2114551 h 2114551"/>
              <a:gd name="connsiteX13" fmla="*/ 3174006 w 4443608"/>
              <a:gd name="connsiteY13" fmla="*/ 2114551 h 2114551"/>
              <a:gd name="connsiteX14" fmla="*/ 2583641 w 4443608"/>
              <a:gd name="connsiteY14" fmla="*/ 2114551 h 2114551"/>
              <a:gd name="connsiteX15" fmla="*/ 2037712 w 4443608"/>
              <a:gd name="connsiteY15" fmla="*/ 2114551 h 2114551"/>
              <a:gd name="connsiteX16" fmla="*/ 1314038 w 4443608"/>
              <a:gd name="connsiteY16" fmla="*/ 2114551 h 2114551"/>
              <a:gd name="connsiteX17" fmla="*/ 679237 w 4443608"/>
              <a:gd name="connsiteY17" fmla="*/ 2114551 h 2114551"/>
              <a:gd name="connsiteX18" fmla="*/ 0 w 4443608"/>
              <a:gd name="connsiteY18" fmla="*/ 2114551 h 2114551"/>
              <a:gd name="connsiteX19" fmla="*/ 0 w 4443608"/>
              <a:gd name="connsiteY19" fmla="*/ 1564768 h 2114551"/>
              <a:gd name="connsiteX20" fmla="*/ 0 w 4443608"/>
              <a:gd name="connsiteY20" fmla="*/ 1036130 h 2114551"/>
              <a:gd name="connsiteX21" fmla="*/ 0 w 4443608"/>
              <a:gd name="connsiteY21" fmla="*/ 570929 h 2114551"/>
              <a:gd name="connsiteX22" fmla="*/ 0 w 4443608"/>
              <a:gd name="connsiteY22" fmla="*/ 0 h 211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43608" h="2114551" fill="none" extrusionOk="0">
                <a:moveTo>
                  <a:pt x="0" y="0"/>
                </a:moveTo>
                <a:cubicBezTo>
                  <a:pt x="279941" y="-15446"/>
                  <a:pt x="337765" y="-15743"/>
                  <a:pt x="590365" y="0"/>
                </a:cubicBezTo>
                <a:cubicBezTo>
                  <a:pt x="842966" y="15743"/>
                  <a:pt x="920996" y="-4756"/>
                  <a:pt x="1136294" y="0"/>
                </a:cubicBezTo>
                <a:cubicBezTo>
                  <a:pt x="1351592" y="4756"/>
                  <a:pt x="1656847" y="-17605"/>
                  <a:pt x="1815531" y="0"/>
                </a:cubicBezTo>
                <a:cubicBezTo>
                  <a:pt x="1974215" y="17605"/>
                  <a:pt x="2230119" y="9122"/>
                  <a:pt x="2539205" y="0"/>
                </a:cubicBezTo>
                <a:cubicBezTo>
                  <a:pt x="2848291" y="-9122"/>
                  <a:pt x="2967566" y="-23305"/>
                  <a:pt x="3218442" y="0"/>
                </a:cubicBezTo>
                <a:cubicBezTo>
                  <a:pt x="3469318" y="23305"/>
                  <a:pt x="3561611" y="23155"/>
                  <a:pt x="3719935" y="0"/>
                </a:cubicBezTo>
                <a:cubicBezTo>
                  <a:pt x="3878259" y="-23155"/>
                  <a:pt x="4278949" y="-26969"/>
                  <a:pt x="4443608" y="0"/>
                </a:cubicBezTo>
                <a:cubicBezTo>
                  <a:pt x="4447732" y="107453"/>
                  <a:pt x="4427995" y="322317"/>
                  <a:pt x="4443608" y="507492"/>
                </a:cubicBezTo>
                <a:cubicBezTo>
                  <a:pt x="4459221" y="692667"/>
                  <a:pt x="4467882" y="780019"/>
                  <a:pt x="4443608" y="1014984"/>
                </a:cubicBezTo>
                <a:cubicBezTo>
                  <a:pt x="4419334" y="1249949"/>
                  <a:pt x="4416933" y="1457448"/>
                  <a:pt x="4443608" y="1585913"/>
                </a:cubicBezTo>
                <a:cubicBezTo>
                  <a:pt x="4470283" y="1714378"/>
                  <a:pt x="4439519" y="1959477"/>
                  <a:pt x="4443608" y="2114551"/>
                </a:cubicBezTo>
                <a:cubicBezTo>
                  <a:pt x="4186383" y="2143388"/>
                  <a:pt x="3956858" y="2139673"/>
                  <a:pt x="3808807" y="2114551"/>
                </a:cubicBezTo>
                <a:cubicBezTo>
                  <a:pt x="3660756" y="2089429"/>
                  <a:pt x="3459065" y="2107415"/>
                  <a:pt x="3174006" y="2114551"/>
                </a:cubicBezTo>
                <a:cubicBezTo>
                  <a:pt x="2888947" y="2121687"/>
                  <a:pt x="2839352" y="2137795"/>
                  <a:pt x="2583641" y="2114551"/>
                </a:cubicBezTo>
                <a:cubicBezTo>
                  <a:pt x="2327930" y="2091307"/>
                  <a:pt x="2190920" y="2114618"/>
                  <a:pt x="2037712" y="2114551"/>
                </a:cubicBezTo>
                <a:cubicBezTo>
                  <a:pt x="1884504" y="2114484"/>
                  <a:pt x="1661343" y="2125725"/>
                  <a:pt x="1314038" y="2114551"/>
                </a:cubicBezTo>
                <a:cubicBezTo>
                  <a:pt x="966733" y="2103377"/>
                  <a:pt x="928352" y="2090461"/>
                  <a:pt x="679237" y="2114551"/>
                </a:cubicBezTo>
                <a:cubicBezTo>
                  <a:pt x="430122" y="2138641"/>
                  <a:pt x="317714" y="2086298"/>
                  <a:pt x="0" y="2114551"/>
                </a:cubicBezTo>
                <a:cubicBezTo>
                  <a:pt x="-19394" y="1862732"/>
                  <a:pt x="22834" y="1824819"/>
                  <a:pt x="0" y="1564768"/>
                </a:cubicBezTo>
                <a:cubicBezTo>
                  <a:pt x="-22834" y="1304717"/>
                  <a:pt x="24182" y="1212356"/>
                  <a:pt x="0" y="1036130"/>
                </a:cubicBezTo>
                <a:cubicBezTo>
                  <a:pt x="-24182" y="859904"/>
                  <a:pt x="-5075" y="802070"/>
                  <a:pt x="0" y="570929"/>
                </a:cubicBezTo>
                <a:cubicBezTo>
                  <a:pt x="5075" y="339788"/>
                  <a:pt x="24101" y="163088"/>
                  <a:pt x="0" y="0"/>
                </a:cubicBezTo>
                <a:close/>
              </a:path>
              <a:path w="4443608" h="2114551" stroke="0" extrusionOk="0">
                <a:moveTo>
                  <a:pt x="0" y="0"/>
                </a:moveTo>
                <a:cubicBezTo>
                  <a:pt x="234615" y="25500"/>
                  <a:pt x="346905" y="6239"/>
                  <a:pt x="679237" y="0"/>
                </a:cubicBezTo>
                <a:cubicBezTo>
                  <a:pt x="1011569" y="-6239"/>
                  <a:pt x="1129041" y="32744"/>
                  <a:pt x="1402911" y="0"/>
                </a:cubicBezTo>
                <a:cubicBezTo>
                  <a:pt x="1676781" y="-32744"/>
                  <a:pt x="1809729" y="14502"/>
                  <a:pt x="1948840" y="0"/>
                </a:cubicBezTo>
                <a:cubicBezTo>
                  <a:pt x="2087951" y="-14502"/>
                  <a:pt x="2485011" y="-18342"/>
                  <a:pt x="2628077" y="0"/>
                </a:cubicBezTo>
                <a:cubicBezTo>
                  <a:pt x="2771143" y="18342"/>
                  <a:pt x="3089391" y="-11951"/>
                  <a:pt x="3218442" y="0"/>
                </a:cubicBezTo>
                <a:cubicBezTo>
                  <a:pt x="3347493" y="11951"/>
                  <a:pt x="3698017" y="-28742"/>
                  <a:pt x="3853243" y="0"/>
                </a:cubicBezTo>
                <a:cubicBezTo>
                  <a:pt x="4008469" y="28742"/>
                  <a:pt x="4223320" y="7607"/>
                  <a:pt x="4443608" y="0"/>
                </a:cubicBezTo>
                <a:cubicBezTo>
                  <a:pt x="4453116" y="181208"/>
                  <a:pt x="4460887" y="248314"/>
                  <a:pt x="4443608" y="486347"/>
                </a:cubicBezTo>
                <a:cubicBezTo>
                  <a:pt x="4426329" y="724380"/>
                  <a:pt x="4448056" y="804719"/>
                  <a:pt x="4443608" y="1036130"/>
                </a:cubicBezTo>
                <a:cubicBezTo>
                  <a:pt x="4439160" y="1267541"/>
                  <a:pt x="4441851" y="1393929"/>
                  <a:pt x="4443608" y="1543622"/>
                </a:cubicBezTo>
                <a:cubicBezTo>
                  <a:pt x="4445365" y="1693315"/>
                  <a:pt x="4436927" y="1863101"/>
                  <a:pt x="4443608" y="2114551"/>
                </a:cubicBezTo>
                <a:cubicBezTo>
                  <a:pt x="4210513" y="2094425"/>
                  <a:pt x="4098940" y="2143321"/>
                  <a:pt x="3853243" y="2114551"/>
                </a:cubicBezTo>
                <a:cubicBezTo>
                  <a:pt x="3607547" y="2085781"/>
                  <a:pt x="3418760" y="2083845"/>
                  <a:pt x="3218442" y="2114551"/>
                </a:cubicBezTo>
                <a:cubicBezTo>
                  <a:pt x="3018124" y="2145257"/>
                  <a:pt x="2737442" y="2101688"/>
                  <a:pt x="2539205" y="2114551"/>
                </a:cubicBezTo>
                <a:cubicBezTo>
                  <a:pt x="2340968" y="2127414"/>
                  <a:pt x="1961124" y="2087826"/>
                  <a:pt x="1815531" y="2114551"/>
                </a:cubicBezTo>
                <a:cubicBezTo>
                  <a:pt x="1669938" y="2141276"/>
                  <a:pt x="1425379" y="2119145"/>
                  <a:pt x="1091858" y="2114551"/>
                </a:cubicBezTo>
                <a:cubicBezTo>
                  <a:pt x="758337" y="2109957"/>
                  <a:pt x="445060" y="2167499"/>
                  <a:pt x="0" y="2114551"/>
                </a:cubicBezTo>
                <a:cubicBezTo>
                  <a:pt x="-18165" y="1949333"/>
                  <a:pt x="-23621" y="1713898"/>
                  <a:pt x="0" y="1543622"/>
                </a:cubicBezTo>
                <a:cubicBezTo>
                  <a:pt x="23621" y="1373346"/>
                  <a:pt x="-14346" y="1259590"/>
                  <a:pt x="0" y="1036130"/>
                </a:cubicBezTo>
                <a:cubicBezTo>
                  <a:pt x="14346" y="812670"/>
                  <a:pt x="-12323" y="606345"/>
                  <a:pt x="0" y="465201"/>
                </a:cubicBezTo>
                <a:cubicBezTo>
                  <a:pt x="12323" y="324057"/>
                  <a:pt x="-2327" y="135788"/>
                  <a:pt x="0" y="0"/>
                </a:cubicBezTo>
                <a:close/>
              </a:path>
            </a:pathLst>
          </a:custGeom>
          <a:ln>
            <a:solidFill>
              <a:schemeClr val="tx1"/>
            </a:solidFill>
            <a:extLst>
              <a:ext uri="{C807C97D-BFC1-408E-A445-0C87EB9F89A2}">
                <ask:lineSketchStyleProps xmlns:ask="http://schemas.microsoft.com/office/drawing/2018/sketchyshapes" sd="3215520097">
                  <ask:type>
                    <ask:lineSketchFreehand/>
                  </ask:type>
                </ask:lineSketchStyleProps>
              </a:ext>
            </a:extLst>
          </a:ln>
        </p:spPr>
        <p:txBody>
          <a:bodyPr/>
          <a:lstStyle/>
          <a:p>
            <a:pPr>
              <a:lnSpc>
                <a:spcPts val="2500"/>
              </a:lnSpc>
            </a:pPr>
            <a:r>
              <a:rPr lang="da-DK" dirty="0"/>
              <a:t>En stelforbindelse er et </a:t>
            </a:r>
            <a:r>
              <a:rPr lang="da-DK" dirty="0" err="1"/>
              <a:t>ækvipotentielt</a:t>
            </a:r>
            <a:r>
              <a:rPr lang="da-DK" dirty="0"/>
              <a:t> forbindelsespunkt eller plan, der kan være eller ikke være forbundet til jord, og som benyttes som reference for et kredsløb eller et system.</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pic>
        <p:nvPicPr>
          <p:cNvPr id="6" name="Billede 5">
            <a:extLst>
              <a:ext uri="{FF2B5EF4-FFF2-40B4-BE49-F238E27FC236}">
                <a16:creationId xmlns:a16="http://schemas.microsoft.com/office/drawing/2014/main" id="{19EDA4EE-890D-E451-3A60-37ED825EA376}"/>
              </a:ext>
            </a:extLst>
          </p:cNvPr>
          <p:cNvPicPr>
            <a:picLocks noChangeAspect="1"/>
          </p:cNvPicPr>
          <p:nvPr/>
        </p:nvPicPr>
        <p:blipFill>
          <a:blip r:embed="rId2"/>
          <a:stretch>
            <a:fillRect/>
          </a:stretch>
        </p:blipFill>
        <p:spPr>
          <a:xfrm>
            <a:off x="2562099" y="1876426"/>
            <a:ext cx="1800476" cy="552527"/>
          </a:xfrm>
          <a:prstGeom prst="rect">
            <a:avLst/>
          </a:prstGeom>
        </p:spPr>
      </p:pic>
      <p:sp>
        <p:nvSpPr>
          <p:cNvPr id="4" name="Tekstfelt 3">
            <a:extLst>
              <a:ext uri="{FF2B5EF4-FFF2-40B4-BE49-F238E27FC236}">
                <a16:creationId xmlns:a16="http://schemas.microsoft.com/office/drawing/2014/main" id="{74164AC7-25A8-4BD1-1260-50B44DE9D82E}"/>
              </a:ext>
            </a:extLst>
          </p:cNvPr>
          <p:cNvSpPr txBox="1"/>
          <p:nvPr/>
        </p:nvSpPr>
        <p:spPr>
          <a:xfrm>
            <a:off x="1290639" y="1876426"/>
            <a:ext cx="2990849" cy="461665"/>
          </a:xfrm>
          <a:prstGeom prst="rect">
            <a:avLst/>
          </a:prstGeom>
          <a:noFill/>
          <a:ln>
            <a:solidFill>
              <a:srgbClr val="00B0F0"/>
            </a:solidFill>
          </a:ln>
        </p:spPr>
        <p:txBody>
          <a:bodyPr wrap="square" rtlCol="0">
            <a:spAutoFit/>
          </a:bodyPr>
          <a:lstStyle/>
          <a:p>
            <a:r>
              <a:rPr lang="da-DK" sz="2400" b="1" dirty="0"/>
              <a:t>Stel</a:t>
            </a:r>
          </a:p>
        </p:txBody>
      </p:sp>
      <p:pic>
        <p:nvPicPr>
          <p:cNvPr id="8" name="Billede 7" descr="Et billede, der indeholder smiley, gul, tegneserie">
            <a:extLst>
              <a:ext uri="{FF2B5EF4-FFF2-40B4-BE49-F238E27FC236}">
                <a16:creationId xmlns:a16="http://schemas.microsoft.com/office/drawing/2014/main" id="{AE63B2FD-9B61-E7CE-0D2F-77FEB6B5337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10374" y="2676524"/>
            <a:ext cx="3452813" cy="2301875"/>
          </a:xfrm>
          <a:prstGeom prst="rect">
            <a:avLst/>
          </a:prstGeom>
        </p:spPr>
      </p:pic>
    </p:spTree>
    <p:extLst>
      <p:ext uri="{BB962C8B-B14F-4D97-AF65-F5344CB8AC3E}">
        <p14:creationId xmlns:p14="http://schemas.microsoft.com/office/powerpoint/2010/main" val="2763953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4E0A0336-860B-059F-F871-C8EE9DADD2BB}"/>
              </a:ext>
            </a:extLst>
          </p:cNvPr>
          <p:cNvPicPr>
            <a:picLocks noGrp="1" noChangeAspect="1"/>
          </p:cNvPicPr>
          <p:nvPr>
            <p:ph sz="half" idx="1"/>
          </p:nvPr>
        </p:nvPicPr>
        <p:blipFill>
          <a:blip r:embed="rId2"/>
          <a:stretch>
            <a:fillRect/>
          </a:stretch>
        </p:blipFill>
        <p:spPr>
          <a:xfrm>
            <a:off x="879399" y="1581150"/>
            <a:ext cx="10433201" cy="4565157"/>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endParaRPr lang="da-DK" dirty="0"/>
          </a:p>
        </p:txBody>
      </p:sp>
    </p:spTree>
    <p:extLst>
      <p:ext uri="{BB962C8B-B14F-4D97-AF65-F5344CB8AC3E}">
        <p14:creationId xmlns:p14="http://schemas.microsoft.com/office/powerpoint/2010/main" val="1057446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1" y="1443038"/>
            <a:ext cx="4896044" cy="3276600"/>
          </a:xfrm>
          <a:ln>
            <a:solidFill>
              <a:srgbClr val="00B050"/>
            </a:solidFill>
          </a:ln>
        </p:spPr>
        <p:txBody>
          <a:bodyPr/>
          <a:lstStyle/>
          <a:p>
            <a:pPr>
              <a:lnSpc>
                <a:spcPts val="2500"/>
              </a:lnSpc>
            </a:pPr>
            <a:r>
              <a:rPr lang="da-DK" b="1" dirty="0"/>
              <a:t>Frekvensafhængighed for en leder.</a:t>
            </a:r>
          </a:p>
          <a:p>
            <a:pPr>
              <a:lnSpc>
                <a:spcPts val="2500"/>
              </a:lnSpc>
            </a:pPr>
            <a:r>
              <a:rPr lang="da-DK" dirty="0"/>
              <a:t>Niveauet for EMC i udstyr er knyttet til koblingen mellem dets kredsløb, og selve denne kobling afhænger direkte af impedansen mellem disse kredsløb.</a:t>
            </a:r>
          </a:p>
          <a:p>
            <a:pPr>
              <a:lnSpc>
                <a:spcPts val="2500"/>
              </a:lnSpc>
            </a:pPr>
            <a:r>
              <a:rPr lang="da-DK" dirty="0"/>
              <a:t>De benyttede ledere og deres monteringsform har derfor afgørende indflydelse på en installations elektromagnetiske karakteristika.</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a:t>
            </a:r>
          </a:p>
        </p:txBody>
      </p:sp>
      <p:pic>
        <p:nvPicPr>
          <p:cNvPr id="5" name="Billede 4">
            <a:extLst>
              <a:ext uri="{FF2B5EF4-FFF2-40B4-BE49-F238E27FC236}">
                <a16:creationId xmlns:a16="http://schemas.microsoft.com/office/drawing/2014/main" id="{FE87CFFD-42CA-9213-47B4-05DF652F209F}"/>
              </a:ext>
            </a:extLst>
          </p:cNvPr>
          <p:cNvPicPr>
            <a:picLocks noChangeAspect="1"/>
          </p:cNvPicPr>
          <p:nvPr/>
        </p:nvPicPr>
        <p:blipFill>
          <a:blip r:embed="rId2"/>
          <a:stretch>
            <a:fillRect/>
          </a:stretch>
        </p:blipFill>
        <p:spPr>
          <a:xfrm>
            <a:off x="5841852" y="1158413"/>
            <a:ext cx="5555251" cy="5461461"/>
          </a:xfrm>
          <a:prstGeom prst="rect">
            <a:avLst/>
          </a:prstGeom>
        </p:spPr>
      </p:pic>
      <p:sp>
        <p:nvSpPr>
          <p:cNvPr id="7" name="Tekstfelt 6">
            <a:extLst>
              <a:ext uri="{FF2B5EF4-FFF2-40B4-BE49-F238E27FC236}">
                <a16:creationId xmlns:a16="http://schemas.microsoft.com/office/drawing/2014/main" id="{352D3D8A-68CD-167D-0E73-81692990B09D}"/>
              </a:ext>
            </a:extLst>
          </p:cNvPr>
          <p:cNvSpPr txBox="1"/>
          <p:nvPr/>
        </p:nvSpPr>
        <p:spPr>
          <a:xfrm>
            <a:off x="847531" y="5005388"/>
            <a:ext cx="4896044" cy="1663019"/>
          </a:xfrm>
          <a:prstGeom prst="rect">
            <a:avLst/>
          </a:prstGeom>
          <a:noFill/>
          <a:ln>
            <a:solidFill>
              <a:srgbClr val="00B050"/>
            </a:solidFill>
          </a:ln>
        </p:spPr>
        <p:txBody>
          <a:bodyPr wrap="square" rtlCol="0">
            <a:spAutoFit/>
          </a:bodyPr>
          <a:lstStyle/>
          <a:p>
            <a:pPr>
              <a:lnSpc>
                <a:spcPts val="2500"/>
              </a:lnSpc>
            </a:pPr>
            <a:r>
              <a:rPr lang="da-DK" sz="1600" i="1" dirty="0"/>
              <a:t>Ved 100 kHz har to 1 mm2 kabler, der ligger parallelt, lavere impedans end et 35 mm2 kabel.</a:t>
            </a:r>
          </a:p>
          <a:p>
            <a:pPr>
              <a:lnSpc>
                <a:spcPts val="2500"/>
              </a:lnSpc>
            </a:pPr>
            <a:r>
              <a:rPr lang="da-DK" sz="1600" i="1" dirty="0"/>
              <a:t>Dette er årsagen til fordelene ved trådnetforbindelser.</a:t>
            </a:r>
          </a:p>
        </p:txBody>
      </p:sp>
    </p:spTree>
    <p:extLst>
      <p:ext uri="{BB962C8B-B14F-4D97-AF65-F5344CB8AC3E}">
        <p14:creationId xmlns:p14="http://schemas.microsoft.com/office/powerpoint/2010/main" val="2546848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1864642"/>
          </a:xfrm>
        </p:spPr>
        <p:txBody>
          <a:bodyPr>
            <a:normAutofit/>
          </a:bodyPr>
          <a:lstStyle/>
          <a:p>
            <a:r>
              <a:rPr lang="da-DK" sz="2000" b="1" dirty="0"/>
              <a:t>En leders funktion som antenne.</a:t>
            </a:r>
          </a:p>
          <a:p>
            <a:r>
              <a:rPr lang="da-DK" dirty="0"/>
              <a:t>Ledere fungerer som en slags antenne, og det felt, som de udstråler, kan opsamles andetsteds. </a:t>
            </a:r>
          </a:p>
          <a:p>
            <a:r>
              <a:rPr lang="da-DK" dirty="0"/>
              <a:t>Sådanne ledere kan forårsage udstråling, når en højfrekvens strøm løber gennem dem.</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a:t>
            </a:r>
          </a:p>
        </p:txBody>
      </p:sp>
      <p:pic>
        <p:nvPicPr>
          <p:cNvPr id="5" name="Billede 4">
            <a:extLst>
              <a:ext uri="{FF2B5EF4-FFF2-40B4-BE49-F238E27FC236}">
                <a16:creationId xmlns:a16="http://schemas.microsoft.com/office/drawing/2014/main" id="{BD3ECFA2-FC24-72FA-E58F-69787479AC43}"/>
              </a:ext>
            </a:extLst>
          </p:cNvPr>
          <p:cNvPicPr>
            <a:picLocks noChangeAspect="1"/>
          </p:cNvPicPr>
          <p:nvPr/>
        </p:nvPicPr>
        <p:blipFill>
          <a:blip r:embed="rId2"/>
          <a:stretch>
            <a:fillRect/>
          </a:stretch>
        </p:blipFill>
        <p:spPr>
          <a:xfrm>
            <a:off x="1217609" y="3596819"/>
            <a:ext cx="10040941" cy="3130535"/>
          </a:xfrm>
          <a:prstGeom prst="rect">
            <a:avLst/>
          </a:prstGeom>
        </p:spPr>
      </p:pic>
    </p:spTree>
    <p:extLst>
      <p:ext uri="{BB962C8B-B14F-4D97-AF65-F5344CB8AC3E}">
        <p14:creationId xmlns:p14="http://schemas.microsoft.com/office/powerpoint/2010/main" val="3161923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a:t>
            </a:r>
          </a:p>
        </p:txBody>
      </p:sp>
      <p:pic>
        <p:nvPicPr>
          <p:cNvPr id="5" name="Billede 4">
            <a:extLst>
              <a:ext uri="{FF2B5EF4-FFF2-40B4-BE49-F238E27FC236}">
                <a16:creationId xmlns:a16="http://schemas.microsoft.com/office/drawing/2014/main" id="{573C1F5F-9E1F-15ED-590D-CA23745321B4}"/>
              </a:ext>
            </a:extLst>
          </p:cNvPr>
          <p:cNvPicPr>
            <a:picLocks noChangeAspect="1"/>
          </p:cNvPicPr>
          <p:nvPr/>
        </p:nvPicPr>
        <p:blipFill>
          <a:blip r:embed="rId2"/>
          <a:stretch>
            <a:fillRect/>
          </a:stretch>
        </p:blipFill>
        <p:spPr>
          <a:xfrm>
            <a:off x="359724" y="1573380"/>
            <a:ext cx="6001120" cy="4308307"/>
          </a:xfrm>
          <a:prstGeom prst="rect">
            <a:avLst/>
          </a:prstGeom>
        </p:spPr>
      </p:pic>
      <p:pic>
        <p:nvPicPr>
          <p:cNvPr id="7" name="Billede 6">
            <a:extLst>
              <a:ext uri="{FF2B5EF4-FFF2-40B4-BE49-F238E27FC236}">
                <a16:creationId xmlns:a16="http://schemas.microsoft.com/office/drawing/2014/main" id="{5EA3971D-D372-D6AC-1A44-E07701AD4A66}"/>
              </a:ext>
            </a:extLst>
          </p:cNvPr>
          <p:cNvPicPr>
            <a:picLocks noChangeAspect="1"/>
          </p:cNvPicPr>
          <p:nvPr/>
        </p:nvPicPr>
        <p:blipFill>
          <a:blip r:embed="rId3"/>
          <a:stretch>
            <a:fillRect/>
          </a:stretch>
        </p:blipFill>
        <p:spPr>
          <a:xfrm>
            <a:off x="6588144" y="2820344"/>
            <a:ext cx="5487166" cy="3266130"/>
          </a:xfrm>
          <a:prstGeom prst="rect">
            <a:avLst/>
          </a:prstGeom>
        </p:spPr>
      </p:pic>
    </p:spTree>
    <p:extLst>
      <p:ext uri="{BB962C8B-B14F-4D97-AF65-F5344CB8AC3E}">
        <p14:creationId xmlns:p14="http://schemas.microsoft.com/office/powerpoint/2010/main" val="3039730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a:t>
            </a:r>
          </a:p>
        </p:txBody>
      </p:sp>
      <p:pic>
        <p:nvPicPr>
          <p:cNvPr id="4" name="Billede 3">
            <a:extLst>
              <a:ext uri="{FF2B5EF4-FFF2-40B4-BE49-F238E27FC236}">
                <a16:creationId xmlns:a16="http://schemas.microsoft.com/office/drawing/2014/main" id="{DB0A977E-8B17-10A5-AA58-9E5F1BE11E2E}"/>
              </a:ext>
            </a:extLst>
          </p:cNvPr>
          <p:cNvPicPr>
            <a:picLocks noChangeAspect="1"/>
          </p:cNvPicPr>
          <p:nvPr/>
        </p:nvPicPr>
        <p:blipFill>
          <a:blip r:embed="rId2"/>
          <a:stretch>
            <a:fillRect/>
          </a:stretch>
        </p:blipFill>
        <p:spPr>
          <a:xfrm>
            <a:off x="1884707" y="1650873"/>
            <a:ext cx="7162073" cy="2379182"/>
          </a:xfrm>
          <a:prstGeom prst="rect">
            <a:avLst/>
          </a:prstGeom>
          <a:ln>
            <a:noFill/>
          </a:ln>
        </p:spPr>
      </p:pic>
      <p:pic>
        <p:nvPicPr>
          <p:cNvPr id="6" name="Billede 5">
            <a:extLst>
              <a:ext uri="{FF2B5EF4-FFF2-40B4-BE49-F238E27FC236}">
                <a16:creationId xmlns:a16="http://schemas.microsoft.com/office/drawing/2014/main" id="{06A9A150-B22C-B782-789B-3BF724813E8C}"/>
              </a:ext>
            </a:extLst>
          </p:cNvPr>
          <p:cNvPicPr>
            <a:picLocks noChangeAspect="1"/>
          </p:cNvPicPr>
          <p:nvPr/>
        </p:nvPicPr>
        <p:blipFill>
          <a:blip r:embed="rId3"/>
          <a:stretch>
            <a:fillRect/>
          </a:stretch>
        </p:blipFill>
        <p:spPr>
          <a:xfrm>
            <a:off x="1884706" y="4284389"/>
            <a:ext cx="7162074" cy="2091472"/>
          </a:xfrm>
          <a:prstGeom prst="rect">
            <a:avLst/>
          </a:prstGeom>
          <a:ln>
            <a:noFill/>
          </a:ln>
        </p:spPr>
      </p:pic>
    </p:spTree>
    <p:extLst>
      <p:ext uri="{BB962C8B-B14F-4D97-AF65-F5344CB8AC3E}">
        <p14:creationId xmlns:p14="http://schemas.microsoft.com/office/powerpoint/2010/main" val="3861130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a:t>
            </a:r>
          </a:p>
        </p:txBody>
      </p:sp>
      <p:pic>
        <p:nvPicPr>
          <p:cNvPr id="4" name="Billede 3">
            <a:extLst>
              <a:ext uri="{FF2B5EF4-FFF2-40B4-BE49-F238E27FC236}">
                <a16:creationId xmlns:a16="http://schemas.microsoft.com/office/drawing/2014/main" id="{A9A122E5-F0D6-2A63-F823-3EC49CBFCF82}"/>
              </a:ext>
            </a:extLst>
          </p:cNvPr>
          <p:cNvPicPr>
            <a:picLocks noChangeAspect="1"/>
          </p:cNvPicPr>
          <p:nvPr/>
        </p:nvPicPr>
        <p:blipFill>
          <a:blip r:embed="rId2"/>
          <a:stretch>
            <a:fillRect/>
          </a:stretch>
        </p:blipFill>
        <p:spPr>
          <a:xfrm>
            <a:off x="1710060" y="1759614"/>
            <a:ext cx="8513981" cy="2117905"/>
          </a:xfrm>
          <a:prstGeom prst="rect">
            <a:avLst/>
          </a:prstGeom>
        </p:spPr>
      </p:pic>
      <p:pic>
        <p:nvPicPr>
          <p:cNvPr id="8" name="Billede 7">
            <a:extLst>
              <a:ext uri="{FF2B5EF4-FFF2-40B4-BE49-F238E27FC236}">
                <a16:creationId xmlns:a16="http://schemas.microsoft.com/office/drawing/2014/main" id="{1E7E5C67-7DFC-E37D-2655-3F8F31D67B35}"/>
              </a:ext>
            </a:extLst>
          </p:cNvPr>
          <p:cNvPicPr>
            <a:picLocks noChangeAspect="1"/>
          </p:cNvPicPr>
          <p:nvPr/>
        </p:nvPicPr>
        <p:blipFill>
          <a:blip r:embed="rId3"/>
          <a:stretch>
            <a:fillRect/>
          </a:stretch>
        </p:blipFill>
        <p:spPr>
          <a:xfrm>
            <a:off x="1710060" y="4030148"/>
            <a:ext cx="8513981" cy="2302249"/>
          </a:xfrm>
          <a:prstGeom prst="rect">
            <a:avLst/>
          </a:prstGeom>
        </p:spPr>
      </p:pic>
    </p:spTree>
    <p:extLst>
      <p:ext uri="{BB962C8B-B14F-4D97-AF65-F5344CB8AC3E}">
        <p14:creationId xmlns:p14="http://schemas.microsoft.com/office/powerpoint/2010/main" val="34851119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268622D8-AED9-CBEF-47DE-93474185B24D}"/>
              </a:ext>
            </a:extLst>
          </p:cNvPr>
          <p:cNvPicPr>
            <a:picLocks noGrp="1" noChangeAspect="1"/>
          </p:cNvPicPr>
          <p:nvPr>
            <p:ph sz="half" idx="1"/>
          </p:nvPr>
        </p:nvPicPr>
        <p:blipFill rotWithShape="1">
          <a:blip r:embed="rId2"/>
          <a:srcRect r="1045"/>
          <a:stretch/>
        </p:blipFill>
        <p:spPr>
          <a:xfrm>
            <a:off x="1423988" y="1404293"/>
            <a:ext cx="4191952" cy="5281832"/>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Kablers ydelse, når det gælder EMC</a:t>
            </a:r>
          </a:p>
        </p:txBody>
      </p:sp>
      <p:pic>
        <p:nvPicPr>
          <p:cNvPr id="7" name="Billede 6">
            <a:extLst>
              <a:ext uri="{FF2B5EF4-FFF2-40B4-BE49-F238E27FC236}">
                <a16:creationId xmlns:a16="http://schemas.microsoft.com/office/drawing/2014/main" id="{DCF5CE76-4910-4BD4-CEC3-9605186D9908}"/>
              </a:ext>
            </a:extLst>
          </p:cNvPr>
          <p:cNvPicPr>
            <a:picLocks noChangeAspect="1"/>
          </p:cNvPicPr>
          <p:nvPr/>
        </p:nvPicPr>
        <p:blipFill rotWithShape="1">
          <a:blip r:embed="rId3"/>
          <a:srcRect l="946"/>
          <a:stretch/>
        </p:blipFill>
        <p:spPr>
          <a:xfrm>
            <a:off x="5606415" y="1379571"/>
            <a:ext cx="4326254" cy="5321510"/>
          </a:xfrm>
          <a:prstGeom prst="rect">
            <a:avLst/>
          </a:prstGeom>
        </p:spPr>
      </p:pic>
    </p:spTree>
    <p:extLst>
      <p:ext uri="{BB962C8B-B14F-4D97-AF65-F5344CB8AC3E}">
        <p14:creationId xmlns:p14="http://schemas.microsoft.com/office/powerpoint/2010/main" val="401635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Kabinet</a:t>
            </a:r>
            <a:br>
              <a:rPr lang="da-DK" dirty="0"/>
            </a:br>
            <a:br>
              <a:rPr lang="da-DK" dirty="0"/>
            </a:br>
            <a:endParaRPr lang="da-DK" dirty="0"/>
          </a:p>
        </p:txBody>
      </p:sp>
      <p:sp>
        <p:nvSpPr>
          <p:cNvPr id="8" name="Pladsholder til indhold 7">
            <a:extLst>
              <a:ext uri="{FF2B5EF4-FFF2-40B4-BE49-F238E27FC236}">
                <a16:creationId xmlns:a16="http://schemas.microsoft.com/office/drawing/2014/main" id="{E4452B73-FDDF-688F-AFD1-400718159AB7}"/>
              </a:ext>
            </a:extLst>
          </p:cNvPr>
          <p:cNvSpPr>
            <a:spLocks noGrp="1"/>
          </p:cNvSpPr>
          <p:nvPr>
            <p:ph sz="half" idx="1"/>
          </p:nvPr>
        </p:nvSpPr>
        <p:spPr>
          <a:xfrm>
            <a:off x="847607" y="1842151"/>
            <a:ext cx="4210607" cy="1586849"/>
          </a:xfrm>
          <a:ln>
            <a:solidFill>
              <a:schemeClr val="tx1"/>
            </a:solidFill>
            <a:extLst>
              <a:ext uri="{C807C97D-BFC1-408E-A445-0C87EB9F89A2}">
                <ask:lineSketchStyleProps xmlns:ask="http://schemas.microsoft.com/office/drawing/2018/sketchyshapes">
                  <ask:type>
                    <ask:lineSketchNone/>
                  </ask:type>
                </ask:lineSketchStyleProps>
              </a:ext>
            </a:extLst>
          </a:ln>
        </p:spPr>
        <p:txBody>
          <a:bodyPr/>
          <a:lstStyle/>
          <a:p>
            <a:pPr>
              <a:lnSpc>
                <a:spcPts val="2600"/>
              </a:lnSpc>
            </a:pPr>
            <a:r>
              <a:rPr lang="da-DK" b="1" dirty="0"/>
              <a:t>I små kabinetter </a:t>
            </a:r>
            <a:r>
              <a:rPr lang="da-DK" dirty="0"/>
              <a:t>kan det være tilstrækkeligt med opdeling ved hjælp af paneler af metalplader, der er boltet til chassiset.</a:t>
            </a:r>
          </a:p>
        </p:txBody>
      </p:sp>
      <p:pic>
        <p:nvPicPr>
          <p:cNvPr id="14" name="Billede 13">
            <a:extLst>
              <a:ext uri="{FF2B5EF4-FFF2-40B4-BE49-F238E27FC236}">
                <a16:creationId xmlns:a16="http://schemas.microsoft.com/office/drawing/2014/main" id="{F0ED773B-8BF8-26F4-68A9-079BFC6FAB61}"/>
              </a:ext>
            </a:extLst>
          </p:cNvPr>
          <p:cNvPicPr>
            <a:picLocks noChangeAspect="1"/>
          </p:cNvPicPr>
          <p:nvPr/>
        </p:nvPicPr>
        <p:blipFill>
          <a:blip r:embed="rId2"/>
          <a:stretch>
            <a:fillRect/>
          </a:stretch>
        </p:blipFill>
        <p:spPr>
          <a:xfrm>
            <a:off x="5474827" y="1073615"/>
            <a:ext cx="6221392" cy="5784385"/>
          </a:xfrm>
          <a:prstGeom prst="rect">
            <a:avLst/>
          </a:prstGeom>
        </p:spPr>
      </p:pic>
    </p:spTree>
    <p:extLst>
      <p:ext uri="{BB962C8B-B14F-4D97-AF65-F5344CB8AC3E}">
        <p14:creationId xmlns:p14="http://schemas.microsoft.com/office/powerpoint/2010/main" val="3948005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Kabinet</a:t>
            </a:r>
            <a:br>
              <a:rPr lang="da-DK" dirty="0"/>
            </a:br>
            <a:br>
              <a:rPr lang="da-DK" dirty="0"/>
            </a:br>
            <a:endParaRPr lang="da-DK" dirty="0"/>
          </a:p>
        </p:txBody>
      </p:sp>
      <p:sp>
        <p:nvSpPr>
          <p:cNvPr id="8" name="Pladsholder til indhold 7">
            <a:extLst>
              <a:ext uri="{FF2B5EF4-FFF2-40B4-BE49-F238E27FC236}">
                <a16:creationId xmlns:a16="http://schemas.microsoft.com/office/drawing/2014/main" id="{E4452B73-FDDF-688F-AFD1-400718159AB7}"/>
              </a:ext>
            </a:extLst>
          </p:cNvPr>
          <p:cNvSpPr>
            <a:spLocks noGrp="1"/>
          </p:cNvSpPr>
          <p:nvPr>
            <p:ph sz="half" idx="1"/>
          </p:nvPr>
        </p:nvSpPr>
        <p:spPr>
          <a:xfrm>
            <a:off x="899617" y="1981047"/>
            <a:ext cx="3938602" cy="3586376"/>
          </a:xfrm>
          <a:ln>
            <a:solidFill>
              <a:schemeClr val="tx1"/>
            </a:solidFill>
            <a:extLst>
              <a:ext uri="{C807C97D-BFC1-408E-A445-0C87EB9F89A2}">
                <ask:lineSketchStyleProps xmlns:ask="http://schemas.microsoft.com/office/drawing/2018/sketchyshapes">
                  <ask:type>
                    <ask:lineSketchNone/>
                  </ask:type>
                </ask:lineSketchStyleProps>
              </a:ext>
            </a:extLst>
          </a:ln>
        </p:spPr>
        <p:txBody>
          <a:bodyPr/>
          <a:lstStyle/>
          <a:p>
            <a:pPr>
              <a:lnSpc>
                <a:spcPts val="2600"/>
              </a:lnSpc>
            </a:pPr>
            <a:r>
              <a:rPr lang="da-DK" b="1" dirty="0"/>
              <a:t>Store kabinetter.</a:t>
            </a:r>
          </a:p>
          <a:p>
            <a:pPr>
              <a:lnSpc>
                <a:spcPts val="2600"/>
              </a:lnSpc>
            </a:pPr>
            <a:r>
              <a:rPr lang="da-DK" dirty="0"/>
              <a:t>Brug et selvstændigt kabinet til komponenter af hver klasse.</a:t>
            </a:r>
          </a:p>
          <a:p>
            <a:pPr>
              <a:lnSpc>
                <a:spcPts val="2600"/>
              </a:lnSpc>
            </a:pPr>
            <a:r>
              <a:rPr lang="da-DK" dirty="0"/>
              <a:t>Interfererende og følsomme kabinetter må ikke sammenblandes.</a:t>
            </a:r>
          </a:p>
          <a:p>
            <a:pPr>
              <a:lnSpc>
                <a:spcPts val="2600"/>
              </a:lnSpc>
            </a:pPr>
            <a:r>
              <a:rPr lang="da-DK" i="1" dirty="0"/>
              <a:t>Man må aldrig blande kabler eller vikle overskydende kabel op i en rulle.</a:t>
            </a:r>
          </a:p>
        </p:txBody>
      </p:sp>
      <p:pic>
        <p:nvPicPr>
          <p:cNvPr id="4" name="Billede 3">
            <a:extLst>
              <a:ext uri="{FF2B5EF4-FFF2-40B4-BE49-F238E27FC236}">
                <a16:creationId xmlns:a16="http://schemas.microsoft.com/office/drawing/2014/main" id="{8DB10AF0-9F54-CABC-CFA7-A326F90815A8}"/>
              </a:ext>
            </a:extLst>
          </p:cNvPr>
          <p:cNvPicPr>
            <a:picLocks noChangeAspect="1"/>
          </p:cNvPicPr>
          <p:nvPr/>
        </p:nvPicPr>
        <p:blipFill>
          <a:blip r:embed="rId2"/>
          <a:stretch>
            <a:fillRect/>
          </a:stretch>
        </p:blipFill>
        <p:spPr>
          <a:xfrm>
            <a:off x="5313046" y="1897856"/>
            <a:ext cx="6273212" cy="3872515"/>
          </a:xfrm>
          <a:prstGeom prst="rect">
            <a:avLst/>
          </a:prstGeom>
        </p:spPr>
      </p:pic>
    </p:spTree>
    <p:extLst>
      <p:ext uri="{BB962C8B-B14F-4D97-AF65-F5344CB8AC3E}">
        <p14:creationId xmlns:p14="http://schemas.microsoft.com/office/powerpoint/2010/main" val="10854516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Kabinet</a:t>
            </a:r>
            <a:br>
              <a:rPr lang="da-DK" dirty="0"/>
            </a:br>
            <a:br>
              <a:rPr lang="da-DK" dirty="0"/>
            </a:br>
            <a:endParaRPr lang="da-DK" dirty="0"/>
          </a:p>
        </p:txBody>
      </p:sp>
      <p:sp>
        <p:nvSpPr>
          <p:cNvPr id="8" name="Pladsholder til indhold 7">
            <a:extLst>
              <a:ext uri="{FF2B5EF4-FFF2-40B4-BE49-F238E27FC236}">
                <a16:creationId xmlns:a16="http://schemas.microsoft.com/office/drawing/2014/main" id="{E4452B73-FDDF-688F-AFD1-400718159AB7}"/>
              </a:ext>
            </a:extLst>
          </p:cNvPr>
          <p:cNvSpPr>
            <a:spLocks noGrp="1"/>
          </p:cNvSpPr>
          <p:nvPr>
            <p:ph sz="half" idx="1"/>
          </p:nvPr>
        </p:nvSpPr>
        <p:spPr>
          <a:xfrm>
            <a:off x="847530" y="1564358"/>
            <a:ext cx="3325143" cy="4611600"/>
          </a:xfrm>
        </p:spPr>
        <p:txBody>
          <a:bodyPr/>
          <a:lstStyle/>
          <a:p>
            <a:endParaRPr lang="da-DK" dirty="0"/>
          </a:p>
        </p:txBody>
      </p:sp>
      <p:pic>
        <p:nvPicPr>
          <p:cNvPr id="4" name="Billede 3">
            <a:extLst>
              <a:ext uri="{FF2B5EF4-FFF2-40B4-BE49-F238E27FC236}">
                <a16:creationId xmlns:a16="http://schemas.microsoft.com/office/drawing/2014/main" id="{D6B5A0A8-0328-F111-F8CF-D8D2E292C902}"/>
              </a:ext>
            </a:extLst>
          </p:cNvPr>
          <p:cNvPicPr>
            <a:picLocks noChangeAspect="1"/>
          </p:cNvPicPr>
          <p:nvPr/>
        </p:nvPicPr>
        <p:blipFill>
          <a:blip r:embed="rId2"/>
          <a:stretch>
            <a:fillRect/>
          </a:stretch>
        </p:blipFill>
        <p:spPr>
          <a:xfrm>
            <a:off x="3957079" y="1920473"/>
            <a:ext cx="7068813" cy="3965254"/>
          </a:xfrm>
          <a:prstGeom prst="rect">
            <a:avLst/>
          </a:prstGeom>
        </p:spPr>
      </p:pic>
    </p:spTree>
    <p:extLst>
      <p:ext uri="{BB962C8B-B14F-4D97-AF65-F5344CB8AC3E}">
        <p14:creationId xmlns:p14="http://schemas.microsoft.com/office/powerpoint/2010/main" val="1432981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6" name="Billede 5">
            <a:extLst>
              <a:ext uri="{FF2B5EF4-FFF2-40B4-BE49-F238E27FC236}">
                <a16:creationId xmlns:a16="http://schemas.microsoft.com/office/drawing/2014/main" id="{F53F0B28-2DB9-B6EC-C195-5DE91E04AF2E}"/>
              </a:ext>
            </a:extLst>
          </p:cNvPr>
          <p:cNvPicPr>
            <a:picLocks noChangeAspect="1"/>
          </p:cNvPicPr>
          <p:nvPr/>
        </p:nvPicPr>
        <p:blipFill>
          <a:blip r:embed="rId2"/>
          <a:stretch>
            <a:fillRect/>
          </a:stretch>
        </p:blipFill>
        <p:spPr>
          <a:xfrm>
            <a:off x="1029228" y="1898013"/>
            <a:ext cx="10373468" cy="2552687"/>
          </a:xfrm>
          <a:prstGeom prst="rect">
            <a:avLst/>
          </a:prstGeom>
        </p:spPr>
      </p:pic>
      <mc:AlternateContent xmlns:mc="http://schemas.openxmlformats.org/markup-compatibility/2006">
        <mc:Choice xmlns:am3d="http://schemas.microsoft.com/office/drawing/2017/model3d" Requires="am3d">
          <p:graphicFrame>
            <p:nvGraphicFramePr>
              <p:cNvPr id="7" name="3D-model 6" descr="Thumbs Up Emoji">
                <a:extLst>
                  <a:ext uri="{FF2B5EF4-FFF2-40B4-BE49-F238E27FC236}">
                    <a16:creationId xmlns:a16="http://schemas.microsoft.com/office/drawing/2014/main" id="{29D18688-7FE2-0D6A-E08D-E54F56A39A3A}"/>
                  </a:ext>
                </a:extLst>
              </p:cNvPr>
              <p:cNvGraphicFramePr>
                <a:graphicFrameLocks noChangeAspect="1"/>
              </p:cNvGraphicFramePr>
              <p:nvPr>
                <p:extLst>
                  <p:ext uri="{D42A27DB-BD31-4B8C-83A1-F6EECF244321}">
                    <p14:modId xmlns:p14="http://schemas.microsoft.com/office/powerpoint/2010/main" val="773154875"/>
                  </p:ext>
                </p:extLst>
              </p:nvPr>
            </p:nvGraphicFramePr>
            <p:xfrm>
              <a:off x="2840841" y="4773523"/>
              <a:ext cx="1800607" cy="1907571"/>
            </p:xfrm>
            <a:graphic>
              <a:graphicData uri="http://schemas.microsoft.com/office/drawing/2017/model3d">
                <am3d:model3d r:embed="rId3">
                  <am3d:spPr>
                    <a:xfrm>
                      <a:off x="0" y="0"/>
                      <a:ext cx="1800607" cy="1907571"/>
                    </a:xfrm>
                    <a:prstGeom prst="rect">
                      <a:avLst/>
                    </a:prstGeom>
                  </am3d:spPr>
                  <am3d:camera>
                    <am3d:pos x="0" y="0" z="66308073"/>
                    <am3d:up dx="0" dy="36000000" dz="0"/>
                    <am3d:lookAt x="0" y="0" z="0"/>
                    <am3d:perspective fov="2700000"/>
                  </am3d:camera>
                  <am3d:trans>
                    <am3d:meterPerModelUnit n="101511" d="1000000"/>
                    <am3d:preTrans dx="-824025" dy="-17929067" dz="-2192431"/>
                    <am3d:scale>
                      <am3d:sx n="1000000" d="1000000"/>
                      <am3d:sy n="1000000" d="1000000"/>
                      <am3d:sz n="1000000" d="1000000"/>
                    </am3d:scale>
                    <am3d:rot ax="803192" ay="154404" az="36733"/>
                    <am3d:postTrans dx="0" dy="0" dz="0"/>
                  </am3d:trans>
                  <am3d:raster rName="Office3DRenderer" rVer="16.0.8326">
                    <am3d:blip r:embed="rId4"/>
                  </am3d:raster>
                  <am3d:objViewport viewportSz="273765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model 6" descr="Thumbs Up Emoji">
                <a:extLst>
                  <a:ext uri="{FF2B5EF4-FFF2-40B4-BE49-F238E27FC236}">
                    <a16:creationId xmlns:a16="http://schemas.microsoft.com/office/drawing/2014/main" id="{29D18688-7FE2-0D6A-E08D-E54F56A39A3A}"/>
                  </a:ext>
                </a:extLst>
              </p:cNvPr>
              <p:cNvPicPr>
                <a:picLocks noGrp="1" noRot="1" noChangeAspect="1" noMove="1" noResize="1" noEditPoints="1" noAdjustHandles="1" noChangeArrowheads="1" noChangeShapeType="1" noCrop="1"/>
              </p:cNvPicPr>
              <p:nvPr/>
            </p:nvPicPr>
            <p:blipFill>
              <a:blip r:embed="rId4"/>
              <a:stretch>
                <a:fillRect/>
              </a:stretch>
            </p:blipFill>
            <p:spPr>
              <a:xfrm>
                <a:off x="2840841" y="4773523"/>
                <a:ext cx="1800607" cy="1907571"/>
              </a:xfrm>
              <a:prstGeom prst="rect">
                <a:avLst/>
              </a:prstGeom>
            </p:spPr>
          </p:pic>
        </mc:Fallback>
      </mc:AlternateContent>
    </p:spTree>
    <p:extLst>
      <p:ext uri="{BB962C8B-B14F-4D97-AF65-F5344CB8AC3E}">
        <p14:creationId xmlns:p14="http://schemas.microsoft.com/office/powerpoint/2010/main" val="13450993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6EDBD4C5-DEE4-F465-60BF-A7693668E51A}"/>
              </a:ext>
            </a:extLst>
          </p:cNvPr>
          <p:cNvPicPr>
            <a:picLocks noChangeAspect="1"/>
          </p:cNvPicPr>
          <p:nvPr/>
        </p:nvPicPr>
        <p:blipFill>
          <a:blip r:embed="rId2"/>
          <a:stretch>
            <a:fillRect/>
          </a:stretch>
        </p:blipFill>
        <p:spPr>
          <a:xfrm>
            <a:off x="1151428" y="1793285"/>
            <a:ext cx="9669224" cy="3572374"/>
          </a:xfrm>
          <a:prstGeom prst="rect">
            <a:avLst/>
          </a:prstGeom>
        </p:spPr>
      </p:pic>
    </p:spTree>
    <p:extLst>
      <p:ext uri="{BB962C8B-B14F-4D97-AF65-F5344CB8AC3E}">
        <p14:creationId xmlns:p14="http://schemas.microsoft.com/office/powerpoint/2010/main" val="35045577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974D4F56-B604-8C3C-6AF0-54A9B2A25703}"/>
              </a:ext>
            </a:extLst>
          </p:cNvPr>
          <p:cNvPicPr>
            <a:picLocks noChangeAspect="1"/>
          </p:cNvPicPr>
          <p:nvPr/>
        </p:nvPicPr>
        <p:blipFill>
          <a:blip r:embed="rId2"/>
          <a:stretch>
            <a:fillRect/>
          </a:stretch>
        </p:blipFill>
        <p:spPr>
          <a:xfrm>
            <a:off x="518489" y="2554983"/>
            <a:ext cx="11279866" cy="2121189"/>
          </a:xfrm>
          <a:prstGeom prst="rect">
            <a:avLst/>
          </a:prstGeom>
        </p:spPr>
      </p:pic>
    </p:spTree>
    <p:extLst>
      <p:ext uri="{BB962C8B-B14F-4D97-AF65-F5344CB8AC3E}">
        <p14:creationId xmlns:p14="http://schemas.microsoft.com/office/powerpoint/2010/main" val="1335199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0522B53A-EBBE-D071-1F69-F9999573EE80}"/>
              </a:ext>
            </a:extLst>
          </p:cNvPr>
          <p:cNvPicPr>
            <a:picLocks noChangeAspect="1"/>
          </p:cNvPicPr>
          <p:nvPr/>
        </p:nvPicPr>
        <p:blipFill>
          <a:blip r:embed="rId2"/>
          <a:stretch>
            <a:fillRect/>
          </a:stretch>
        </p:blipFill>
        <p:spPr>
          <a:xfrm>
            <a:off x="1615081" y="1372650"/>
            <a:ext cx="9172523" cy="5485350"/>
          </a:xfrm>
          <a:prstGeom prst="rect">
            <a:avLst/>
          </a:prstGeom>
        </p:spPr>
      </p:pic>
    </p:spTree>
    <p:extLst>
      <p:ext uri="{BB962C8B-B14F-4D97-AF65-F5344CB8AC3E}">
        <p14:creationId xmlns:p14="http://schemas.microsoft.com/office/powerpoint/2010/main" val="1796532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D9E049FA-656A-B90A-E174-3796FA668668}"/>
              </a:ext>
            </a:extLst>
          </p:cNvPr>
          <p:cNvPicPr>
            <a:picLocks noChangeAspect="1"/>
          </p:cNvPicPr>
          <p:nvPr/>
        </p:nvPicPr>
        <p:blipFill>
          <a:blip r:embed="rId2"/>
          <a:stretch>
            <a:fillRect/>
          </a:stretch>
        </p:blipFill>
        <p:spPr>
          <a:xfrm>
            <a:off x="2124887" y="2068042"/>
            <a:ext cx="7942225" cy="4581443"/>
          </a:xfrm>
          <a:prstGeom prst="rect">
            <a:avLst/>
          </a:prstGeom>
        </p:spPr>
      </p:pic>
      <p:pic>
        <p:nvPicPr>
          <p:cNvPr id="6" name="Billede 5">
            <a:extLst>
              <a:ext uri="{FF2B5EF4-FFF2-40B4-BE49-F238E27FC236}">
                <a16:creationId xmlns:a16="http://schemas.microsoft.com/office/drawing/2014/main" id="{70362AA3-0F8D-78E3-DE70-773AC3641F32}"/>
              </a:ext>
            </a:extLst>
          </p:cNvPr>
          <p:cNvPicPr>
            <a:picLocks noChangeAspect="1"/>
          </p:cNvPicPr>
          <p:nvPr/>
        </p:nvPicPr>
        <p:blipFill>
          <a:blip r:embed="rId3"/>
          <a:stretch>
            <a:fillRect/>
          </a:stretch>
        </p:blipFill>
        <p:spPr>
          <a:xfrm>
            <a:off x="1883299" y="1322003"/>
            <a:ext cx="8331359" cy="820576"/>
          </a:xfrm>
          <a:prstGeom prst="rect">
            <a:avLst/>
          </a:prstGeom>
        </p:spPr>
      </p:pic>
    </p:spTree>
    <p:extLst>
      <p:ext uri="{BB962C8B-B14F-4D97-AF65-F5344CB8AC3E}">
        <p14:creationId xmlns:p14="http://schemas.microsoft.com/office/powerpoint/2010/main" val="4291357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B7AE3E41-8953-EF08-1C15-DF0D35E15BE8}"/>
              </a:ext>
            </a:extLst>
          </p:cNvPr>
          <p:cNvPicPr>
            <a:picLocks noChangeAspect="1"/>
          </p:cNvPicPr>
          <p:nvPr/>
        </p:nvPicPr>
        <p:blipFill>
          <a:blip r:embed="rId2"/>
          <a:stretch>
            <a:fillRect/>
          </a:stretch>
        </p:blipFill>
        <p:spPr>
          <a:xfrm>
            <a:off x="1285203" y="1396539"/>
            <a:ext cx="9621593" cy="1028844"/>
          </a:xfrm>
          <a:prstGeom prst="rect">
            <a:avLst/>
          </a:prstGeom>
        </p:spPr>
      </p:pic>
      <p:pic>
        <p:nvPicPr>
          <p:cNvPr id="6" name="Billede 5">
            <a:extLst>
              <a:ext uri="{FF2B5EF4-FFF2-40B4-BE49-F238E27FC236}">
                <a16:creationId xmlns:a16="http://schemas.microsoft.com/office/drawing/2014/main" id="{3BA3FF62-8364-E6B9-B151-014ABA3A99D3}"/>
              </a:ext>
            </a:extLst>
          </p:cNvPr>
          <p:cNvPicPr>
            <a:picLocks noChangeAspect="1"/>
          </p:cNvPicPr>
          <p:nvPr/>
        </p:nvPicPr>
        <p:blipFill>
          <a:blip r:embed="rId3"/>
          <a:stretch>
            <a:fillRect/>
          </a:stretch>
        </p:blipFill>
        <p:spPr>
          <a:xfrm>
            <a:off x="2490612" y="2399931"/>
            <a:ext cx="6994841" cy="2058138"/>
          </a:xfrm>
          <a:prstGeom prst="rect">
            <a:avLst/>
          </a:prstGeom>
        </p:spPr>
      </p:pic>
      <p:pic>
        <p:nvPicPr>
          <p:cNvPr id="9" name="Billede 8">
            <a:extLst>
              <a:ext uri="{FF2B5EF4-FFF2-40B4-BE49-F238E27FC236}">
                <a16:creationId xmlns:a16="http://schemas.microsoft.com/office/drawing/2014/main" id="{74E10B10-B35F-E5A3-57A6-1EA3F9F6EE04}"/>
              </a:ext>
            </a:extLst>
          </p:cNvPr>
          <p:cNvPicPr>
            <a:picLocks noChangeAspect="1"/>
          </p:cNvPicPr>
          <p:nvPr/>
        </p:nvPicPr>
        <p:blipFill>
          <a:blip r:embed="rId4"/>
          <a:stretch>
            <a:fillRect/>
          </a:stretch>
        </p:blipFill>
        <p:spPr>
          <a:xfrm>
            <a:off x="3129242" y="4432618"/>
            <a:ext cx="5717579" cy="2349128"/>
          </a:xfrm>
          <a:prstGeom prst="rect">
            <a:avLst/>
          </a:prstGeom>
        </p:spPr>
      </p:pic>
    </p:spTree>
    <p:extLst>
      <p:ext uri="{BB962C8B-B14F-4D97-AF65-F5344CB8AC3E}">
        <p14:creationId xmlns:p14="http://schemas.microsoft.com/office/powerpoint/2010/main" val="28494914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B0DD1E47-064D-9006-4637-838E5B4DEA9E}"/>
              </a:ext>
            </a:extLst>
          </p:cNvPr>
          <p:cNvPicPr>
            <a:picLocks noChangeAspect="1"/>
          </p:cNvPicPr>
          <p:nvPr/>
        </p:nvPicPr>
        <p:blipFill>
          <a:blip r:embed="rId2"/>
          <a:stretch>
            <a:fillRect/>
          </a:stretch>
        </p:blipFill>
        <p:spPr>
          <a:xfrm>
            <a:off x="2574659" y="2204977"/>
            <a:ext cx="6419065" cy="4384715"/>
          </a:xfrm>
          <a:prstGeom prst="rect">
            <a:avLst/>
          </a:prstGeo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0C2A1433-2562-67DE-1292-F3686F7D2DDA}"/>
              </a:ext>
            </a:extLst>
          </p:cNvPr>
          <p:cNvPicPr>
            <a:picLocks noChangeAspect="1"/>
          </p:cNvPicPr>
          <p:nvPr/>
        </p:nvPicPr>
        <p:blipFill>
          <a:blip r:embed="rId3"/>
          <a:stretch>
            <a:fillRect/>
          </a:stretch>
        </p:blipFill>
        <p:spPr>
          <a:xfrm>
            <a:off x="1256624" y="1396539"/>
            <a:ext cx="9678751" cy="943107"/>
          </a:xfrm>
          <a:prstGeom prst="rect">
            <a:avLst/>
          </a:prstGeom>
        </p:spPr>
      </p:pic>
    </p:spTree>
    <p:extLst>
      <p:ext uri="{BB962C8B-B14F-4D97-AF65-F5344CB8AC3E}">
        <p14:creationId xmlns:p14="http://schemas.microsoft.com/office/powerpoint/2010/main" val="1887574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7A77DF6A-769E-A11A-261A-4D93F8C990F5}"/>
              </a:ext>
            </a:extLst>
          </p:cNvPr>
          <p:cNvPicPr>
            <a:picLocks noChangeAspect="1"/>
          </p:cNvPicPr>
          <p:nvPr/>
        </p:nvPicPr>
        <p:blipFill>
          <a:blip r:embed="rId2"/>
          <a:stretch>
            <a:fillRect/>
          </a:stretch>
        </p:blipFill>
        <p:spPr>
          <a:xfrm>
            <a:off x="1328072" y="1396539"/>
            <a:ext cx="9535856" cy="905001"/>
          </a:xfrm>
          <a:prstGeom prst="rect">
            <a:avLst/>
          </a:prstGeom>
        </p:spPr>
      </p:pic>
      <p:pic>
        <p:nvPicPr>
          <p:cNvPr id="6" name="Billede 5">
            <a:extLst>
              <a:ext uri="{FF2B5EF4-FFF2-40B4-BE49-F238E27FC236}">
                <a16:creationId xmlns:a16="http://schemas.microsoft.com/office/drawing/2014/main" id="{B4D8A777-DF47-8D78-DE46-4210B92D458A}"/>
              </a:ext>
            </a:extLst>
          </p:cNvPr>
          <p:cNvPicPr>
            <a:picLocks noChangeAspect="1"/>
          </p:cNvPicPr>
          <p:nvPr/>
        </p:nvPicPr>
        <p:blipFill>
          <a:blip r:embed="rId3"/>
          <a:stretch>
            <a:fillRect/>
          </a:stretch>
        </p:blipFill>
        <p:spPr>
          <a:xfrm>
            <a:off x="482168" y="2720049"/>
            <a:ext cx="3808083" cy="2664091"/>
          </a:xfrm>
          <a:prstGeom prst="rect">
            <a:avLst/>
          </a:prstGeom>
        </p:spPr>
      </p:pic>
      <p:pic>
        <p:nvPicPr>
          <p:cNvPr id="9" name="Billede 8">
            <a:extLst>
              <a:ext uri="{FF2B5EF4-FFF2-40B4-BE49-F238E27FC236}">
                <a16:creationId xmlns:a16="http://schemas.microsoft.com/office/drawing/2014/main" id="{AE0773AB-5800-A6EE-66BB-61930CD1DEB8}"/>
              </a:ext>
            </a:extLst>
          </p:cNvPr>
          <p:cNvPicPr>
            <a:picLocks noChangeAspect="1"/>
          </p:cNvPicPr>
          <p:nvPr/>
        </p:nvPicPr>
        <p:blipFill>
          <a:blip r:embed="rId4"/>
          <a:stretch>
            <a:fillRect/>
          </a:stretch>
        </p:blipFill>
        <p:spPr>
          <a:xfrm>
            <a:off x="4554385" y="2822564"/>
            <a:ext cx="6811252" cy="3180821"/>
          </a:xfrm>
          <a:prstGeom prst="rect">
            <a:avLst/>
          </a:prstGeom>
        </p:spPr>
      </p:pic>
    </p:spTree>
    <p:extLst>
      <p:ext uri="{BB962C8B-B14F-4D97-AF65-F5344CB8AC3E}">
        <p14:creationId xmlns:p14="http://schemas.microsoft.com/office/powerpoint/2010/main" val="913434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6" name="Billede 5">
            <a:extLst>
              <a:ext uri="{FF2B5EF4-FFF2-40B4-BE49-F238E27FC236}">
                <a16:creationId xmlns:a16="http://schemas.microsoft.com/office/drawing/2014/main" id="{EC1AC4A8-2895-632C-247B-152B55D9AF4C}"/>
              </a:ext>
            </a:extLst>
          </p:cNvPr>
          <p:cNvPicPr>
            <a:picLocks noChangeAspect="1"/>
          </p:cNvPicPr>
          <p:nvPr/>
        </p:nvPicPr>
        <p:blipFill>
          <a:blip r:embed="rId2"/>
          <a:stretch>
            <a:fillRect/>
          </a:stretch>
        </p:blipFill>
        <p:spPr>
          <a:xfrm>
            <a:off x="1351888" y="1698433"/>
            <a:ext cx="9488224" cy="4677428"/>
          </a:xfrm>
          <a:prstGeom prst="rect">
            <a:avLst/>
          </a:prstGeom>
        </p:spPr>
      </p:pic>
    </p:spTree>
    <p:extLst>
      <p:ext uri="{BB962C8B-B14F-4D97-AF65-F5344CB8AC3E}">
        <p14:creationId xmlns:p14="http://schemas.microsoft.com/office/powerpoint/2010/main" val="13443624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05F500CB-4724-1877-0E71-B554CD1E2BDC}"/>
              </a:ext>
            </a:extLst>
          </p:cNvPr>
          <p:cNvPicPr>
            <a:picLocks noChangeAspect="1"/>
          </p:cNvPicPr>
          <p:nvPr/>
        </p:nvPicPr>
        <p:blipFill>
          <a:blip r:embed="rId2"/>
          <a:stretch>
            <a:fillRect/>
          </a:stretch>
        </p:blipFill>
        <p:spPr>
          <a:xfrm>
            <a:off x="2313200" y="1349968"/>
            <a:ext cx="7201190" cy="5508032"/>
          </a:xfrm>
          <a:prstGeom prst="rect">
            <a:avLst/>
          </a:prstGeom>
        </p:spPr>
      </p:pic>
    </p:spTree>
    <p:extLst>
      <p:ext uri="{BB962C8B-B14F-4D97-AF65-F5344CB8AC3E}">
        <p14:creationId xmlns:p14="http://schemas.microsoft.com/office/powerpoint/2010/main" val="18788876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B7526277-0681-0550-7BBF-63000D6A0178}"/>
              </a:ext>
            </a:extLst>
          </p:cNvPr>
          <p:cNvPicPr>
            <a:picLocks noChangeAspect="1"/>
          </p:cNvPicPr>
          <p:nvPr/>
        </p:nvPicPr>
        <p:blipFill>
          <a:blip r:embed="rId2"/>
          <a:stretch>
            <a:fillRect/>
          </a:stretch>
        </p:blipFill>
        <p:spPr>
          <a:xfrm>
            <a:off x="1925724" y="1406349"/>
            <a:ext cx="6795800" cy="5451651"/>
          </a:xfrm>
          <a:prstGeom prst="rect">
            <a:avLst/>
          </a:prstGeom>
        </p:spPr>
      </p:pic>
    </p:spTree>
    <p:extLst>
      <p:ext uri="{BB962C8B-B14F-4D97-AF65-F5344CB8AC3E}">
        <p14:creationId xmlns:p14="http://schemas.microsoft.com/office/powerpoint/2010/main" val="36160267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828A9611-D076-C459-6EFD-2202E58C33D3}"/>
              </a:ext>
            </a:extLst>
          </p:cNvPr>
          <p:cNvPicPr>
            <a:picLocks noChangeAspect="1"/>
          </p:cNvPicPr>
          <p:nvPr/>
        </p:nvPicPr>
        <p:blipFill>
          <a:blip r:embed="rId2"/>
          <a:stretch>
            <a:fillRect/>
          </a:stretch>
        </p:blipFill>
        <p:spPr>
          <a:xfrm>
            <a:off x="1332218" y="1611244"/>
            <a:ext cx="9735909" cy="5001323"/>
          </a:xfrm>
          <a:prstGeom prst="rect">
            <a:avLst/>
          </a:prstGeom>
        </p:spPr>
      </p:pic>
    </p:spTree>
    <p:extLst>
      <p:ext uri="{BB962C8B-B14F-4D97-AF65-F5344CB8AC3E}">
        <p14:creationId xmlns:p14="http://schemas.microsoft.com/office/powerpoint/2010/main" val="4038232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505D5691-8E11-D965-B263-B493F5E05674}"/>
              </a:ext>
            </a:extLst>
          </p:cNvPr>
          <p:cNvPicPr>
            <a:picLocks noChangeAspect="1"/>
          </p:cNvPicPr>
          <p:nvPr/>
        </p:nvPicPr>
        <p:blipFill>
          <a:blip r:embed="rId2"/>
          <a:stretch>
            <a:fillRect/>
          </a:stretch>
        </p:blipFill>
        <p:spPr>
          <a:xfrm>
            <a:off x="2137128" y="1396539"/>
            <a:ext cx="7917744" cy="5323725"/>
          </a:xfrm>
          <a:prstGeom prst="rect">
            <a:avLst/>
          </a:prstGeom>
        </p:spPr>
      </p:pic>
    </p:spTree>
    <p:extLst>
      <p:ext uri="{BB962C8B-B14F-4D97-AF65-F5344CB8AC3E}">
        <p14:creationId xmlns:p14="http://schemas.microsoft.com/office/powerpoint/2010/main" val="17564450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Kabelføring ”De 10 bud”</a:t>
            </a:r>
            <a:br>
              <a:rPr lang="da-DK" dirty="0"/>
            </a:br>
            <a:br>
              <a:rPr lang="da-DK" dirty="0"/>
            </a:br>
            <a:endParaRPr lang="da-DK" dirty="0"/>
          </a:p>
        </p:txBody>
      </p:sp>
      <p:pic>
        <p:nvPicPr>
          <p:cNvPr id="4" name="Billede 3">
            <a:extLst>
              <a:ext uri="{FF2B5EF4-FFF2-40B4-BE49-F238E27FC236}">
                <a16:creationId xmlns:a16="http://schemas.microsoft.com/office/drawing/2014/main" id="{2C0CA634-96BE-73DB-D7BF-AE3E0B750524}"/>
              </a:ext>
            </a:extLst>
          </p:cNvPr>
          <p:cNvPicPr>
            <a:picLocks noChangeAspect="1"/>
          </p:cNvPicPr>
          <p:nvPr/>
        </p:nvPicPr>
        <p:blipFill>
          <a:blip r:embed="rId2"/>
          <a:stretch>
            <a:fillRect/>
          </a:stretch>
        </p:blipFill>
        <p:spPr>
          <a:xfrm>
            <a:off x="1783458" y="1750998"/>
            <a:ext cx="8625083" cy="4486059"/>
          </a:xfrm>
          <a:prstGeom prst="rect">
            <a:avLst/>
          </a:prstGeom>
        </p:spPr>
      </p:pic>
    </p:spTree>
    <p:extLst>
      <p:ext uri="{BB962C8B-B14F-4D97-AF65-F5344CB8AC3E}">
        <p14:creationId xmlns:p14="http://schemas.microsoft.com/office/powerpoint/2010/main" val="2553130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Kabelkanaler</a:t>
            </a:r>
            <a:br>
              <a:rPr lang="da-DK" dirty="0"/>
            </a:br>
            <a:br>
              <a:rPr lang="da-DK" dirty="0"/>
            </a:br>
            <a:endParaRPr lang="da-DK" dirty="0"/>
          </a:p>
        </p:txBody>
      </p:sp>
      <p:pic>
        <p:nvPicPr>
          <p:cNvPr id="4" name="Billede 3">
            <a:extLst>
              <a:ext uri="{FF2B5EF4-FFF2-40B4-BE49-F238E27FC236}">
                <a16:creationId xmlns:a16="http://schemas.microsoft.com/office/drawing/2014/main" id="{96404990-31F4-3D85-44CC-9EB4EDA64A9D}"/>
              </a:ext>
            </a:extLst>
          </p:cNvPr>
          <p:cNvPicPr>
            <a:picLocks noChangeAspect="1"/>
          </p:cNvPicPr>
          <p:nvPr/>
        </p:nvPicPr>
        <p:blipFill>
          <a:blip r:embed="rId2"/>
          <a:stretch>
            <a:fillRect/>
          </a:stretch>
        </p:blipFill>
        <p:spPr>
          <a:xfrm>
            <a:off x="1342361" y="1686642"/>
            <a:ext cx="9507277" cy="4410691"/>
          </a:xfrm>
          <a:prstGeom prst="rect">
            <a:avLst/>
          </a:prstGeom>
        </p:spPr>
      </p:pic>
    </p:spTree>
    <p:extLst>
      <p:ext uri="{BB962C8B-B14F-4D97-AF65-F5344CB8AC3E}">
        <p14:creationId xmlns:p14="http://schemas.microsoft.com/office/powerpoint/2010/main" val="7159614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Kabelkanaler</a:t>
            </a:r>
            <a:br>
              <a:rPr lang="da-DK" dirty="0"/>
            </a:br>
            <a:br>
              <a:rPr lang="da-DK" dirty="0"/>
            </a:br>
            <a:endParaRPr lang="da-DK" dirty="0"/>
          </a:p>
        </p:txBody>
      </p:sp>
      <p:pic>
        <p:nvPicPr>
          <p:cNvPr id="4" name="Billede 3">
            <a:extLst>
              <a:ext uri="{FF2B5EF4-FFF2-40B4-BE49-F238E27FC236}">
                <a16:creationId xmlns:a16="http://schemas.microsoft.com/office/drawing/2014/main" id="{ECC9EB85-C779-95C3-4125-3015F778195E}"/>
              </a:ext>
            </a:extLst>
          </p:cNvPr>
          <p:cNvPicPr>
            <a:picLocks noChangeAspect="1"/>
          </p:cNvPicPr>
          <p:nvPr/>
        </p:nvPicPr>
        <p:blipFill>
          <a:blip r:embed="rId2"/>
          <a:stretch>
            <a:fillRect/>
          </a:stretch>
        </p:blipFill>
        <p:spPr>
          <a:xfrm>
            <a:off x="2276560" y="1795562"/>
            <a:ext cx="7638879" cy="4580299"/>
          </a:xfrm>
          <a:prstGeom prst="rect">
            <a:avLst/>
          </a:prstGeom>
        </p:spPr>
      </p:pic>
    </p:spTree>
    <p:extLst>
      <p:ext uri="{BB962C8B-B14F-4D97-AF65-F5344CB8AC3E}">
        <p14:creationId xmlns:p14="http://schemas.microsoft.com/office/powerpoint/2010/main" val="12380627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Kabelkanaler</a:t>
            </a:r>
            <a:br>
              <a:rPr lang="da-DK" dirty="0"/>
            </a:br>
            <a:br>
              <a:rPr lang="da-DK" dirty="0"/>
            </a:br>
            <a:endParaRPr lang="da-DK" dirty="0"/>
          </a:p>
        </p:txBody>
      </p:sp>
      <p:pic>
        <p:nvPicPr>
          <p:cNvPr id="4" name="Billede 3">
            <a:extLst>
              <a:ext uri="{FF2B5EF4-FFF2-40B4-BE49-F238E27FC236}">
                <a16:creationId xmlns:a16="http://schemas.microsoft.com/office/drawing/2014/main" id="{B6413615-D5B0-06FA-AB24-78C70E60B2FB}"/>
              </a:ext>
            </a:extLst>
          </p:cNvPr>
          <p:cNvPicPr>
            <a:picLocks noChangeAspect="1"/>
          </p:cNvPicPr>
          <p:nvPr/>
        </p:nvPicPr>
        <p:blipFill>
          <a:blip r:embed="rId2"/>
          <a:stretch>
            <a:fillRect/>
          </a:stretch>
        </p:blipFill>
        <p:spPr>
          <a:xfrm>
            <a:off x="2357649" y="1832383"/>
            <a:ext cx="7572463" cy="4543478"/>
          </a:xfrm>
          <a:prstGeom prst="rect">
            <a:avLst/>
          </a:prstGeom>
        </p:spPr>
      </p:pic>
    </p:spTree>
    <p:extLst>
      <p:ext uri="{BB962C8B-B14F-4D97-AF65-F5344CB8AC3E}">
        <p14:creationId xmlns:p14="http://schemas.microsoft.com/office/powerpoint/2010/main" val="10517976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Kabelkanaler</a:t>
            </a:r>
            <a:br>
              <a:rPr lang="da-DK" dirty="0"/>
            </a:br>
            <a:br>
              <a:rPr lang="da-DK" dirty="0"/>
            </a:br>
            <a:endParaRPr lang="da-DK" dirty="0"/>
          </a:p>
        </p:txBody>
      </p:sp>
      <p:pic>
        <p:nvPicPr>
          <p:cNvPr id="4" name="Billede 3">
            <a:extLst>
              <a:ext uri="{FF2B5EF4-FFF2-40B4-BE49-F238E27FC236}">
                <a16:creationId xmlns:a16="http://schemas.microsoft.com/office/drawing/2014/main" id="{EFA1E720-EA79-7E1F-83DC-4EA13D4B7A45}"/>
              </a:ext>
            </a:extLst>
          </p:cNvPr>
          <p:cNvPicPr>
            <a:picLocks noChangeAspect="1"/>
          </p:cNvPicPr>
          <p:nvPr/>
        </p:nvPicPr>
        <p:blipFill>
          <a:blip r:embed="rId2"/>
          <a:stretch>
            <a:fillRect/>
          </a:stretch>
        </p:blipFill>
        <p:spPr>
          <a:xfrm>
            <a:off x="1294730" y="1535808"/>
            <a:ext cx="9602540" cy="962159"/>
          </a:xfrm>
          <a:prstGeom prst="rect">
            <a:avLst/>
          </a:prstGeom>
        </p:spPr>
      </p:pic>
      <p:pic>
        <p:nvPicPr>
          <p:cNvPr id="6" name="Billede 5">
            <a:extLst>
              <a:ext uri="{FF2B5EF4-FFF2-40B4-BE49-F238E27FC236}">
                <a16:creationId xmlns:a16="http://schemas.microsoft.com/office/drawing/2014/main" id="{8438F867-F768-AA37-8331-A20527BA3BD5}"/>
              </a:ext>
            </a:extLst>
          </p:cNvPr>
          <p:cNvPicPr>
            <a:picLocks noChangeAspect="1"/>
          </p:cNvPicPr>
          <p:nvPr/>
        </p:nvPicPr>
        <p:blipFill>
          <a:blip r:embed="rId3"/>
          <a:stretch>
            <a:fillRect/>
          </a:stretch>
        </p:blipFill>
        <p:spPr>
          <a:xfrm>
            <a:off x="1833728" y="2692340"/>
            <a:ext cx="4030852" cy="3335388"/>
          </a:xfrm>
          <a:prstGeom prst="rect">
            <a:avLst/>
          </a:prstGeom>
        </p:spPr>
      </p:pic>
      <p:pic>
        <p:nvPicPr>
          <p:cNvPr id="8" name="Billede 7">
            <a:extLst>
              <a:ext uri="{FF2B5EF4-FFF2-40B4-BE49-F238E27FC236}">
                <a16:creationId xmlns:a16="http://schemas.microsoft.com/office/drawing/2014/main" id="{20E939F3-8B20-8135-6212-5DF4BB6D50EC}"/>
              </a:ext>
            </a:extLst>
          </p:cNvPr>
          <p:cNvPicPr>
            <a:picLocks noChangeAspect="1"/>
          </p:cNvPicPr>
          <p:nvPr/>
        </p:nvPicPr>
        <p:blipFill>
          <a:blip r:embed="rId4"/>
          <a:stretch>
            <a:fillRect/>
          </a:stretch>
        </p:blipFill>
        <p:spPr>
          <a:xfrm>
            <a:off x="5864580" y="2692340"/>
            <a:ext cx="5779077" cy="3754150"/>
          </a:xfrm>
          <a:prstGeom prst="rect">
            <a:avLst/>
          </a:prstGeom>
        </p:spPr>
      </p:pic>
    </p:spTree>
    <p:extLst>
      <p:ext uri="{BB962C8B-B14F-4D97-AF65-F5344CB8AC3E}">
        <p14:creationId xmlns:p14="http://schemas.microsoft.com/office/powerpoint/2010/main" val="15783964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Kabelkanaler</a:t>
            </a:r>
            <a:br>
              <a:rPr lang="da-DK" dirty="0"/>
            </a:br>
            <a:br>
              <a:rPr lang="da-DK" dirty="0"/>
            </a:br>
            <a:endParaRPr lang="da-DK" dirty="0"/>
          </a:p>
        </p:txBody>
      </p:sp>
      <p:pic>
        <p:nvPicPr>
          <p:cNvPr id="6" name="Billede 5">
            <a:extLst>
              <a:ext uri="{FF2B5EF4-FFF2-40B4-BE49-F238E27FC236}">
                <a16:creationId xmlns:a16="http://schemas.microsoft.com/office/drawing/2014/main" id="{F6A56474-6042-7998-A9C1-FD2D71C90C5A}"/>
              </a:ext>
            </a:extLst>
          </p:cNvPr>
          <p:cNvPicPr>
            <a:picLocks noChangeAspect="1"/>
          </p:cNvPicPr>
          <p:nvPr/>
        </p:nvPicPr>
        <p:blipFill>
          <a:blip r:embed="rId2"/>
          <a:stretch>
            <a:fillRect/>
          </a:stretch>
        </p:blipFill>
        <p:spPr>
          <a:xfrm>
            <a:off x="4480125" y="1336774"/>
            <a:ext cx="7383926" cy="5233053"/>
          </a:xfrm>
          <a:prstGeom prst="rect">
            <a:avLst/>
          </a:prstGeom>
        </p:spPr>
      </p:pic>
      <p:pic>
        <p:nvPicPr>
          <p:cNvPr id="4" name="Billede 3">
            <a:extLst>
              <a:ext uri="{FF2B5EF4-FFF2-40B4-BE49-F238E27FC236}">
                <a16:creationId xmlns:a16="http://schemas.microsoft.com/office/drawing/2014/main" id="{128C4463-A763-3C1D-4B52-6DB7CCD4AC2B}"/>
              </a:ext>
            </a:extLst>
          </p:cNvPr>
          <p:cNvPicPr>
            <a:picLocks noChangeAspect="1"/>
          </p:cNvPicPr>
          <p:nvPr/>
        </p:nvPicPr>
        <p:blipFill>
          <a:blip r:embed="rId3"/>
          <a:stretch>
            <a:fillRect/>
          </a:stretch>
        </p:blipFill>
        <p:spPr>
          <a:xfrm>
            <a:off x="554970" y="2001871"/>
            <a:ext cx="4728874" cy="3302246"/>
          </a:xfrm>
          <a:prstGeom prst="rect">
            <a:avLst/>
          </a:prstGeom>
        </p:spPr>
      </p:pic>
    </p:spTree>
    <p:extLst>
      <p:ext uri="{BB962C8B-B14F-4D97-AF65-F5344CB8AC3E}">
        <p14:creationId xmlns:p14="http://schemas.microsoft.com/office/powerpoint/2010/main" val="11336566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2092656"/>
            <a:ext cx="7973473" cy="4083301"/>
          </a:xfrm>
        </p:spPr>
        <p:txBody>
          <a:bodyPr/>
          <a:lstStyle/>
          <a:p>
            <a:r>
              <a:rPr lang="x-none" dirty="0">
                <a:hlinkClick r:id="rId2"/>
              </a:rPr>
              <a:t>EMC-ekspert fiksede motor med håndspålæggelse | Ingeniøren</a:t>
            </a:r>
            <a:endParaRPr lang="x-none" dirty="0"/>
          </a:p>
          <a:p>
            <a:endParaRPr lang="da-DK" dirty="0"/>
          </a:p>
          <a:p>
            <a:endParaRPr lang="da-DK" dirty="0"/>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Eksempel fra den virkelige verden</a:t>
            </a:r>
            <a:br>
              <a:rPr lang="da-DK" dirty="0"/>
            </a:br>
            <a:br>
              <a:rPr lang="da-DK" dirty="0"/>
            </a:br>
            <a:endParaRPr lang="da-DK" dirty="0"/>
          </a:p>
        </p:txBody>
      </p:sp>
      <mc:AlternateContent xmlns:mc="http://schemas.openxmlformats.org/markup-compatibility/2006">
        <mc:Choice xmlns:am3d="http://schemas.microsoft.com/office/drawing/2017/model3d" Requires="am3d">
          <p:graphicFrame>
            <p:nvGraphicFramePr>
              <p:cNvPr id="4" name="3D-model 3" descr="Exploding Head Emoji">
                <a:extLst>
                  <a:ext uri="{FF2B5EF4-FFF2-40B4-BE49-F238E27FC236}">
                    <a16:creationId xmlns:a16="http://schemas.microsoft.com/office/drawing/2014/main" id="{B8D15315-3724-EE62-14B2-06F5F5A9829D}"/>
                  </a:ext>
                </a:extLst>
              </p:cNvPr>
              <p:cNvGraphicFramePr>
                <a:graphicFrameLocks noChangeAspect="1"/>
              </p:cNvGraphicFramePr>
              <p:nvPr/>
            </p:nvGraphicFramePr>
            <p:xfrm>
              <a:off x="1460302" y="3420958"/>
              <a:ext cx="1928484" cy="1928485"/>
            </p:xfrm>
            <a:graphic>
              <a:graphicData uri="http://schemas.microsoft.com/office/drawing/2017/model3d">
                <am3d:model3d r:embed="rId3">
                  <am3d:spPr>
                    <a:xfrm>
                      <a:off x="0" y="0"/>
                      <a:ext cx="1928484" cy="1928485"/>
                    </a:xfrm>
                    <a:prstGeom prst="rect">
                      <a:avLst/>
                    </a:prstGeom>
                  </am3d:spPr>
                  <am3d:camera>
                    <am3d:pos x="0" y="0" z="80600114"/>
                    <am3d:up dx="0" dy="36000000" dz="0"/>
                    <am3d:lookAt x="0" y="0" z="0"/>
                    <am3d:perspective fov="2700000"/>
                  </am3d:camera>
                  <am3d:trans>
                    <am3d:meterPerModelUnit n="95244" d="1000000"/>
                    <am3d:preTrans dx="0" dy="-17483194" dz="63708"/>
                    <am3d:scale>
                      <am3d:sx n="1000000" d="1000000"/>
                      <am3d:sy n="1000000" d="1000000"/>
                      <am3d:sz n="1000000" d="1000000"/>
                    </am3d:scale>
                    <am3d:rot ax="447123" ay="1506841" az="190647"/>
                    <am3d:postTrans dx="0" dy="0" dz="0"/>
                  </am3d:trans>
                  <am3d:raster rName="Office3DRenderer" rVer="16.0.8326">
                    <am3d:blip r:embed="rId4"/>
                  </am3d:raster>
                  <am3d:objViewport viewportSz="333447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Exploding Head Emoji">
                <a:extLst>
                  <a:ext uri="{FF2B5EF4-FFF2-40B4-BE49-F238E27FC236}">
                    <a16:creationId xmlns:a16="http://schemas.microsoft.com/office/drawing/2014/main" id="{B8D15315-3724-EE62-14B2-06F5F5A9829D}"/>
                  </a:ext>
                </a:extLst>
              </p:cNvPr>
              <p:cNvPicPr>
                <a:picLocks noGrp="1" noRot="1" noChangeAspect="1" noMove="1" noResize="1" noEditPoints="1" noAdjustHandles="1" noChangeArrowheads="1" noChangeShapeType="1" noCrop="1"/>
              </p:cNvPicPr>
              <p:nvPr/>
            </p:nvPicPr>
            <p:blipFill>
              <a:blip r:embed="rId4"/>
              <a:stretch>
                <a:fillRect/>
              </a:stretch>
            </p:blipFill>
            <p:spPr>
              <a:xfrm>
                <a:off x="1460302" y="3420958"/>
                <a:ext cx="1928484" cy="192848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5" name="3D-model 4" descr="Gears">
                <a:extLst>
                  <a:ext uri="{FF2B5EF4-FFF2-40B4-BE49-F238E27FC236}">
                    <a16:creationId xmlns:a16="http://schemas.microsoft.com/office/drawing/2014/main" id="{684E7280-6E4A-7078-31EB-191FA179FEEC}"/>
                  </a:ext>
                </a:extLst>
              </p:cNvPr>
              <p:cNvGraphicFramePr>
                <a:graphicFrameLocks noChangeAspect="1"/>
              </p:cNvGraphicFramePr>
              <p:nvPr/>
            </p:nvGraphicFramePr>
            <p:xfrm>
              <a:off x="4290251" y="4777143"/>
              <a:ext cx="1713757" cy="1754200"/>
            </p:xfrm>
            <a:graphic>
              <a:graphicData uri="http://schemas.microsoft.com/office/drawing/2017/model3d">
                <am3d:model3d r:embed="rId5">
                  <am3d:spPr>
                    <a:xfrm>
                      <a:off x="0" y="0"/>
                      <a:ext cx="1713757" cy="1754200"/>
                    </a:xfrm>
                    <a:prstGeom prst="rect">
                      <a:avLst/>
                    </a:prstGeom>
                  </am3d:spPr>
                  <am3d:camera>
                    <am3d:pos x="0" y="0" z="59837186"/>
                    <am3d:up dx="0" dy="36000000" dz="0"/>
                    <am3d:lookAt x="0" y="0" z="0"/>
                    <am3d:perspective fov="2700000"/>
                  </am3d:camera>
                  <am3d:trans>
                    <am3d:meterPerModelUnit n="1529646" d="1000000"/>
                    <am3d:preTrans dx="4178722" dy="-1376681" dz="146699"/>
                    <am3d:scale>
                      <am3d:sx n="1000000" d="1000000"/>
                      <am3d:sy n="1000000" d="1000000"/>
                      <am3d:sz n="1000000" d="1000000"/>
                    </am3d:scale>
                    <am3d:rot ax="-6533947" ay="-1194542" az="-2690835"/>
                    <am3d:postTrans dx="0" dy="0" dz="0"/>
                  </am3d:trans>
                  <am3d:raster rName="Office3DRenderer" rVer="16.0.8326">
                    <am3d:blip r:embed="rId6"/>
                  </am3d:raster>
                  <am3d:objViewport viewportSz="216873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model 4" descr="Gears">
                <a:extLst>
                  <a:ext uri="{FF2B5EF4-FFF2-40B4-BE49-F238E27FC236}">
                    <a16:creationId xmlns:a16="http://schemas.microsoft.com/office/drawing/2014/main" id="{684E7280-6E4A-7078-31EB-191FA179FEEC}"/>
                  </a:ext>
                </a:extLst>
              </p:cNvPr>
              <p:cNvPicPr>
                <a:picLocks noGrp="1" noRot="1" noChangeAspect="1" noMove="1" noResize="1" noEditPoints="1" noAdjustHandles="1" noChangeArrowheads="1" noChangeShapeType="1" noCrop="1"/>
              </p:cNvPicPr>
              <p:nvPr/>
            </p:nvPicPr>
            <p:blipFill>
              <a:blip r:embed="rId6"/>
              <a:stretch>
                <a:fillRect/>
              </a:stretch>
            </p:blipFill>
            <p:spPr>
              <a:xfrm>
                <a:off x="4290251" y="4777143"/>
                <a:ext cx="1713757" cy="175420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6" name="3D-model 5" descr="Gears">
                <a:extLst>
                  <a:ext uri="{FF2B5EF4-FFF2-40B4-BE49-F238E27FC236}">
                    <a16:creationId xmlns:a16="http://schemas.microsoft.com/office/drawing/2014/main" id="{9EDCF5FD-F716-75EA-6F85-441B3C683DD0}"/>
                  </a:ext>
                </a:extLst>
              </p:cNvPr>
              <p:cNvGraphicFramePr/>
              <p:nvPr/>
            </p:nvGraphicFramePr>
            <p:xfrm>
              <a:off x="5487156" y="3157961"/>
              <a:ext cx="2230619" cy="1846130"/>
            </p:xfrm>
            <a:graphic>
              <a:graphicData uri="http://schemas.microsoft.com/office/drawing/2017/model3d">
                <am3d:model3d r:embed="rId7">
                  <am3d:spPr>
                    <a:xfrm>
                      <a:off x="0" y="0"/>
                      <a:ext cx="2230619" cy="1846130"/>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8"/>
                  </am3d:raster>
                  <am3d:objViewport viewportSz="290896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model 5" descr="Gears">
                <a:extLst>
                  <a:ext uri="{FF2B5EF4-FFF2-40B4-BE49-F238E27FC236}">
                    <a16:creationId xmlns:a16="http://schemas.microsoft.com/office/drawing/2014/main" id="{9EDCF5FD-F716-75EA-6F85-441B3C683DD0}"/>
                  </a:ext>
                </a:extLst>
              </p:cNvPr>
              <p:cNvPicPr>
                <a:picLocks noGrp="1" noRot="1" noChangeAspect="1" noMove="1" noResize="1" noEditPoints="1" noAdjustHandles="1" noChangeArrowheads="1" noChangeShapeType="1" noCrop="1"/>
              </p:cNvPicPr>
              <p:nvPr/>
            </p:nvPicPr>
            <p:blipFill>
              <a:blip r:embed="rId8"/>
              <a:stretch>
                <a:fillRect/>
              </a:stretch>
            </p:blipFill>
            <p:spPr>
              <a:xfrm>
                <a:off x="5487156" y="3157961"/>
                <a:ext cx="2230619" cy="1846130"/>
              </a:xfrm>
              <a:prstGeom prst="rect">
                <a:avLst/>
              </a:prstGeom>
            </p:spPr>
          </p:pic>
        </mc:Fallback>
      </mc:AlternateContent>
    </p:spTree>
    <p:extLst>
      <p:ext uri="{BB962C8B-B14F-4D97-AF65-F5344CB8AC3E}">
        <p14:creationId xmlns:p14="http://schemas.microsoft.com/office/powerpoint/2010/main" val="29122686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EMC/EMI</a:t>
            </a:r>
            <a:br>
              <a:rPr lang="da-DK" dirty="0"/>
            </a:br>
            <a:br>
              <a:rPr lang="da-DK" dirty="0"/>
            </a:br>
            <a:r>
              <a:rPr lang="da-DK" dirty="0"/>
              <a:t>Fundamentjording</a:t>
            </a:r>
            <a:br>
              <a:rPr lang="da-DK" dirty="0"/>
            </a:br>
            <a:br>
              <a:rPr lang="da-DK" dirty="0"/>
            </a:br>
            <a:br>
              <a:rPr lang="da-DK" dirty="0"/>
            </a:br>
            <a:endParaRPr lang="da-DK" dirty="0"/>
          </a:p>
        </p:txBody>
      </p:sp>
      <p:pic>
        <p:nvPicPr>
          <p:cNvPr id="5" name="Billede 4">
            <a:extLst>
              <a:ext uri="{FF2B5EF4-FFF2-40B4-BE49-F238E27FC236}">
                <a16:creationId xmlns:a16="http://schemas.microsoft.com/office/drawing/2014/main" id="{B0502B29-6DB3-33BB-0EB1-C96A39AEDCFF}"/>
              </a:ext>
            </a:extLst>
          </p:cNvPr>
          <p:cNvPicPr>
            <a:picLocks noChangeAspect="1"/>
          </p:cNvPicPr>
          <p:nvPr/>
        </p:nvPicPr>
        <p:blipFill>
          <a:blip r:embed="rId2"/>
          <a:stretch>
            <a:fillRect/>
          </a:stretch>
        </p:blipFill>
        <p:spPr>
          <a:xfrm>
            <a:off x="1338262" y="1396538"/>
            <a:ext cx="9515475" cy="4832811"/>
          </a:xfrm>
          <a:prstGeom prst="rect">
            <a:avLst/>
          </a:prstGeom>
        </p:spPr>
      </p:pic>
    </p:spTree>
    <p:extLst>
      <p:ext uri="{BB962C8B-B14F-4D97-AF65-F5344CB8AC3E}">
        <p14:creationId xmlns:p14="http://schemas.microsoft.com/office/powerpoint/2010/main" val="729504977"/>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2213</TotalTime>
  <Words>2351</Words>
  <Application>Microsoft Office PowerPoint</Application>
  <PresentationFormat>Widescreen</PresentationFormat>
  <Paragraphs>304</Paragraphs>
  <Slides>69</Slides>
  <Notes>8</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69</vt:i4>
      </vt:variant>
    </vt:vector>
  </HeadingPairs>
  <TitlesOfParts>
    <vt:vector size="74" baseType="lpstr">
      <vt:lpstr>Arial</vt:lpstr>
      <vt:lpstr>Calibri</vt:lpstr>
      <vt:lpstr>Liberation Sans</vt:lpstr>
      <vt:lpstr>Verdana</vt:lpstr>
      <vt:lpstr>Mercantec_PowerPointSkabelon</vt:lpstr>
      <vt:lpstr>EMC/EMI Avanceret fejlfinding</vt:lpstr>
      <vt:lpstr>EMC/EMI  </vt:lpstr>
      <vt:lpstr>EMC/EMI  </vt:lpstr>
      <vt:lpstr>EMC/EMI  </vt:lpstr>
      <vt:lpstr>EMC/EMI  </vt:lpstr>
      <vt:lpstr>EMC/EMI  </vt:lpstr>
      <vt:lpstr>EMC/EMI  Definition af en elektromagnetisk forstyrrelse</vt:lpstr>
      <vt:lpstr>EMC/EMI  Kilder til udsendt EMI</vt:lpstr>
      <vt:lpstr>EMC/EMI  Typer af elektromagnisk interferens</vt:lpstr>
      <vt:lpstr>EMC/EMI  Lavfrekvente magnetfelter</vt:lpstr>
      <vt:lpstr>EMC/EMI  Lavfrekvente elektriske felter </vt:lpstr>
      <vt:lpstr>EMC/EMI  Lavfrekvens interferens (LF)</vt:lpstr>
      <vt:lpstr>EMC/EMI  Højfrekvente elektromagnetiske felter</vt:lpstr>
      <vt:lpstr>EMC/EMI  Højfrekvens interferens (HF)</vt:lpstr>
      <vt:lpstr>EMC/EMI  Transienter</vt:lpstr>
      <vt:lpstr>EMC/EMI  Transienter</vt:lpstr>
      <vt:lpstr>EMC/EMI  Transienter</vt:lpstr>
      <vt:lpstr>EMC/EMI  Transienter</vt:lpstr>
      <vt:lpstr>EMC/EMI  Transienter</vt:lpstr>
      <vt:lpstr>EMC/EMI  Transienter</vt:lpstr>
      <vt:lpstr>EMC/EMI  ESD</vt:lpstr>
      <vt:lpstr>EMC/EMI  ESD</vt:lpstr>
      <vt:lpstr>EMC/EMI  ESD</vt:lpstr>
      <vt:lpstr>EMC/EMI  ESD</vt:lpstr>
      <vt:lpstr>EMC/EMI  ESD</vt:lpstr>
      <vt:lpstr>EMC/EMI  Lavspændings net-interferens</vt:lpstr>
      <vt:lpstr>EMC/EMI  Typer af elektromagnisk interferens</vt:lpstr>
      <vt:lpstr>EMC/EMI  </vt:lpstr>
      <vt:lpstr>EMC/EMI  Koblingsmekanismer</vt:lpstr>
      <vt:lpstr>EMC/EMI  Koblingsmekanismer</vt:lpstr>
      <vt:lpstr>EMC/EMI  Eksempler på kilder til EMI</vt:lpstr>
      <vt:lpstr>EMC/EMI  Eksempler på kilder til EMI</vt:lpstr>
      <vt:lpstr>EMC/EMI  Eksempler på kilder til EMI</vt:lpstr>
      <vt:lpstr>EMC/EMI  Hvad kan vi gøre ved EM støj?</vt:lpstr>
      <vt:lpstr>EMC/EMI  Hvad kan vi gøre ved EM støj?</vt:lpstr>
      <vt:lpstr>EMC/EMI  Hvad kan vi gøre ved EM støj?</vt:lpstr>
      <vt:lpstr>EMC/EMI  </vt:lpstr>
      <vt:lpstr>EMC/EMI  </vt:lpstr>
      <vt:lpstr>EMC/EMI  </vt:lpstr>
      <vt:lpstr>EMC/EMI  Kabler</vt:lpstr>
      <vt:lpstr>EMC/EMI  Kabler</vt:lpstr>
      <vt:lpstr>EMC/EMI  Kabler</vt:lpstr>
      <vt:lpstr>EMC/EMI  Kabler</vt:lpstr>
      <vt:lpstr>EMC/EMI  Kabler</vt:lpstr>
      <vt:lpstr>EMC/EMI  Kablers ydelse, når det gælder EMC</vt:lpstr>
      <vt:lpstr>EMC/EMI  Kabinet  </vt:lpstr>
      <vt:lpstr>EMC/EMI  Kabinet  </vt:lpstr>
      <vt:lpstr>EMC/EMI  Kabinet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Kabelføring ”De 10 bud”  </vt:lpstr>
      <vt:lpstr>EMC/EMI  Kabelkanaler  </vt:lpstr>
      <vt:lpstr>EMC/EMI  Kabelkanaler  </vt:lpstr>
      <vt:lpstr>EMC/EMI  Kabelkanaler  </vt:lpstr>
      <vt:lpstr>EMC/EMI  Kabelkanaler  </vt:lpstr>
      <vt:lpstr>EMC/EMI  Kabelkanaler  </vt:lpstr>
      <vt:lpstr>EMC/EMI  Eksempel fra den virkelige verden  </vt:lpstr>
      <vt:lpstr>EMC/EMI  Fundamentjording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EMC/EMI Avanceret fejlfinding</dc:title>
  <dc:creator>Ole Overdahl Sørensen</dc:creator>
  <cp:lastModifiedBy>Erik Kolding Kristensen</cp:lastModifiedBy>
  <cp:revision>10</cp:revision>
  <dcterms:created xsi:type="dcterms:W3CDTF">2024-03-04T14:57:49Z</dcterms:created>
  <dcterms:modified xsi:type="dcterms:W3CDTF">2024-08-26T12:53:57Z</dcterms:modified>
</cp:coreProperties>
</file>