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3">
  <p:sldMasterIdLst>
    <p:sldMasterId id="2147483660" r:id="rId4"/>
  </p:sldMasterIdLst>
  <p:notesMasterIdLst>
    <p:notesMasterId r:id="rId21"/>
  </p:notesMasterIdLst>
  <p:sldIdLst>
    <p:sldId id="519" r:id="rId5"/>
    <p:sldId id="581" r:id="rId6"/>
    <p:sldId id="572" r:id="rId7"/>
    <p:sldId id="582" r:id="rId8"/>
    <p:sldId id="489" r:id="rId9"/>
    <p:sldId id="487" r:id="rId10"/>
    <p:sldId id="486" r:id="rId11"/>
    <p:sldId id="485" r:id="rId12"/>
    <p:sldId id="488" r:id="rId13"/>
    <p:sldId id="491" r:id="rId14"/>
    <p:sldId id="492" r:id="rId15"/>
    <p:sldId id="543" r:id="rId16"/>
    <p:sldId id="542" r:id="rId17"/>
    <p:sldId id="577" r:id="rId18"/>
    <p:sldId id="575" r:id="rId19"/>
    <p:sldId id="541" r:id="rId20"/>
  </p:sldIdLst>
  <p:sldSz cx="9144000" cy="6858000" type="screen4x3"/>
  <p:notesSz cx="6797675" cy="9928225"/>
  <p:defaultTextStyle>
    <a:defPPr>
      <a:defRPr lang="da-DK"/>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7592" autoAdjust="0"/>
    <p:restoredTop sz="84767" autoAdjust="0"/>
  </p:normalViewPr>
  <p:slideViewPr>
    <p:cSldViewPr snapToGrid="0" snapToObjects="1">
      <p:cViewPr varScale="1">
        <p:scale>
          <a:sx n="95" d="100"/>
          <a:sy n="95" d="100"/>
        </p:scale>
        <p:origin x="509" y="58"/>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46400" cy="496967"/>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49688" y="0"/>
            <a:ext cx="2946400" cy="496967"/>
          </a:xfrm>
          <a:prstGeom prst="rect">
            <a:avLst/>
          </a:prstGeom>
        </p:spPr>
        <p:txBody>
          <a:bodyPr vert="horz" lIns="91440" tIns="45720" rIns="91440" bIns="45720" rtlCol="0"/>
          <a:lstStyle>
            <a:lvl1pPr algn="r">
              <a:defRPr sz="1200"/>
            </a:lvl1pPr>
          </a:lstStyle>
          <a:p>
            <a:fld id="{2503C89D-D7D3-4E6B-8F86-0D2887AFD2B3}" type="datetimeFigureOut">
              <a:rPr lang="da-DK" smtClean="0"/>
              <a:t>09-09-2024</a:t>
            </a:fld>
            <a:endParaRPr lang="da-DK"/>
          </a:p>
        </p:txBody>
      </p:sp>
      <p:sp>
        <p:nvSpPr>
          <p:cNvPr id="4" name="Pladsholder til slidebillede 3"/>
          <p:cNvSpPr>
            <a:spLocks noGrp="1" noRot="1" noChangeAspect="1"/>
          </p:cNvSpPr>
          <p:nvPr>
            <p:ph type="sldImg" idx="2"/>
          </p:nvPr>
        </p:nvSpPr>
        <p:spPr>
          <a:xfrm>
            <a:off x="1165225" y="1241425"/>
            <a:ext cx="4467225" cy="3349625"/>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79450" y="4777552"/>
            <a:ext cx="5438775" cy="3909050"/>
          </a:xfrm>
          <a:prstGeom prst="rect">
            <a:avLst/>
          </a:prstGeom>
        </p:spPr>
        <p:txBody>
          <a:bodyPr vert="horz" lIns="91440" tIns="45720" rIns="91440" bIns="45720" rtlCol="0"/>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9431258"/>
            <a:ext cx="2946400" cy="49696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49688" y="9431258"/>
            <a:ext cx="2946400" cy="496967"/>
          </a:xfrm>
          <a:prstGeom prst="rect">
            <a:avLst/>
          </a:prstGeom>
        </p:spPr>
        <p:txBody>
          <a:bodyPr vert="horz" lIns="91440" tIns="45720" rIns="91440" bIns="45720" rtlCol="0" anchor="b"/>
          <a:lstStyle>
            <a:lvl1pPr algn="r">
              <a:defRPr sz="1200"/>
            </a:lvl1pPr>
          </a:lstStyle>
          <a:p>
            <a:fld id="{3883CF95-A378-4620-B697-A32C858DF0DD}" type="slidenum">
              <a:rPr lang="da-DK" smtClean="0"/>
              <a:t>‹nr.›</a:t>
            </a:fld>
            <a:endParaRPr lang="da-DK"/>
          </a:p>
        </p:txBody>
      </p:sp>
    </p:spTree>
    <p:extLst>
      <p:ext uri="{BB962C8B-B14F-4D97-AF65-F5344CB8AC3E}">
        <p14:creationId xmlns:p14="http://schemas.microsoft.com/office/powerpoint/2010/main" val="26624508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3883CF95-A378-4620-B697-A32C858DF0DD}" type="slidenum">
              <a:rPr lang="da-DK" smtClean="0"/>
              <a:t>3</a:t>
            </a:fld>
            <a:endParaRPr lang="da-DK"/>
          </a:p>
        </p:txBody>
      </p:sp>
    </p:spTree>
    <p:extLst>
      <p:ext uri="{BB962C8B-B14F-4D97-AF65-F5344CB8AC3E}">
        <p14:creationId xmlns:p14="http://schemas.microsoft.com/office/powerpoint/2010/main" val="20216187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Hvem</a:t>
            </a:r>
            <a:r>
              <a:rPr lang="da-DK" baseline="0" dirty="0"/>
              <a:t> er hvem?</a:t>
            </a:r>
            <a:endParaRPr lang="da-DK" dirty="0"/>
          </a:p>
        </p:txBody>
      </p:sp>
      <p:sp>
        <p:nvSpPr>
          <p:cNvPr id="4" name="Pladsholder til slidenummer 3"/>
          <p:cNvSpPr>
            <a:spLocks noGrp="1"/>
          </p:cNvSpPr>
          <p:nvPr>
            <p:ph type="sldNum" sz="quarter" idx="10"/>
          </p:nvPr>
        </p:nvSpPr>
        <p:spPr/>
        <p:txBody>
          <a:bodyPr/>
          <a:lstStyle/>
          <a:p>
            <a:fld id="{3883CF95-A378-4620-B697-A32C858DF0DD}" type="slidenum">
              <a:rPr lang="da-DK" smtClean="0"/>
              <a:t>7</a:t>
            </a:fld>
            <a:endParaRPr lang="da-DK"/>
          </a:p>
        </p:txBody>
      </p:sp>
    </p:spTree>
    <p:extLst>
      <p:ext uri="{BB962C8B-B14F-4D97-AF65-F5344CB8AC3E}">
        <p14:creationId xmlns:p14="http://schemas.microsoft.com/office/powerpoint/2010/main" val="38475805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s">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a-DK"/>
              <a:t>Klik for at redigere i masteren</a:t>
            </a:r>
          </a:p>
        </p:txBody>
      </p:sp>
      <p:sp>
        <p:nvSpPr>
          <p:cNvPr id="3" name="Und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a:t>Klik for at redigere undertiteltypografien i masteren</a:t>
            </a:r>
          </a:p>
        </p:txBody>
      </p:sp>
      <p:sp>
        <p:nvSpPr>
          <p:cNvPr id="4" name="Pladsholder til dato 3"/>
          <p:cNvSpPr>
            <a:spLocks noGrp="1"/>
          </p:cNvSpPr>
          <p:nvPr>
            <p:ph type="dt" sz="half" idx="10"/>
          </p:nvPr>
        </p:nvSpPr>
        <p:spPr/>
        <p:txBody>
          <a:bodyPr/>
          <a:lstStyle/>
          <a:p>
            <a:fld id="{4DEFE434-8B21-134E-A023-7FC4DFD5310D}" type="datetimeFigureOut">
              <a:rPr lang="da-DK" smtClean="0"/>
              <a:t>09-09-2024</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DE75C80F-7B73-9D4F-BF41-DF17528C0551}" type="slidenum">
              <a:rPr lang="da-DK" smtClean="0"/>
              <a:t>‹nr.›</a:t>
            </a:fld>
            <a:endParaRPr lang="da-DK"/>
          </a:p>
        </p:txBody>
      </p:sp>
    </p:spTree>
    <p:extLst>
      <p:ext uri="{BB962C8B-B14F-4D97-AF65-F5344CB8AC3E}">
        <p14:creationId xmlns:p14="http://schemas.microsoft.com/office/powerpoint/2010/main" val="16530937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a:xfrm>
            <a:off x="457200" y="457200"/>
            <a:ext cx="8229600" cy="1143000"/>
          </a:xfrm>
        </p:spPr>
        <p:txBody>
          <a:bodyPr/>
          <a:lstStyle/>
          <a:p>
            <a:r>
              <a:rPr lang="da-DK"/>
              <a:t>Klik for at redigere i masteren</a:t>
            </a:r>
          </a:p>
        </p:txBody>
      </p:sp>
      <p:sp>
        <p:nvSpPr>
          <p:cNvPr id="3" name="Pladsholder til indhold 2"/>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4DEFE434-8B21-134E-A023-7FC4DFD5310D}" type="datetimeFigureOut">
              <a:rPr lang="da-DK" smtClean="0"/>
              <a:t>09-09-2024</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DE75C80F-7B73-9D4F-BF41-DF17528C0551}" type="slidenum">
              <a:rPr lang="da-DK" smtClean="0"/>
              <a:t>‹nr.›</a:t>
            </a:fld>
            <a:endParaRPr lang="da-DK" dirty="0"/>
          </a:p>
        </p:txBody>
      </p:sp>
    </p:spTree>
    <p:extLst>
      <p:ext uri="{BB962C8B-B14F-4D97-AF65-F5344CB8AC3E}">
        <p14:creationId xmlns:p14="http://schemas.microsoft.com/office/powerpoint/2010/main" val="20617218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a-DK"/>
              <a:t>Klik for at redigere i masteren</a:t>
            </a:r>
          </a:p>
        </p:txBody>
      </p:sp>
      <p:sp>
        <p:nvSpPr>
          <p:cNvPr id="3" name="Pladsholder til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Pladsholder til dato 3"/>
          <p:cNvSpPr>
            <a:spLocks noGrp="1"/>
          </p:cNvSpPr>
          <p:nvPr>
            <p:ph type="dt" sz="half" idx="10"/>
          </p:nvPr>
        </p:nvSpPr>
        <p:spPr/>
        <p:txBody>
          <a:bodyPr/>
          <a:lstStyle/>
          <a:p>
            <a:fld id="{4DEFE434-8B21-134E-A023-7FC4DFD5310D}" type="datetimeFigureOut">
              <a:rPr lang="da-DK" smtClean="0"/>
              <a:t>09-09-2024</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DE75C80F-7B73-9D4F-BF41-DF17528C0551}" type="slidenum">
              <a:rPr lang="da-DK" smtClean="0"/>
              <a:t>‹nr.›</a:t>
            </a:fld>
            <a:endParaRPr lang="da-DK" dirty="0"/>
          </a:p>
        </p:txBody>
      </p:sp>
    </p:spTree>
    <p:extLst>
      <p:ext uri="{BB962C8B-B14F-4D97-AF65-F5344CB8AC3E}">
        <p14:creationId xmlns:p14="http://schemas.microsoft.com/office/powerpoint/2010/main" val="10049075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a:xfrm>
            <a:off x="457200" y="457200"/>
            <a:ext cx="8229600" cy="1143000"/>
          </a:xfrm>
        </p:spPr>
        <p:txBody>
          <a:bodyPr/>
          <a:lstStyle/>
          <a:p>
            <a:r>
              <a:rPr lang="da-DK"/>
              <a:t>Klik for at redigere i masteren</a:t>
            </a:r>
          </a:p>
        </p:txBody>
      </p:sp>
      <p:sp>
        <p:nvSpPr>
          <p:cNvPr id="3" name="Pladsholder til ind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p:cNvSpPr>
            <a:spLocks noGrp="1"/>
          </p:cNvSpPr>
          <p:nvPr>
            <p:ph type="dt" sz="half" idx="10"/>
          </p:nvPr>
        </p:nvSpPr>
        <p:spPr/>
        <p:txBody>
          <a:bodyPr/>
          <a:lstStyle/>
          <a:p>
            <a:fld id="{4DEFE434-8B21-134E-A023-7FC4DFD5310D}" type="datetimeFigureOut">
              <a:rPr lang="da-DK" smtClean="0"/>
              <a:t>09-09-2024</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DE75C80F-7B73-9D4F-BF41-DF17528C0551}" type="slidenum">
              <a:rPr lang="da-DK" smtClean="0"/>
              <a:t>‹nr.›</a:t>
            </a:fld>
            <a:endParaRPr lang="da-DK"/>
          </a:p>
        </p:txBody>
      </p:sp>
    </p:spTree>
    <p:extLst>
      <p:ext uri="{BB962C8B-B14F-4D97-AF65-F5344CB8AC3E}">
        <p14:creationId xmlns:p14="http://schemas.microsoft.com/office/powerpoint/2010/main" val="37911428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457200" y="378257"/>
            <a:ext cx="8229600" cy="1143000"/>
          </a:xfrm>
        </p:spPr>
        <p:txBody>
          <a:bodyPr/>
          <a:lstStyle>
            <a:lvl1pPr>
              <a:defRPr/>
            </a:lvl1pPr>
          </a:lstStyle>
          <a:p>
            <a:r>
              <a:rPr lang="da-DK"/>
              <a:t>Klik for at redigere i masteren</a:t>
            </a:r>
          </a:p>
        </p:txBody>
      </p:sp>
      <p:sp>
        <p:nvSpPr>
          <p:cNvPr id="3" name="Pladsholder til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p:cNvSpPr>
            <a:spLocks noGrp="1"/>
          </p:cNvSpPr>
          <p:nvPr>
            <p:ph type="dt" sz="half" idx="10"/>
          </p:nvPr>
        </p:nvSpPr>
        <p:spPr/>
        <p:txBody>
          <a:bodyPr/>
          <a:lstStyle/>
          <a:p>
            <a:fld id="{4DEFE434-8B21-134E-A023-7FC4DFD5310D}" type="datetimeFigureOut">
              <a:rPr lang="da-DK" smtClean="0"/>
              <a:t>09-09-2024</a:t>
            </a:fld>
            <a:endParaRPr lang="da-DK"/>
          </a:p>
        </p:txBody>
      </p:sp>
      <p:sp>
        <p:nvSpPr>
          <p:cNvPr id="8" name="Pladsholder til sidefod 7"/>
          <p:cNvSpPr>
            <a:spLocks noGrp="1"/>
          </p:cNvSpPr>
          <p:nvPr>
            <p:ph type="ftr" sz="quarter" idx="11"/>
          </p:nvPr>
        </p:nvSpPr>
        <p:spPr/>
        <p:txBody>
          <a:bodyPr/>
          <a:lstStyle/>
          <a:p>
            <a:endParaRPr lang="da-DK"/>
          </a:p>
        </p:txBody>
      </p:sp>
      <p:sp>
        <p:nvSpPr>
          <p:cNvPr id="9" name="Pladsholder til diasnummer 8"/>
          <p:cNvSpPr>
            <a:spLocks noGrp="1"/>
          </p:cNvSpPr>
          <p:nvPr>
            <p:ph type="sldNum" sz="quarter" idx="12"/>
          </p:nvPr>
        </p:nvSpPr>
        <p:spPr/>
        <p:txBody>
          <a:bodyPr/>
          <a:lstStyle/>
          <a:p>
            <a:fld id="{DE75C80F-7B73-9D4F-BF41-DF17528C0551}" type="slidenum">
              <a:rPr lang="da-DK" smtClean="0"/>
              <a:t>‹nr.›</a:t>
            </a:fld>
            <a:endParaRPr lang="da-DK"/>
          </a:p>
        </p:txBody>
      </p:sp>
    </p:spTree>
    <p:extLst>
      <p:ext uri="{BB962C8B-B14F-4D97-AF65-F5344CB8AC3E}">
        <p14:creationId xmlns:p14="http://schemas.microsoft.com/office/powerpoint/2010/main" val="25966843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a:xfrm>
            <a:off x="457200" y="466227"/>
            <a:ext cx="8229600" cy="1143000"/>
          </a:xfrm>
        </p:spPr>
        <p:txBody>
          <a:bodyPr/>
          <a:lstStyle/>
          <a:p>
            <a:r>
              <a:rPr lang="da-DK"/>
              <a:t>Klik for at redigere i masteren</a:t>
            </a:r>
          </a:p>
        </p:txBody>
      </p:sp>
      <p:sp>
        <p:nvSpPr>
          <p:cNvPr id="3" name="Pladsholder til dato 2"/>
          <p:cNvSpPr>
            <a:spLocks noGrp="1"/>
          </p:cNvSpPr>
          <p:nvPr>
            <p:ph type="dt" sz="half" idx="10"/>
          </p:nvPr>
        </p:nvSpPr>
        <p:spPr/>
        <p:txBody>
          <a:bodyPr/>
          <a:lstStyle/>
          <a:p>
            <a:fld id="{4DEFE434-8B21-134E-A023-7FC4DFD5310D}" type="datetimeFigureOut">
              <a:rPr lang="da-DK" smtClean="0"/>
              <a:t>09-09-2024</a:t>
            </a:fld>
            <a:endParaRPr lang="da-DK"/>
          </a:p>
        </p:txBody>
      </p:sp>
      <p:sp>
        <p:nvSpPr>
          <p:cNvPr id="4" name="Pladsholder til sidefod 3"/>
          <p:cNvSpPr>
            <a:spLocks noGrp="1"/>
          </p:cNvSpPr>
          <p:nvPr>
            <p:ph type="ftr" sz="quarter" idx="11"/>
          </p:nvPr>
        </p:nvSpPr>
        <p:spPr/>
        <p:txBody>
          <a:bodyPr/>
          <a:lstStyle/>
          <a:p>
            <a:endParaRPr lang="da-DK"/>
          </a:p>
        </p:txBody>
      </p:sp>
      <p:sp>
        <p:nvSpPr>
          <p:cNvPr id="5" name="Pladsholder til diasnummer 4"/>
          <p:cNvSpPr>
            <a:spLocks noGrp="1"/>
          </p:cNvSpPr>
          <p:nvPr>
            <p:ph type="sldNum" sz="quarter" idx="12"/>
          </p:nvPr>
        </p:nvSpPr>
        <p:spPr/>
        <p:txBody>
          <a:bodyPr/>
          <a:lstStyle/>
          <a:p>
            <a:fld id="{DE75C80F-7B73-9D4F-BF41-DF17528C0551}" type="slidenum">
              <a:rPr lang="da-DK" smtClean="0"/>
              <a:t>‹nr.›</a:t>
            </a:fld>
            <a:endParaRPr lang="da-DK"/>
          </a:p>
        </p:txBody>
      </p:sp>
    </p:spTree>
    <p:extLst>
      <p:ext uri="{BB962C8B-B14F-4D97-AF65-F5344CB8AC3E}">
        <p14:creationId xmlns:p14="http://schemas.microsoft.com/office/powerpoint/2010/main" val="29138484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4DEFE434-8B21-134E-A023-7FC4DFD5310D}" type="datetimeFigureOut">
              <a:rPr lang="da-DK" smtClean="0"/>
              <a:t>09-09-2024</a:t>
            </a:fld>
            <a:endParaRPr lang="da-DK"/>
          </a:p>
        </p:txBody>
      </p:sp>
      <p:sp>
        <p:nvSpPr>
          <p:cNvPr id="3" name="Pladsholder til sidefod 2"/>
          <p:cNvSpPr>
            <a:spLocks noGrp="1"/>
          </p:cNvSpPr>
          <p:nvPr>
            <p:ph type="ftr" sz="quarter" idx="11"/>
          </p:nvPr>
        </p:nvSpPr>
        <p:spPr/>
        <p:txBody>
          <a:bodyPr/>
          <a:lstStyle/>
          <a:p>
            <a:endParaRPr lang="da-DK"/>
          </a:p>
        </p:txBody>
      </p:sp>
      <p:sp>
        <p:nvSpPr>
          <p:cNvPr id="4" name="Pladsholder til diasnummer 3"/>
          <p:cNvSpPr>
            <a:spLocks noGrp="1"/>
          </p:cNvSpPr>
          <p:nvPr>
            <p:ph type="sldNum" sz="quarter" idx="12"/>
          </p:nvPr>
        </p:nvSpPr>
        <p:spPr/>
        <p:txBody>
          <a:bodyPr/>
          <a:lstStyle/>
          <a:p>
            <a:fld id="{DE75C80F-7B73-9D4F-BF41-DF17528C0551}" type="slidenum">
              <a:rPr lang="da-DK" smtClean="0"/>
              <a:t>‹nr.›</a:t>
            </a:fld>
            <a:endParaRPr lang="da-DK"/>
          </a:p>
        </p:txBody>
      </p:sp>
    </p:spTree>
    <p:extLst>
      <p:ext uri="{BB962C8B-B14F-4D97-AF65-F5344CB8AC3E}">
        <p14:creationId xmlns:p14="http://schemas.microsoft.com/office/powerpoint/2010/main" val="11196190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199" y="579664"/>
            <a:ext cx="3008313" cy="1162050"/>
          </a:xfrm>
        </p:spPr>
        <p:txBody>
          <a:bodyPr anchor="b"/>
          <a:lstStyle>
            <a:lvl1pPr algn="l">
              <a:defRPr sz="2000" b="1"/>
            </a:lvl1pPr>
          </a:lstStyle>
          <a:p>
            <a:r>
              <a:rPr lang="da-DK"/>
              <a:t>Klik for at redigere i masteren</a:t>
            </a:r>
          </a:p>
        </p:txBody>
      </p:sp>
      <p:sp>
        <p:nvSpPr>
          <p:cNvPr id="3" name="Pladsholder til indhold 2"/>
          <p:cNvSpPr>
            <a:spLocks noGrp="1"/>
          </p:cNvSpPr>
          <p:nvPr>
            <p:ph idx="1"/>
          </p:nvPr>
        </p:nvSpPr>
        <p:spPr>
          <a:xfrm>
            <a:off x="3575050" y="579664"/>
            <a:ext cx="5111750" cy="55464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dirty="0"/>
              <a:t>Klik for at redigere teksttypografierne i masteren</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4" name="Pladsholder til tekst 3"/>
          <p:cNvSpPr>
            <a:spLocks noGrp="1"/>
          </p:cNvSpPr>
          <p:nvPr>
            <p:ph type="body" sz="half" idx="2"/>
          </p:nvPr>
        </p:nvSpPr>
        <p:spPr>
          <a:xfrm>
            <a:off x="457200" y="1741714"/>
            <a:ext cx="3008313" cy="43844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Pladsholder til dato 4"/>
          <p:cNvSpPr>
            <a:spLocks noGrp="1"/>
          </p:cNvSpPr>
          <p:nvPr>
            <p:ph type="dt" sz="half" idx="10"/>
          </p:nvPr>
        </p:nvSpPr>
        <p:spPr/>
        <p:txBody>
          <a:bodyPr/>
          <a:lstStyle/>
          <a:p>
            <a:fld id="{4DEFE434-8B21-134E-A023-7FC4DFD5310D}" type="datetimeFigureOut">
              <a:rPr lang="da-DK" smtClean="0"/>
              <a:t>09-09-2024</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DE75C80F-7B73-9D4F-BF41-DF17528C0551}" type="slidenum">
              <a:rPr lang="da-DK" smtClean="0"/>
              <a:t>‹nr.›</a:t>
            </a:fld>
            <a:endParaRPr lang="da-DK"/>
          </a:p>
        </p:txBody>
      </p:sp>
    </p:spTree>
    <p:extLst>
      <p:ext uri="{BB962C8B-B14F-4D97-AF65-F5344CB8AC3E}">
        <p14:creationId xmlns:p14="http://schemas.microsoft.com/office/powerpoint/2010/main" val="24960150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a-DK"/>
              <a:t>Klik for at redigere i masteren</a:t>
            </a:r>
          </a:p>
        </p:txBody>
      </p:sp>
      <p:sp>
        <p:nvSpPr>
          <p:cNvPr id="3" name="Pladsholder til bille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Pladsholder til dato 4"/>
          <p:cNvSpPr>
            <a:spLocks noGrp="1"/>
          </p:cNvSpPr>
          <p:nvPr>
            <p:ph type="dt" sz="half" idx="10"/>
          </p:nvPr>
        </p:nvSpPr>
        <p:spPr/>
        <p:txBody>
          <a:bodyPr/>
          <a:lstStyle/>
          <a:p>
            <a:fld id="{4DEFE434-8B21-134E-A023-7FC4DFD5310D}" type="datetimeFigureOut">
              <a:rPr lang="da-DK" smtClean="0"/>
              <a:t>09-09-2024</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DE75C80F-7B73-9D4F-BF41-DF17528C0551}" type="slidenum">
              <a:rPr lang="da-DK" smtClean="0"/>
              <a:t>‹nr.›</a:t>
            </a:fld>
            <a:endParaRPr lang="da-DK"/>
          </a:p>
        </p:txBody>
      </p:sp>
    </p:spTree>
    <p:extLst>
      <p:ext uri="{BB962C8B-B14F-4D97-AF65-F5344CB8AC3E}">
        <p14:creationId xmlns:p14="http://schemas.microsoft.com/office/powerpoint/2010/main" val="9187213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437924"/>
            <a:ext cx="8229600" cy="1143000"/>
          </a:xfrm>
        </p:spPr>
        <p:txBody>
          <a:bodyPr/>
          <a:lstStyle/>
          <a:p>
            <a:r>
              <a:rPr lang="da-DK"/>
              <a:t>Klik for at redigere i masteren</a:t>
            </a:r>
          </a:p>
        </p:txBody>
      </p:sp>
      <p:sp>
        <p:nvSpPr>
          <p:cNvPr id="3" name="Pladsholder til lodret titel 2"/>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4DEFE434-8B21-134E-A023-7FC4DFD5310D}" type="datetimeFigureOut">
              <a:rPr lang="da-DK" smtClean="0"/>
              <a:t>09-09-2024</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DE75C80F-7B73-9D4F-BF41-DF17528C0551}" type="slidenum">
              <a:rPr lang="da-DK" smtClean="0"/>
              <a:t>‹nr.›</a:t>
            </a:fld>
            <a:endParaRPr lang="da-DK"/>
          </a:p>
        </p:txBody>
      </p:sp>
    </p:spTree>
    <p:extLst>
      <p:ext uri="{BB962C8B-B14F-4D97-AF65-F5344CB8AC3E}">
        <p14:creationId xmlns:p14="http://schemas.microsoft.com/office/powerpoint/2010/main" val="24681531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6629400" y="748937"/>
            <a:ext cx="2057400" cy="5377226"/>
          </a:xfrm>
        </p:spPr>
        <p:txBody>
          <a:bodyPr vert="eaVert"/>
          <a:lstStyle/>
          <a:p>
            <a:r>
              <a:rPr lang="da-DK" dirty="0"/>
              <a:t>Klik for at redigere i masteren</a:t>
            </a:r>
          </a:p>
        </p:txBody>
      </p:sp>
      <p:sp>
        <p:nvSpPr>
          <p:cNvPr id="3" name="Pladsholder til lodret titel 2"/>
          <p:cNvSpPr>
            <a:spLocks noGrp="1"/>
          </p:cNvSpPr>
          <p:nvPr>
            <p:ph type="body" orient="vert" idx="1"/>
          </p:nvPr>
        </p:nvSpPr>
        <p:spPr>
          <a:xfrm>
            <a:off x="457200" y="748937"/>
            <a:ext cx="6019800" cy="5377226"/>
          </a:xfrm>
        </p:spPr>
        <p:txBody>
          <a:bodyPr vert="eaVert"/>
          <a:lstStyle/>
          <a:p>
            <a:pPr lvl="0"/>
            <a:r>
              <a:rPr lang="da-DK" dirty="0"/>
              <a:t>Klik for at redigere teksttypografierne i masteren</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4" name="Pladsholder til dato 3"/>
          <p:cNvSpPr>
            <a:spLocks noGrp="1"/>
          </p:cNvSpPr>
          <p:nvPr>
            <p:ph type="dt" sz="half" idx="10"/>
          </p:nvPr>
        </p:nvSpPr>
        <p:spPr/>
        <p:txBody>
          <a:bodyPr/>
          <a:lstStyle/>
          <a:p>
            <a:fld id="{4DEFE434-8B21-134E-A023-7FC4DFD5310D}" type="datetimeFigureOut">
              <a:rPr lang="da-DK" smtClean="0"/>
              <a:t>09-09-2024</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DE75C80F-7B73-9D4F-BF41-DF17528C0551}" type="slidenum">
              <a:rPr lang="da-DK" smtClean="0"/>
              <a:t>‹nr.›</a:t>
            </a:fld>
            <a:endParaRPr lang="da-DK"/>
          </a:p>
        </p:txBody>
      </p:sp>
    </p:spTree>
    <p:extLst>
      <p:ext uri="{BB962C8B-B14F-4D97-AF65-F5344CB8AC3E}">
        <p14:creationId xmlns:p14="http://schemas.microsoft.com/office/powerpoint/2010/main" val="41312974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a-DK"/>
              <a:t>Klik for at redigere i masteren</a:t>
            </a:r>
          </a:p>
        </p:txBody>
      </p:sp>
      <p:sp>
        <p:nvSpPr>
          <p:cNvPr id="3" name="Pladsholder til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EFE434-8B21-134E-A023-7FC4DFD5310D}" type="datetimeFigureOut">
              <a:rPr lang="da-DK" smtClean="0"/>
              <a:t>09-09-2024</a:t>
            </a:fld>
            <a:endParaRPr lang="da-DK"/>
          </a:p>
        </p:txBody>
      </p:sp>
      <p:sp>
        <p:nvSpPr>
          <p:cNvPr id="5" name="Pladsholder til sidefod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dias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75C80F-7B73-9D4F-BF41-DF17528C0551}" type="slidenum">
              <a:rPr lang="da-DK" smtClean="0"/>
              <a:t>‹nr.›</a:t>
            </a:fld>
            <a:endParaRPr lang="da-DK"/>
          </a:p>
        </p:txBody>
      </p:sp>
      <p:pic>
        <p:nvPicPr>
          <p:cNvPr id="8" name="Billede 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780884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a-DK"/>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2.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7.xml"/><Relationship Id="rId7" Type="http://schemas.openxmlformats.org/officeDocument/2006/relationships/image" Target="../media/image8.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2.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2.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2.png"/><Relationship Id="rId4" Type="http://schemas.openxmlformats.org/officeDocument/2006/relationships/notesSlide" Target="../notesSlides/notesSlide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slideLayout" Target="../slideLayouts/slideLayout2.xml"/><Relationship Id="rId7" Type="http://schemas.openxmlformats.org/officeDocument/2006/relationships/image" Target="http://www.stoevsugerposen.dk/images/311214.jpg" TargetMode="Externa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13.jpeg"/><Relationship Id="rId5" Type="http://schemas.openxmlformats.org/officeDocument/2006/relationships/image" Target="http://www.elma.dk/Imaging/?group=ElmaInstruments&amp;ref_id=5706445620050%2Ejpg&amp;cache_tag=1125396638000&amp;maxdim=220" TargetMode="External"/><Relationship Id="rId4" Type="http://schemas.openxmlformats.org/officeDocument/2006/relationships/image" Target="../media/image12.jpeg"/><Relationship Id="rId9"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2.png"/><Relationship Id="rId5" Type="http://schemas.openxmlformats.org/officeDocument/2006/relationships/image" Target="../media/image16.jp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7.xml"/><Relationship Id="rId7" Type="http://schemas.openxmlformats.org/officeDocument/2006/relationships/image" Target="../media/image20.png"/><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2.png"/><Relationship Id="rId4" Type="http://schemas.openxmlformats.org/officeDocument/2006/relationships/image" Target="../media/image21.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894742" y="3063034"/>
            <a:ext cx="6964279" cy="590931"/>
          </a:xfrm>
          <a:prstGeom prst="rect">
            <a:avLst/>
          </a:prstGeom>
          <a:solidFill>
            <a:srgbClr val="FFFF00"/>
          </a:solidFill>
        </p:spPr>
        <p:txBody>
          <a:bodyPr wrap="none">
            <a:spAutoFit/>
          </a:bodyPr>
          <a:lstStyle/>
          <a:p>
            <a:pPr defTabSz="711182">
              <a:lnSpc>
                <a:spcPct val="90000"/>
              </a:lnSpc>
              <a:spcBef>
                <a:spcPct val="0"/>
              </a:spcBef>
              <a:spcAft>
                <a:spcPct val="35000"/>
              </a:spcAft>
            </a:pPr>
            <a:r>
              <a:rPr lang="da-DK" sz="3600" b="1" dirty="0">
                <a:latin typeface="Arial" panose="020B0604020202020204" pitchFamily="34" charset="0"/>
                <a:cs typeface="Arial" panose="020B0604020202020204" pitchFamily="34" charset="0"/>
              </a:rPr>
              <a:t>2. Ansvar og arbejdsprocedure</a:t>
            </a:r>
          </a:p>
        </p:txBody>
      </p:sp>
      <p:pic>
        <p:nvPicPr>
          <p:cNvPr id="3" name="Ly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440738" y="6154738"/>
            <a:ext cx="487362" cy="487362"/>
          </a:xfrm>
          <a:prstGeom prst="rect">
            <a:avLst/>
          </a:prstGeom>
        </p:spPr>
      </p:pic>
    </p:spTree>
    <p:extLst>
      <p:ext uri="{BB962C8B-B14F-4D97-AF65-F5344CB8AC3E}">
        <p14:creationId xmlns:p14="http://schemas.microsoft.com/office/powerpoint/2010/main" val="1124241657"/>
      </p:ext>
    </p:extLst>
  </p:cSld>
  <p:clrMapOvr>
    <a:masterClrMapping/>
  </p:clrMapOvr>
  <mc:AlternateContent xmlns:mc="http://schemas.openxmlformats.org/markup-compatibility/2006" xmlns:p14="http://schemas.microsoft.com/office/powerpoint/2010/main">
    <mc:Choice Requires="p14">
      <p:transition spd="slow" p14:dur="2000" advTm="8278"/>
    </mc:Choice>
    <mc:Fallback xmlns="">
      <p:transition spd="slow" advTm="82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1487977" y="2911854"/>
            <a:ext cx="6209607" cy="1130566"/>
          </a:xfrm>
          <a:prstGeom prst="rect">
            <a:avLst/>
          </a:prstGeom>
        </p:spPr>
        <p:txBody>
          <a:bodyPr wrap="square">
            <a:spAutoFit/>
          </a:bodyPr>
          <a:lstStyle/>
          <a:p>
            <a:pPr>
              <a:lnSpc>
                <a:spcPct val="107000"/>
              </a:lnSpc>
              <a:spcAft>
                <a:spcPts val="800"/>
              </a:spcAft>
            </a:pPr>
            <a:r>
              <a:rPr lang="da-DK" sz="4000" dirty="0">
                <a:latin typeface="Arial" panose="020B0604020202020204" pitchFamily="34" charset="0"/>
                <a:ea typeface="Calibri" panose="020F0502020204030204" pitchFamily="34" charset="0"/>
                <a:cs typeface="Times New Roman" panose="02020603050405020304" pitchFamily="18" charset="0"/>
              </a:rPr>
              <a:t>Film om skader ved 230V</a:t>
            </a:r>
            <a:endParaRPr lang="da-DK" sz="4000" dirty="0">
              <a:latin typeface="Calibri" panose="020F0502020204030204" pitchFamily="34" charset="0"/>
              <a:ea typeface="Calibri" panose="020F0502020204030204" pitchFamily="34" charset="0"/>
              <a:cs typeface="Times New Roman" panose="02020603050405020304" pitchFamily="18" charset="0"/>
            </a:endParaRPr>
          </a:p>
          <a:p>
            <a:r>
              <a:rPr lang="da-DK" dirty="0">
                <a:latin typeface="Arial" panose="020B0604020202020204" pitchFamily="34" charset="0"/>
                <a:ea typeface="Calibri" panose="020F0502020204030204" pitchFamily="34" charset="0"/>
              </a:rPr>
              <a:t>Alarm 112 film om el-skader</a:t>
            </a:r>
            <a:endParaRPr lang="da-DK" dirty="0"/>
          </a:p>
        </p:txBody>
      </p:sp>
    </p:spTree>
    <p:extLst>
      <p:ext uri="{BB962C8B-B14F-4D97-AF65-F5344CB8AC3E}">
        <p14:creationId xmlns:p14="http://schemas.microsoft.com/office/powerpoint/2010/main" val="16943059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9" name="Billede 3" descr="HPFI funktion med fase og nu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05749" y="936439"/>
            <a:ext cx="3751996" cy="169342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5"/>
          <p:cNvSpPr>
            <a:spLocks noChangeArrowheads="1"/>
          </p:cNvSpPr>
          <p:nvPr/>
        </p:nvSpPr>
        <p:spPr bwMode="auto">
          <a:xfrm>
            <a:off x="180753" y="5117326"/>
            <a:ext cx="184731"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da-DK" altLang="da-DK" sz="12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br>
            <a:endParaRPr kumimoji="0" lang="da-DK" altLang="da-DK" sz="1800" b="0" i="0" u="none" strike="noStrike" cap="none" normalizeH="0" baseline="0" dirty="0">
              <a:ln>
                <a:noFill/>
              </a:ln>
              <a:solidFill>
                <a:schemeClr val="tx1"/>
              </a:solidFill>
              <a:effectLst/>
              <a:latin typeface="Arial" panose="020B0604020202020204" pitchFamily="34" charset="0"/>
            </a:endParaRPr>
          </a:p>
        </p:txBody>
      </p:sp>
      <p:pic>
        <p:nvPicPr>
          <p:cNvPr id="7" name="Billede 6"/>
          <p:cNvPicPr/>
          <p:nvPr/>
        </p:nvPicPr>
        <p:blipFill>
          <a:blip r:embed="rId6"/>
          <a:stretch>
            <a:fillRect/>
          </a:stretch>
        </p:blipFill>
        <p:spPr>
          <a:xfrm>
            <a:off x="965902" y="1322056"/>
            <a:ext cx="1341364" cy="1307805"/>
          </a:xfrm>
          <a:prstGeom prst="rect">
            <a:avLst/>
          </a:prstGeom>
        </p:spPr>
      </p:pic>
      <p:sp>
        <p:nvSpPr>
          <p:cNvPr id="5" name="Rektangel 4"/>
          <p:cNvSpPr/>
          <p:nvPr/>
        </p:nvSpPr>
        <p:spPr>
          <a:xfrm>
            <a:off x="818003" y="936439"/>
            <a:ext cx="1980029" cy="388696"/>
          </a:xfrm>
          <a:prstGeom prst="rect">
            <a:avLst/>
          </a:prstGeom>
        </p:spPr>
        <p:txBody>
          <a:bodyPr wrap="none">
            <a:spAutoFit/>
          </a:bodyPr>
          <a:lstStyle/>
          <a:p>
            <a:pPr>
              <a:lnSpc>
                <a:spcPct val="107000"/>
              </a:lnSpc>
              <a:spcAft>
                <a:spcPts val="800"/>
              </a:spcAft>
            </a:pPr>
            <a:r>
              <a:rPr lang="da-DK" b="1" dirty="0">
                <a:solidFill>
                  <a:srgbClr val="000000"/>
                </a:solidFill>
                <a:latin typeface="Helvetica" panose="020B0604020202020204" pitchFamily="34" charset="0"/>
                <a:ea typeface="Calibri" panose="020F0502020204030204" pitchFamily="34" charset="0"/>
                <a:cs typeface="Times New Roman" panose="02020603050405020304" pitchFamily="18" charset="0"/>
              </a:rPr>
              <a:t>HPFI-afbryderen</a:t>
            </a:r>
            <a:endParaRPr lang="da-DK" sz="1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Rektangel 5"/>
          <p:cNvSpPr/>
          <p:nvPr/>
        </p:nvSpPr>
        <p:spPr>
          <a:xfrm>
            <a:off x="214803" y="3015478"/>
            <a:ext cx="8746191" cy="1200329"/>
          </a:xfrm>
          <a:prstGeom prst="rect">
            <a:avLst/>
          </a:prstGeom>
        </p:spPr>
        <p:txBody>
          <a:bodyPr wrap="square">
            <a:spAutoFit/>
          </a:bodyPr>
          <a:lstStyle/>
          <a:p>
            <a:r>
              <a:rPr lang="da-DK" dirty="0">
                <a:solidFill>
                  <a:srgbClr val="000000"/>
                </a:solidFill>
                <a:latin typeface="Arial" panose="020B0604020202020204" pitchFamily="34" charset="0"/>
                <a:ea typeface="Times New Roman" panose="02020603050405020304" pitchFamily="18" charset="0"/>
              </a:rPr>
              <a:t>Strøm der løber gennem hjertet, kan det medføre hjerteflimmer (og hjertestop) allerede ved en strøm på 0,05 ampere (50 mA). Derfor kræver loven, at HPFI-afbryderen udløser ved en fejlstrøm på maks. 0,03 ampere (30 mA), og der skal være helt afbrudt inden for 0,3 sekunder. </a:t>
            </a:r>
            <a:endParaRPr lang="da-DK" dirty="0"/>
          </a:p>
        </p:txBody>
      </p:sp>
      <p:sp>
        <p:nvSpPr>
          <p:cNvPr id="8" name="Rektangel 7"/>
          <p:cNvSpPr/>
          <p:nvPr/>
        </p:nvSpPr>
        <p:spPr>
          <a:xfrm>
            <a:off x="-176161" y="4320204"/>
            <a:ext cx="8939728" cy="1277786"/>
          </a:xfrm>
          <a:prstGeom prst="rect">
            <a:avLst/>
          </a:prstGeom>
        </p:spPr>
        <p:txBody>
          <a:bodyPr wrap="square">
            <a:spAutoFit/>
          </a:bodyPr>
          <a:lstStyle/>
          <a:p>
            <a:pPr marL="342900" lvl="0" indent="-342900">
              <a:lnSpc>
                <a:spcPct val="107000"/>
              </a:lnSpc>
              <a:spcAft>
                <a:spcPts val="800"/>
              </a:spcAft>
              <a:buSzPts val="1000"/>
              <a:buFont typeface="Symbol" panose="05050102010706020507" pitchFamily="18" charset="2"/>
              <a:buChar char=""/>
              <a:tabLst>
                <a:tab pos="457200" algn="l"/>
              </a:tabLst>
            </a:pPr>
            <a:r>
              <a:rPr lang="da-DK"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HPFI-afbrydere beskytter ikke mod den strøm, der ved berøring løber gennem kroppen mellem to forskellige ledninger i installationen (for eksempel fase og nul, eller to forskellige faser). Denne livsfarlige situation kan opstå, hvis man er ved at tilslutte en lampe til fase og nul, og samtidig berører de 2 ledninger.</a:t>
            </a:r>
            <a:endParaRPr lang="da-DK"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Tekstfelt 8"/>
          <p:cNvSpPr txBox="1"/>
          <p:nvPr/>
        </p:nvSpPr>
        <p:spPr>
          <a:xfrm>
            <a:off x="1808017" y="5730145"/>
            <a:ext cx="5968365" cy="369332"/>
          </a:xfrm>
          <a:prstGeom prst="rect">
            <a:avLst/>
          </a:prstGeom>
          <a:noFill/>
        </p:spPr>
        <p:txBody>
          <a:bodyPr wrap="none" rtlCol="0">
            <a:spAutoFit/>
          </a:bodyPr>
          <a:lstStyle/>
          <a:p>
            <a:r>
              <a:rPr lang="da-DK" dirty="0">
                <a:latin typeface="Arial" panose="020B0604020202020204" pitchFamily="34" charset="0"/>
                <a:cs typeface="Arial" panose="020B0604020202020204" pitchFamily="34" charset="0"/>
              </a:rPr>
              <a:t>En sikring springer først efter 5 sek. Alt efter karakteristik</a:t>
            </a:r>
          </a:p>
        </p:txBody>
      </p:sp>
      <p:pic>
        <p:nvPicPr>
          <p:cNvPr id="3" name="Ly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440738" y="6154738"/>
            <a:ext cx="487362" cy="487362"/>
          </a:xfrm>
          <a:prstGeom prst="rect">
            <a:avLst/>
          </a:prstGeom>
        </p:spPr>
      </p:pic>
    </p:spTree>
    <p:extLst>
      <p:ext uri="{BB962C8B-B14F-4D97-AF65-F5344CB8AC3E}">
        <p14:creationId xmlns:p14="http://schemas.microsoft.com/office/powerpoint/2010/main" val="2735982781"/>
      </p:ext>
    </p:extLst>
  </p:cSld>
  <p:clrMapOvr>
    <a:masterClrMapping/>
  </p:clrMapOvr>
  <mc:AlternateContent xmlns:mc="http://schemas.openxmlformats.org/markup-compatibility/2006" xmlns:p14="http://schemas.microsoft.com/office/powerpoint/2010/main">
    <mc:Choice Requires="p14">
      <p:transition spd="slow" p14:dur="2000" advTm="20586"/>
    </mc:Choice>
    <mc:Fallback xmlns="">
      <p:transition spd="slow" advTm="205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4"/>
          <a:stretch>
            <a:fillRect/>
          </a:stretch>
        </p:blipFill>
        <p:spPr>
          <a:xfrm>
            <a:off x="2385742" y="1800892"/>
            <a:ext cx="1648793" cy="1408422"/>
          </a:xfrm>
          <a:prstGeom prst="rect">
            <a:avLst/>
          </a:prstGeom>
        </p:spPr>
      </p:pic>
      <p:pic>
        <p:nvPicPr>
          <p:cNvPr id="3" name="Billede 2"/>
          <p:cNvPicPr>
            <a:picLocks noChangeAspect="1"/>
          </p:cNvPicPr>
          <p:nvPr/>
        </p:nvPicPr>
        <p:blipFill>
          <a:blip r:embed="rId5"/>
          <a:stretch>
            <a:fillRect/>
          </a:stretch>
        </p:blipFill>
        <p:spPr>
          <a:xfrm>
            <a:off x="3661009" y="1556458"/>
            <a:ext cx="1575987" cy="1392481"/>
          </a:xfrm>
          <a:prstGeom prst="rect">
            <a:avLst/>
          </a:prstGeom>
        </p:spPr>
      </p:pic>
      <p:sp>
        <p:nvSpPr>
          <p:cNvPr id="4" name="Tekstfelt 3"/>
          <p:cNvSpPr txBox="1"/>
          <p:nvPr/>
        </p:nvSpPr>
        <p:spPr>
          <a:xfrm>
            <a:off x="3128196" y="3261239"/>
            <a:ext cx="1678665" cy="307777"/>
          </a:xfrm>
          <a:prstGeom prst="rect">
            <a:avLst/>
          </a:prstGeom>
          <a:noFill/>
        </p:spPr>
        <p:txBody>
          <a:bodyPr wrap="none" rtlCol="0">
            <a:spAutoFit/>
          </a:bodyPr>
          <a:lstStyle/>
          <a:p>
            <a:r>
              <a:rPr lang="da-DK" sz="1400" dirty="0">
                <a:latin typeface="Arial" panose="020B0604020202020204" pitchFamily="34" charset="0"/>
                <a:cs typeface="Arial" panose="020B0604020202020204" pitchFamily="34" charset="0"/>
              </a:rPr>
              <a:t>Plasma eksplosion</a:t>
            </a:r>
          </a:p>
        </p:txBody>
      </p:sp>
      <p:pic>
        <p:nvPicPr>
          <p:cNvPr id="5" name="Billede 4"/>
          <p:cNvPicPr>
            <a:picLocks noChangeAspect="1"/>
          </p:cNvPicPr>
          <p:nvPr/>
        </p:nvPicPr>
        <p:blipFill>
          <a:blip r:embed="rId6"/>
          <a:stretch>
            <a:fillRect/>
          </a:stretch>
        </p:blipFill>
        <p:spPr>
          <a:xfrm>
            <a:off x="5567516" y="1123606"/>
            <a:ext cx="2960640" cy="2762569"/>
          </a:xfrm>
          <a:prstGeom prst="rect">
            <a:avLst/>
          </a:prstGeom>
        </p:spPr>
      </p:pic>
      <p:sp>
        <p:nvSpPr>
          <p:cNvPr id="7" name="Tekstfelt 6"/>
          <p:cNvSpPr txBox="1"/>
          <p:nvPr/>
        </p:nvSpPr>
        <p:spPr>
          <a:xfrm>
            <a:off x="298724" y="4027934"/>
            <a:ext cx="8653687" cy="2308324"/>
          </a:xfrm>
          <a:prstGeom prst="rect">
            <a:avLst/>
          </a:prstGeom>
          <a:noFill/>
        </p:spPr>
        <p:txBody>
          <a:bodyPr wrap="square" rtlCol="0">
            <a:spAutoFit/>
          </a:bodyPr>
          <a:lstStyle/>
          <a:p>
            <a:r>
              <a:rPr lang="da-DK" sz="1600" dirty="0">
                <a:latin typeface="Arial" panose="020B0604020202020204" pitchFamily="34" charset="0"/>
                <a:cs typeface="Arial" panose="020B0604020202020204" pitchFamily="34" charset="0"/>
              </a:rPr>
              <a:t>Tjek altid dit måleinstrumenterne før brug dvs. hver gang du tilgår spændingsførende dele.</a:t>
            </a:r>
          </a:p>
          <a:p>
            <a:r>
              <a:rPr lang="da-DK" sz="1600" dirty="0">
                <a:latin typeface="Arial" panose="020B0604020202020204" pitchFamily="34" charset="0"/>
                <a:cs typeface="Arial" panose="020B0604020202020204" pitchFamily="34" charset="0"/>
              </a:rPr>
              <a:t>Er der risiko for kontakt med spændingsførende dele, skal personlige værnemidler anvendes.</a:t>
            </a:r>
          </a:p>
          <a:p>
            <a:r>
              <a:rPr lang="da-DK" sz="1600" dirty="0">
                <a:latin typeface="Arial" panose="020B0604020202020204" pitchFamily="34" charset="0"/>
                <a:cs typeface="Arial" panose="020B0604020202020204" pitchFamily="34" charset="0"/>
              </a:rPr>
              <a:t>Er der risiko for kortslutning og </a:t>
            </a:r>
            <a:r>
              <a:rPr lang="da-DK" sz="1600" dirty="0" err="1">
                <a:latin typeface="Arial" panose="020B0604020202020204" pitchFamily="34" charset="0"/>
                <a:cs typeface="Arial" panose="020B0604020202020204" pitchFamily="34" charset="0"/>
              </a:rPr>
              <a:t>lysbue</a:t>
            </a:r>
            <a:r>
              <a:rPr lang="da-DK" sz="1600" dirty="0">
                <a:latin typeface="Arial" panose="020B0604020202020204" pitchFamily="34" charset="0"/>
                <a:cs typeface="Arial" panose="020B0604020202020204" pitchFamily="34" charset="0"/>
              </a:rPr>
              <a:t>, skal der træffes relevante forholdsregler.</a:t>
            </a:r>
          </a:p>
          <a:p>
            <a:endParaRPr lang="da-DK" sz="1600" dirty="0">
              <a:latin typeface="Arial" panose="020B0604020202020204" pitchFamily="34" charset="0"/>
              <a:cs typeface="Arial" panose="020B0604020202020204" pitchFamily="34" charset="0"/>
            </a:endParaRPr>
          </a:p>
          <a:p>
            <a:r>
              <a:rPr lang="da-DK" sz="1600" dirty="0">
                <a:latin typeface="Arial" panose="020B0604020202020204" pitchFamily="34" charset="0"/>
                <a:cs typeface="Arial" panose="020B0604020202020204" pitchFamily="34" charset="0"/>
              </a:rPr>
              <a:t>Kontroller om måleinstrumentet er korrekt indstillet, inden en måling fortages.</a:t>
            </a:r>
          </a:p>
          <a:p>
            <a:r>
              <a:rPr lang="da-DK" sz="1600" dirty="0">
                <a:latin typeface="Arial" panose="020B0604020202020204" pitchFamily="34" charset="0"/>
                <a:cs typeface="Arial" panose="020B0604020202020204" pitchFamily="34" charset="0"/>
              </a:rPr>
              <a:t>Måleinstrumentets indstilling og måleledningernes tilslutning skal passe sammen.</a:t>
            </a:r>
          </a:p>
          <a:p>
            <a:endParaRPr lang="da-DK" sz="1600" dirty="0">
              <a:latin typeface="Arial" panose="020B0604020202020204" pitchFamily="34" charset="0"/>
              <a:cs typeface="Arial" panose="020B0604020202020204" pitchFamily="34" charset="0"/>
            </a:endParaRPr>
          </a:p>
          <a:p>
            <a:r>
              <a:rPr lang="da-DK" sz="1600" dirty="0">
                <a:latin typeface="Arial" panose="020B0604020202020204" pitchFamily="34" charset="0"/>
                <a:cs typeface="Arial" panose="020B0604020202020204" pitchFamily="34" charset="0"/>
              </a:rPr>
              <a:t>Eksempel, Forkert indstilling: amp. til spænding.</a:t>
            </a:r>
          </a:p>
          <a:p>
            <a:r>
              <a:rPr lang="da-DK" sz="1600" dirty="0">
                <a:latin typeface="Arial" panose="020B0604020202020204" pitchFamily="34" charset="0"/>
                <a:cs typeface="Arial" panose="020B0604020202020204" pitchFamily="34" charset="0"/>
              </a:rPr>
              <a:t>Et måleinstrument er godkendt til 8000 amp. + sikkerhedstolerance. </a:t>
            </a:r>
          </a:p>
        </p:txBody>
      </p:sp>
      <p:pic>
        <p:nvPicPr>
          <p:cNvPr id="8" name="Billede 7"/>
          <p:cNvPicPr>
            <a:picLocks noChangeAspect="1"/>
          </p:cNvPicPr>
          <p:nvPr/>
        </p:nvPicPr>
        <p:blipFill>
          <a:blip r:embed="rId7"/>
          <a:stretch>
            <a:fillRect/>
          </a:stretch>
        </p:blipFill>
        <p:spPr>
          <a:xfrm>
            <a:off x="454290" y="759604"/>
            <a:ext cx="1516567" cy="2317898"/>
          </a:xfrm>
          <a:prstGeom prst="rect">
            <a:avLst/>
          </a:prstGeom>
        </p:spPr>
      </p:pic>
      <p:sp>
        <p:nvSpPr>
          <p:cNvPr id="11" name="Tekstfelt 10"/>
          <p:cNvSpPr txBox="1"/>
          <p:nvPr/>
        </p:nvSpPr>
        <p:spPr>
          <a:xfrm>
            <a:off x="439222" y="3140884"/>
            <a:ext cx="1682476" cy="738664"/>
          </a:xfrm>
          <a:prstGeom prst="rect">
            <a:avLst/>
          </a:prstGeom>
          <a:noFill/>
        </p:spPr>
        <p:txBody>
          <a:bodyPr wrap="square" rtlCol="0">
            <a:spAutoFit/>
          </a:bodyPr>
          <a:lstStyle/>
          <a:p>
            <a:r>
              <a:rPr lang="da-DK" sz="1400" dirty="0">
                <a:latin typeface="Arial" panose="020B0604020202020204" pitchFamily="34" charset="0"/>
                <a:cs typeface="Arial" panose="020B0604020202020204" pitchFamily="34" charset="0"/>
              </a:rPr>
              <a:t>Måleinstrumenter </a:t>
            </a:r>
          </a:p>
          <a:p>
            <a:r>
              <a:rPr lang="da-DK" sz="1400" dirty="0">
                <a:latin typeface="Arial" panose="020B0604020202020204" pitchFamily="34" charset="0"/>
                <a:cs typeface="Arial" panose="020B0604020202020204" pitchFamily="34" charset="0"/>
              </a:rPr>
              <a:t>skal overholde </a:t>
            </a:r>
          </a:p>
          <a:p>
            <a:r>
              <a:rPr lang="da-DK" sz="1400" dirty="0">
                <a:latin typeface="Arial" panose="020B0604020202020204" pitchFamily="34" charset="0"/>
                <a:cs typeface="Arial" panose="020B0604020202020204" pitchFamily="34" charset="0"/>
              </a:rPr>
              <a:t>DS/EN 61010-1 </a:t>
            </a:r>
          </a:p>
        </p:txBody>
      </p:sp>
      <p:sp>
        <p:nvSpPr>
          <p:cNvPr id="6" name="Tekstfelt 5"/>
          <p:cNvSpPr txBox="1"/>
          <p:nvPr/>
        </p:nvSpPr>
        <p:spPr>
          <a:xfrm>
            <a:off x="2824151" y="860464"/>
            <a:ext cx="2031325" cy="369332"/>
          </a:xfrm>
          <a:prstGeom prst="rect">
            <a:avLst/>
          </a:prstGeom>
          <a:noFill/>
        </p:spPr>
        <p:txBody>
          <a:bodyPr wrap="none" rtlCol="0">
            <a:spAutoFit/>
          </a:bodyPr>
          <a:lstStyle/>
          <a:p>
            <a:r>
              <a:rPr lang="da-DK" b="1" dirty="0">
                <a:latin typeface="Arial" panose="020B0604020202020204" pitchFamily="34" charset="0"/>
                <a:cs typeface="Arial" panose="020B0604020202020204" pitchFamily="34" charset="0"/>
              </a:rPr>
              <a:t>Daglig sikkerhed</a:t>
            </a:r>
          </a:p>
        </p:txBody>
      </p:sp>
      <p:pic>
        <p:nvPicPr>
          <p:cNvPr id="9" name="Lyd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440738" y="6154738"/>
            <a:ext cx="487362" cy="487362"/>
          </a:xfrm>
          <a:prstGeom prst="rect">
            <a:avLst/>
          </a:prstGeom>
        </p:spPr>
      </p:pic>
    </p:spTree>
    <p:extLst>
      <p:ext uri="{BB962C8B-B14F-4D97-AF65-F5344CB8AC3E}">
        <p14:creationId xmlns:p14="http://schemas.microsoft.com/office/powerpoint/2010/main" val="2015751122"/>
      </p:ext>
    </p:extLst>
  </p:cSld>
  <p:clrMapOvr>
    <a:masterClrMapping/>
  </p:clrMapOvr>
  <mc:AlternateContent xmlns:mc="http://schemas.openxmlformats.org/markup-compatibility/2006" xmlns:p14="http://schemas.microsoft.com/office/powerpoint/2010/main">
    <mc:Choice Requires="p14">
      <p:transition spd="slow" p14:dur="2000" advTm="56629"/>
    </mc:Choice>
    <mc:Fallback xmlns="">
      <p:transition spd="slow" advTm="566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txBox="1">
            <a:spLocks/>
          </p:cNvSpPr>
          <p:nvPr/>
        </p:nvSpPr>
        <p:spPr>
          <a:xfrm>
            <a:off x="2123727" y="122171"/>
            <a:ext cx="6980053" cy="408833"/>
          </a:xfrm>
          <a:prstGeom prst="rect">
            <a:avLst/>
          </a:prstGeom>
        </p:spPr>
        <p:txBody>
          <a:bodyPr>
            <a:normAutofit fontScale="90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da-DK" sz="2800" b="1" dirty="0">
                <a:solidFill>
                  <a:schemeClr val="bg1"/>
                </a:solidFill>
              </a:rPr>
              <a:t>Personer krav fra DS/EN 50110-1</a:t>
            </a:r>
          </a:p>
        </p:txBody>
      </p:sp>
      <p:pic>
        <p:nvPicPr>
          <p:cNvPr id="2" name="Billede 1"/>
          <p:cNvPicPr>
            <a:picLocks noChangeAspect="1"/>
          </p:cNvPicPr>
          <p:nvPr/>
        </p:nvPicPr>
        <p:blipFill>
          <a:blip r:embed="rId4"/>
          <a:stretch>
            <a:fillRect/>
          </a:stretch>
        </p:blipFill>
        <p:spPr>
          <a:xfrm>
            <a:off x="298409" y="836712"/>
            <a:ext cx="8353739" cy="5184576"/>
          </a:xfrm>
          <a:prstGeom prst="rect">
            <a:avLst/>
          </a:prstGeom>
        </p:spPr>
      </p:pic>
      <p:pic>
        <p:nvPicPr>
          <p:cNvPr id="3" name="Ly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440738" y="6154738"/>
            <a:ext cx="487362" cy="487362"/>
          </a:xfrm>
          <a:prstGeom prst="rect">
            <a:avLst/>
          </a:prstGeom>
        </p:spPr>
      </p:pic>
    </p:spTree>
    <p:extLst>
      <p:ext uri="{BB962C8B-B14F-4D97-AF65-F5344CB8AC3E}">
        <p14:creationId xmlns:p14="http://schemas.microsoft.com/office/powerpoint/2010/main" val="3371517457"/>
      </p:ext>
    </p:extLst>
  </p:cSld>
  <p:clrMapOvr>
    <a:masterClrMapping/>
  </p:clrMapOvr>
  <mc:AlternateContent xmlns:mc="http://schemas.openxmlformats.org/markup-compatibility/2006" xmlns:p14="http://schemas.microsoft.com/office/powerpoint/2010/main">
    <mc:Choice Requires="p14">
      <p:transition spd="slow" p14:dur="2000" advTm="15477"/>
    </mc:Choice>
    <mc:Fallback xmlns="">
      <p:transition spd="slow" advTm="154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558566" y="1288023"/>
            <a:ext cx="7901866" cy="646331"/>
          </a:xfrm>
          <a:prstGeom prst="rect">
            <a:avLst/>
          </a:prstGeom>
        </p:spPr>
        <p:txBody>
          <a:bodyPr wrap="square">
            <a:spAutoFit/>
          </a:bodyPr>
          <a:lstStyle/>
          <a:p>
            <a:r>
              <a:rPr lang="da-DK" i="1" dirty="0">
                <a:latin typeface="Arial" panose="020B0604020202020204" pitchFamily="34" charset="0"/>
                <a:cs typeface="Arial" panose="020B0604020202020204" pitchFamily="34" charset="0"/>
              </a:rPr>
              <a:t>Persontyper skal anvendes til at bestemme, hvem der har det overordnede ansvar for en arbejdsaktivitet, planlægning og vurdering af arbejdet.</a:t>
            </a:r>
          </a:p>
        </p:txBody>
      </p:sp>
      <p:sp>
        <p:nvSpPr>
          <p:cNvPr id="5" name="Titel 1"/>
          <p:cNvSpPr txBox="1">
            <a:spLocks/>
          </p:cNvSpPr>
          <p:nvPr/>
        </p:nvSpPr>
        <p:spPr>
          <a:xfrm>
            <a:off x="2123727" y="122171"/>
            <a:ext cx="6980053" cy="408833"/>
          </a:xfrm>
          <a:prstGeom prst="rect">
            <a:avLst/>
          </a:prstGeom>
        </p:spPr>
        <p:txBody>
          <a:bodyPr>
            <a:normAutofit fontScale="90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da-DK" sz="2800" b="1" dirty="0">
                <a:solidFill>
                  <a:schemeClr val="bg1"/>
                </a:solidFill>
              </a:rPr>
              <a:t>Personer krav fra DS/EN 50110-1</a:t>
            </a:r>
          </a:p>
        </p:txBody>
      </p:sp>
      <p:pic>
        <p:nvPicPr>
          <p:cNvPr id="6" name="Billede 5"/>
          <p:cNvPicPr>
            <a:picLocks noChangeAspect="1"/>
          </p:cNvPicPr>
          <p:nvPr/>
        </p:nvPicPr>
        <p:blipFill>
          <a:blip r:embed="rId4"/>
          <a:stretch>
            <a:fillRect/>
          </a:stretch>
        </p:blipFill>
        <p:spPr>
          <a:xfrm>
            <a:off x="558566" y="2348880"/>
            <a:ext cx="8048383" cy="3391272"/>
          </a:xfrm>
          <a:prstGeom prst="rect">
            <a:avLst/>
          </a:prstGeom>
        </p:spPr>
      </p:pic>
      <p:pic>
        <p:nvPicPr>
          <p:cNvPr id="2" name="Ly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440738" y="6154738"/>
            <a:ext cx="487362" cy="487362"/>
          </a:xfrm>
          <a:prstGeom prst="rect">
            <a:avLst/>
          </a:prstGeom>
        </p:spPr>
      </p:pic>
    </p:spTree>
    <p:extLst>
      <p:ext uri="{BB962C8B-B14F-4D97-AF65-F5344CB8AC3E}">
        <p14:creationId xmlns:p14="http://schemas.microsoft.com/office/powerpoint/2010/main" val="1403587065"/>
      </p:ext>
    </p:extLst>
  </p:cSld>
  <p:clrMapOvr>
    <a:masterClrMapping/>
  </p:clrMapOvr>
  <mc:AlternateContent xmlns:mc="http://schemas.openxmlformats.org/markup-compatibility/2006" xmlns:p14="http://schemas.microsoft.com/office/powerpoint/2010/main">
    <mc:Choice Requires="p14">
      <p:transition spd="slow" p14:dur="2000" advTm="42935"/>
    </mc:Choice>
    <mc:Fallback xmlns="">
      <p:transition spd="slow" advTm="429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txBox="1">
            <a:spLocks/>
          </p:cNvSpPr>
          <p:nvPr/>
        </p:nvSpPr>
        <p:spPr>
          <a:xfrm>
            <a:off x="2123727" y="122171"/>
            <a:ext cx="6980053" cy="408833"/>
          </a:xfrm>
          <a:prstGeom prst="rect">
            <a:avLst/>
          </a:prstGeom>
        </p:spPr>
        <p:txBody>
          <a:bodyPr>
            <a:normAutofit fontScale="90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da-DK" sz="2800" b="1" dirty="0">
                <a:solidFill>
                  <a:schemeClr val="bg1"/>
                </a:solidFill>
              </a:rPr>
              <a:t>Personer krav fra DS/EN 50110-1</a:t>
            </a:r>
          </a:p>
        </p:txBody>
      </p:sp>
      <p:sp>
        <p:nvSpPr>
          <p:cNvPr id="4" name="Rektangel 3"/>
          <p:cNvSpPr/>
          <p:nvPr/>
        </p:nvSpPr>
        <p:spPr>
          <a:xfrm>
            <a:off x="323528" y="1121320"/>
            <a:ext cx="8496944" cy="5078313"/>
          </a:xfrm>
          <a:prstGeom prst="rect">
            <a:avLst/>
          </a:prstGeom>
        </p:spPr>
        <p:txBody>
          <a:bodyPr wrap="square">
            <a:spAutoFit/>
          </a:bodyPr>
          <a:lstStyle/>
          <a:p>
            <a:r>
              <a:rPr lang="da-DK" b="1" dirty="0">
                <a:latin typeface="Arial" panose="020B0604020202020204" pitchFamily="34" charset="0"/>
                <a:cs typeface="Arial" panose="020B0604020202020204" pitchFamily="34" charset="0"/>
              </a:rPr>
              <a:t>Persontyper og klassifikation</a:t>
            </a:r>
          </a:p>
          <a:p>
            <a:endParaRPr lang="da-DK" b="1" dirty="0">
              <a:latin typeface="Arial" panose="020B0604020202020204" pitchFamily="34" charset="0"/>
              <a:cs typeface="Arial" panose="020B0604020202020204" pitchFamily="34" charset="0"/>
            </a:endParaRPr>
          </a:p>
          <a:p>
            <a:r>
              <a:rPr lang="da-DK" b="1" dirty="0">
                <a:solidFill>
                  <a:srgbClr val="0070C0"/>
                </a:solidFill>
                <a:latin typeface="Arial" panose="020B0604020202020204" pitchFamily="34" charset="0"/>
                <a:cs typeface="Arial" panose="020B0604020202020204" pitchFamily="34" charset="0"/>
              </a:rPr>
              <a:t>A person:</a:t>
            </a:r>
          </a:p>
          <a:p>
            <a:r>
              <a:rPr lang="da-DK" dirty="0">
                <a:solidFill>
                  <a:srgbClr val="0070C0"/>
                </a:solidFill>
                <a:latin typeface="Arial" panose="020B0604020202020204" pitchFamily="34" charset="0"/>
                <a:cs typeface="Arial" panose="020B0604020202020204" pitchFamily="34" charset="0"/>
              </a:rPr>
              <a:t>Ansvarlig person for en elektrisk installation og det elektrisk anlæg.</a:t>
            </a:r>
          </a:p>
          <a:p>
            <a:endParaRPr lang="da-DK" dirty="0">
              <a:solidFill>
                <a:srgbClr val="0070C0"/>
              </a:solidFill>
              <a:latin typeface="Arial" panose="020B0604020202020204" pitchFamily="34" charset="0"/>
              <a:cs typeface="Arial" panose="020B0604020202020204" pitchFamily="34" charset="0"/>
            </a:endParaRPr>
          </a:p>
          <a:p>
            <a:r>
              <a:rPr lang="da-DK" b="1" dirty="0">
                <a:solidFill>
                  <a:srgbClr val="FFC000"/>
                </a:solidFill>
                <a:latin typeface="Arial" panose="020B0604020202020204" pitchFamily="34" charset="0"/>
                <a:cs typeface="Arial" panose="020B0604020202020204" pitchFamily="34" charset="0"/>
              </a:rPr>
              <a:t>B person:</a:t>
            </a:r>
          </a:p>
          <a:p>
            <a:r>
              <a:rPr lang="da-DK" dirty="0">
                <a:solidFill>
                  <a:srgbClr val="FFC000"/>
                </a:solidFill>
                <a:latin typeface="Arial" panose="020B0604020202020204" pitchFamily="34" charset="0"/>
                <a:cs typeface="Arial" panose="020B0604020202020204" pitchFamily="34" charset="0"/>
              </a:rPr>
              <a:t>Udpeget person med ansvaret for en elektrisk installation og det elektrisk anlæg under en arbejdsaktivitet</a:t>
            </a:r>
          </a:p>
          <a:p>
            <a:endParaRPr lang="da-DK" dirty="0">
              <a:latin typeface="Arial" panose="020B0604020202020204" pitchFamily="34" charset="0"/>
              <a:cs typeface="Arial" panose="020B0604020202020204" pitchFamily="34" charset="0"/>
            </a:endParaRPr>
          </a:p>
          <a:p>
            <a:r>
              <a:rPr lang="da-DK" b="1" dirty="0">
                <a:solidFill>
                  <a:srgbClr val="FF0000"/>
                </a:solidFill>
                <a:latin typeface="Arial" panose="020B0604020202020204" pitchFamily="34" charset="0"/>
                <a:cs typeface="Arial" panose="020B0604020202020204" pitchFamily="34" charset="0"/>
              </a:rPr>
              <a:t>C Person:</a:t>
            </a:r>
          </a:p>
          <a:p>
            <a:r>
              <a:rPr lang="da-DK" dirty="0">
                <a:solidFill>
                  <a:srgbClr val="FF0000"/>
                </a:solidFill>
                <a:latin typeface="Arial" panose="020B0604020202020204" pitchFamily="34" charset="0"/>
                <a:cs typeface="Arial" panose="020B0604020202020204" pitchFamily="34" charset="0"/>
              </a:rPr>
              <a:t>Udpeget person med ansvar for en arbejdsaktivitet</a:t>
            </a:r>
          </a:p>
          <a:p>
            <a:endParaRPr lang="da-DK" dirty="0">
              <a:latin typeface="Arial" panose="020B0604020202020204" pitchFamily="34" charset="0"/>
              <a:cs typeface="Arial" panose="020B0604020202020204" pitchFamily="34" charset="0"/>
            </a:endParaRPr>
          </a:p>
          <a:p>
            <a:r>
              <a:rPr lang="da-DK" b="1" dirty="0">
                <a:solidFill>
                  <a:srgbClr val="00B050"/>
                </a:solidFill>
                <a:latin typeface="Arial" panose="020B0604020202020204" pitchFamily="34" charset="0"/>
                <a:cs typeface="Arial" panose="020B0604020202020204" pitchFamily="34" charset="0"/>
              </a:rPr>
              <a:t>D person:</a:t>
            </a:r>
          </a:p>
          <a:p>
            <a:r>
              <a:rPr lang="da-DK" dirty="0">
                <a:solidFill>
                  <a:srgbClr val="00B050"/>
                </a:solidFill>
                <a:latin typeface="Arial" panose="020B0604020202020204" pitchFamily="34" charset="0"/>
                <a:cs typeface="Arial" panose="020B0604020202020204" pitchFamily="34" charset="0"/>
              </a:rPr>
              <a:t>Medlem af arbejdsholdet.</a:t>
            </a:r>
          </a:p>
          <a:p>
            <a:endParaRPr lang="da-DK" dirty="0">
              <a:solidFill>
                <a:srgbClr val="00B050"/>
              </a:solidFill>
              <a:latin typeface="Arial" panose="020B0604020202020204" pitchFamily="34" charset="0"/>
              <a:cs typeface="Arial" panose="020B0604020202020204" pitchFamily="34" charset="0"/>
            </a:endParaRPr>
          </a:p>
          <a:p>
            <a:r>
              <a:rPr lang="da-DK" i="1" dirty="0">
                <a:latin typeface="Arial" panose="020B0604020202020204" pitchFamily="34" charset="0"/>
                <a:cs typeface="Arial" panose="020B0604020202020204" pitchFamily="34" charset="0"/>
              </a:rPr>
              <a:t>Det er dog stadig den enkelte person ved arbejdsaktiviteten det vil sige persontypen C, der skal </a:t>
            </a:r>
            <a:r>
              <a:rPr lang="da-DK" i="1" dirty="0">
                <a:solidFill>
                  <a:srgbClr val="FF0000"/>
                </a:solidFill>
                <a:latin typeface="Arial" panose="020B0604020202020204" pitchFamily="34" charset="0"/>
                <a:cs typeface="Arial" panose="020B0604020202020204" pitchFamily="34" charset="0"/>
              </a:rPr>
              <a:t>risikovurdere </a:t>
            </a:r>
            <a:r>
              <a:rPr lang="da-DK" i="1" dirty="0">
                <a:latin typeface="Arial" panose="020B0604020202020204" pitchFamily="34" charset="0"/>
                <a:cs typeface="Arial" panose="020B0604020202020204" pitchFamily="34" charset="0"/>
              </a:rPr>
              <a:t>inden ethvert arbejde sættes i gang.</a:t>
            </a:r>
          </a:p>
          <a:p>
            <a:endParaRPr lang="da-DK" i="1" dirty="0">
              <a:latin typeface="Arial" panose="020B0604020202020204" pitchFamily="34" charset="0"/>
              <a:cs typeface="Arial" panose="020B0604020202020204" pitchFamily="34" charset="0"/>
            </a:endParaRPr>
          </a:p>
        </p:txBody>
      </p:sp>
      <p:pic>
        <p:nvPicPr>
          <p:cNvPr id="3" name="Ly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440738" y="6154738"/>
            <a:ext cx="487362" cy="487362"/>
          </a:xfrm>
          <a:prstGeom prst="rect">
            <a:avLst/>
          </a:prstGeom>
        </p:spPr>
      </p:pic>
    </p:spTree>
    <p:extLst>
      <p:ext uri="{BB962C8B-B14F-4D97-AF65-F5344CB8AC3E}">
        <p14:creationId xmlns:p14="http://schemas.microsoft.com/office/powerpoint/2010/main" val="675314309"/>
      </p:ext>
    </p:extLst>
  </p:cSld>
  <p:clrMapOvr>
    <a:masterClrMapping/>
  </p:clrMapOvr>
  <mc:AlternateContent xmlns:mc="http://schemas.openxmlformats.org/markup-compatibility/2006" xmlns:p14="http://schemas.microsoft.com/office/powerpoint/2010/main">
    <mc:Choice Requires="p14">
      <p:transition spd="slow" p14:dur="2000" advTm="49328"/>
    </mc:Choice>
    <mc:Fallback xmlns="">
      <p:transition spd="slow" advTm="493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diasnummer 4"/>
          <p:cNvSpPr>
            <a:spLocks noGrp="1"/>
          </p:cNvSpPr>
          <p:nvPr>
            <p:ph type="sldNum" sz="quarter" idx="12"/>
          </p:nvPr>
        </p:nvSpPr>
        <p:spPr/>
        <p:txBody>
          <a:bodyPr/>
          <a:lstStyle/>
          <a:p>
            <a:pPr>
              <a:defRPr/>
            </a:pPr>
            <a:fld id="{E60BF132-AD1D-4C78-B763-9AA71CD03ADC}" type="slidenum">
              <a:rPr lang="da-DK" smtClean="0"/>
              <a:pPr>
                <a:defRPr/>
              </a:pPr>
              <a:t>8</a:t>
            </a:fld>
            <a:endParaRPr lang="da-DK"/>
          </a:p>
        </p:txBody>
      </p:sp>
      <p:sp>
        <p:nvSpPr>
          <p:cNvPr id="6" name="Titel 1"/>
          <p:cNvSpPr txBox="1">
            <a:spLocks/>
          </p:cNvSpPr>
          <p:nvPr/>
        </p:nvSpPr>
        <p:spPr>
          <a:xfrm>
            <a:off x="2123727" y="122171"/>
            <a:ext cx="6980053" cy="408833"/>
          </a:xfrm>
          <a:prstGeom prst="rect">
            <a:avLst/>
          </a:prstGeom>
        </p:spPr>
        <p:txBody>
          <a:bodyPr>
            <a:normAutofit fontScale="90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da-DK" sz="2800" b="1" dirty="0">
                <a:solidFill>
                  <a:schemeClr val="bg1"/>
                </a:solidFill>
              </a:rPr>
              <a:t>Personer krav fra DS/EN 50110-1</a:t>
            </a:r>
          </a:p>
        </p:txBody>
      </p:sp>
      <p:sp>
        <p:nvSpPr>
          <p:cNvPr id="10" name="Tekstfelt 9"/>
          <p:cNvSpPr txBox="1"/>
          <p:nvPr/>
        </p:nvSpPr>
        <p:spPr>
          <a:xfrm>
            <a:off x="200976" y="2421778"/>
            <a:ext cx="8485824" cy="2862322"/>
          </a:xfrm>
          <a:prstGeom prst="rect">
            <a:avLst/>
          </a:prstGeom>
          <a:noFill/>
        </p:spPr>
        <p:txBody>
          <a:bodyPr wrap="square" rtlCol="0">
            <a:spAutoFit/>
          </a:bodyPr>
          <a:lstStyle/>
          <a:p>
            <a:r>
              <a:rPr lang="da-DK" b="1" dirty="0">
                <a:latin typeface="Arial" panose="020B0604020202020204" pitchFamily="34" charset="0"/>
                <a:cs typeface="Arial" panose="020B0604020202020204" pitchFamily="34" charset="0"/>
              </a:rPr>
              <a:t>Sagkyndig person (elektrisk) </a:t>
            </a:r>
            <a:r>
              <a:rPr lang="da-DK" dirty="0">
                <a:latin typeface="Arial" panose="020B0604020202020204" pitchFamily="34" charset="0"/>
                <a:cs typeface="Arial" panose="020B0604020202020204" pitchFamily="34" charset="0"/>
              </a:rPr>
              <a:t>(DS/EN50110-1:2013 – pkt.3.2.4)</a:t>
            </a:r>
          </a:p>
          <a:p>
            <a:r>
              <a:rPr lang="da-DK" dirty="0">
                <a:latin typeface="Arial" panose="020B0604020202020204" pitchFamily="34" charset="0"/>
                <a:cs typeface="Arial" panose="020B0604020202020204" pitchFamily="34" charset="0"/>
              </a:rPr>
              <a:t>Person med relevant </a:t>
            </a:r>
            <a:r>
              <a:rPr lang="da-DK" i="1" dirty="0">
                <a:latin typeface="Arial" panose="020B0604020202020204" pitchFamily="34" charset="0"/>
                <a:cs typeface="Arial" panose="020B0604020202020204" pitchFamily="34" charset="0"/>
              </a:rPr>
              <a:t>uddannelse, viden og erfaring</a:t>
            </a:r>
            <a:r>
              <a:rPr lang="da-DK" dirty="0">
                <a:latin typeface="Arial" panose="020B0604020202020204" pitchFamily="34" charset="0"/>
                <a:cs typeface="Arial" panose="020B0604020202020204" pitchFamily="34" charset="0"/>
              </a:rPr>
              <a:t>, som sætter ham eller hinde i stand til at analysere risici og til at undgå farer, som elektricitet kan skabe. </a:t>
            </a:r>
          </a:p>
          <a:p>
            <a:endParaRPr lang="da-DK" dirty="0">
              <a:latin typeface="Arial" panose="020B0604020202020204" pitchFamily="34" charset="0"/>
              <a:cs typeface="Arial" panose="020B0604020202020204" pitchFamily="34" charset="0"/>
            </a:endParaRPr>
          </a:p>
          <a:p>
            <a:r>
              <a:rPr lang="da-DK" b="1" dirty="0">
                <a:latin typeface="Arial" panose="020B0604020202020204" pitchFamily="34" charset="0"/>
                <a:cs typeface="Arial" panose="020B0604020202020204" pitchFamily="34" charset="0"/>
              </a:rPr>
              <a:t>Instrueret person </a:t>
            </a:r>
            <a:r>
              <a:rPr lang="da-DK" dirty="0">
                <a:latin typeface="Arial" panose="020B0604020202020204" pitchFamily="34" charset="0"/>
                <a:cs typeface="Arial" panose="020B0604020202020204" pitchFamily="34" charset="0"/>
              </a:rPr>
              <a:t>(DS/EN 50110-1:2013 – pkt. 3.2.5)</a:t>
            </a:r>
          </a:p>
          <a:p>
            <a:r>
              <a:rPr lang="da-DK" dirty="0">
                <a:latin typeface="Arial" panose="020B0604020202020204" pitchFamily="34" charset="0"/>
                <a:cs typeface="Arial" panose="020B0604020202020204" pitchFamily="34" charset="0"/>
              </a:rPr>
              <a:t>Person, der er </a:t>
            </a:r>
            <a:r>
              <a:rPr lang="da-DK" i="1" dirty="0">
                <a:latin typeface="Arial" panose="020B0604020202020204" pitchFamily="34" charset="0"/>
                <a:cs typeface="Arial" panose="020B0604020202020204" pitchFamily="34" charset="0"/>
              </a:rPr>
              <a:t>tilstrækkelig rådgiver </a:t>
            </a:r>
            <a:r>
              <a:rPr lang="da-DK" dirty="0">
                <a:latin typeface="Arial" panose="020B0604020202020204" pitchFamily="34" charset="0"/>
                <a:cs typeface="Arial" panose="020B0604020202020204" pitchFamily="34" charset="0"/>
              </a:rPr>
              <a:t>af en sagkyndig person til, at han eller hun kan undgå farer, som elektricitet kan skabe.</a:t>
            </a:r>
          </a:p>
          <a:p>
            <a:endParaRPr lang="da-DK" dirty="0">
              <a:latin typeface="Arial" panose="020B0604020202020204" pitchFamily="34" charset="0"/>
              <a:cs typeface="Arial" panose="020B0604020202020204" pitchFamily="34" charset="0"/>
            </a:endParaRPr>
          </a:p>
          <a:p>
            <a:r>
              <a:rPr lang="da-DK" b="1" dirty="0">
                <a:latin typeface="Arial" panose="020B0604020202020204" pitchFamily="34" charset="0"/>
                <a:cs typeface="Arial" panose="020B0604020202020204" pitchFamily="34" charset="0"/>
              </a:rPr>
              <a:t>Lægmand</a:t>
            </a:r>
            <a:r>
              <a:rPr lang="da-DK" dirty="0">
                <a:latin typeface="Arial" panose="020B0604020202020204" pitchFamily="34" charset="0"/>
                <a:cs typeface="Arial" panose="020B0604020202020204" pitchFamily="34" charset="0"/>
              </a:rPr>
              <a:t> (DS/EN 50110-1:2013 – pkt. 3.2.6)</a:t>
            </a:r>
          </a:p>
          <a:p>
            <a:r>
              <a:rPr lang="da-DK" dirty="0">
                <a:latin typeface="Arial" panose="020B0604020202020204" pitchFamily="34" charset="0"/>
                <a:cs typeface="Arial" panose="020B0604020202020204" pitchFamily="34" charset="0"/>
              </a:rPr>
              <a:t>Person, som hverken er sagkyndig eller instrueret.</a:t>
            </a:r>
          </a:p>
        </p:txBody>
      </p:sp>
      <p:sp>
        <p:nvSpPr>
          <p:cNvPr id="2" name="Rektangel 1"/>
          <p:cNvSpPr/>
          <p:nvPr/>
        </p:nvSpPr>
        <p:spPr>
          <a:xfrm>
            <a:off x="227438" y="1133892"/>
            <a:ext cx="8531352" cy="646331"/>
          </a:xfrm>
          <a:prstGeom prst="rect">
            <a:avLst/>
          </a:prstGeom>
        </p:spPr>
        <p:txBody>
          <a:bodyPr wrap="square">
            <a:spAutoFit/>
          </a:bodyPr>
          <a:lstStyle/>
          <a:p>
            <a:r>
              <a:rPr lang="da-DK" dirty="0">
                <a:latin typeface="Arial" panose="020B0604020202020204" pitchFamily="34" charset="0"/>
                <a:cs typeface="Arial" panose="020B0604020202020204" pitchFamily="34" charset="0"/>
              </a:rPr>
              <a:t>Der er tre former for personale, der har forskellige ansvarsniveauer.</a:t>
            </a:r>
          </a:p>
          <a:p>
            <a:r>
              <a:rPr lang="da-DK" dirty="0">
                <a:latin typeface="Arial" panose="020B0604020202020204" pitchFamily="34" charset="0"/>
                <a:cs typeface="Arial" panose="020B0604020202020204" pitchFamily="34" charset="0"/>
              </a:rPr>
              <a:t>Ansvarsniveauer er blandt andet uddybet i anneks B i DS/EN 50110-1.</a:t>
            </a:r>
          </a:p>
        </p:txBody>
      </p:sp>
      <p:pic>
        <p:nvPicPr>
          <p:cNvPr id="7" name="Lyd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440738" y="6154738"/>
            <a:ext cx="487362" cy="487362"/>
          </a:xfrm>
          <a:prstGeom prst="rect">
            <a:avLst/>
          </a:prstGeom>
        </p:spPr>
      </p:pic>
    </p:spTree>
    <p:extLst>
      <p:ext uri="{BB962C8B-B14F-4D97-AF65-F5344CB8AC3E}">
        <p14:creationId xmlns:p14="http://schemas.microsoft.com/office/powerpoint/2010/main" val="3034835081"/>
      </p:ext>
    </p:extLst>
  </p:cSld>
  <p:clrMapOvr>
    <a:masterClrMapping/>
  </p:clrMapOvr>
  <mc:AlternateContent xmlns:mc="http://schemas.openxmlformats.org/markup-compatibility/2006" xmlns:p14="http://schemas.microsoft.com/office/powerpoint/2010/main">
    <mc:Choice Requires="p14">
      <p:transition spd="slow" p14:dur="2000" advTm="44528"/>
    </mc:Choice>
    <mc:Fallback xmlns="">
      <p:transition spd="slow" advTm="445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txBox="1">
            <a:spLocks/>
          </p:cNvSpPr>
          <p:nvPr/>
        </p:nvSpPr>
        <p:spPr>
          <a:xfrm>
            <a:off x="2123727" y="122171"/>
            <a:ext cx="6980053" cy="408833"/>
          </a:xfrm>
          <a:prstGeom prst="rect">
            <a:avLst/>
          </a:prstGeom>
        </p:spPr>
        <p:txBody>
          <a:bodyPr>
            <a:normAutofit fontScale="90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da-DK" sz="2800" b="1" dirty="0">
                <a:solidFill>
                  <a:schemeClr val="bg1"/>
                </a:solidFill>
              </a:rPr>
              <a:t>Personer krav fra DS/EN 50110-1</a:t>
            </a:r>
          </a:p>
        </p:txBody>
      </p:sp>
      <p:pic>
        <p:nvPicPr>
          <p:cNvPr id="4" name="Billede 3"/>
          <p:cNvPicPr>
            <a:picLocks noChangeAspect="1"/>
          </p:cNvPicPr>
          <p:nvPr/>
        </p:nvPicPr>
        <p:blipFill>
          <a:blip r:embed="rId4"/>
          <a:stretch>
            <a:fillRect/>
          </a:stretch>
        </p:blipFill>
        <p:spPr>
          <a:xfrm>
            <a:off x="611560" y="766266"/>
            <a:ext cx="7776864" cy="5488200"/>
          </a:xfrm>
          <a:prstGeom prst="rect">
            <a:avLst/>
          </a:prstGeom>
        </p:spPr>
      </p:pic>
      <p:pic>
        <p:nvPicPr>
          <p:cNvPr id="8" name="Lyd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440738" y="6154738"/>
            <a:ext cx="487362" cy="487362"/>
          </a:xfrm>
          <a:prstGeom prst="rect">
            <a:avLst/>
          </a:prstGeom>
        </p:spPr>
      </p:pic>
    </p:spTree>
    <p:extLst>
      <p:ext uri="{BB962C8B-B14F-4D97-AF65-F5344CB8AC3E}">
        <p14:creationId xmlns:p14="http://schemas.microsoft.com/office/powerpoint/2010/main" val="228519388"/>
      </p:ext>
    </p:extLst>
  </p:cSld>
  <p:clrMapOvr>
    <a:masterClrMapping/>
  </p:clrMapOvr>
  <mc:AlternateContent xmlns:mc="http://schemas.openxmlformats.org/markup-compatibility/2006" xmlns:p14="http://schemas.microsoft.com/office/powerpoint/2010/main">
    <mc:Choice Requires="p14">
      <p:transition spd="slow" p14:dur="2000" advTm="25709"/>
    </mc:Choice>
    <mc:Fallback xmlns="">
      <p:transition spd="slow" advTm="257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diasnummer 4"/>
          <p:cNvSpPr>
            <a:spLocks noGrp="1"/>
          </p:cNvSpPr>
          <p:nvPr>
            <p:ph type="sldNum" sz="quarter" idx="12"/>
          </p:nvPr>
        </p:nvSpPr>
        <p:spPr/>
        <p:txBody>
          <a:bodyPr/>
          <a:lstStyle/>
          <a:p>
            <a:pPr>
              <a:defRPr/>
            </a:pPr>
            <a:fld id="{E60BF132-AD1D-4C78-B763-9AA71CD03ADC}" type="slidenum">
              <a:rPr lang="da-DK" smtClean="0">
                <a:latin typeface="Arial" panose="020B0604020202020204" pitchFamily="34" charset="0"/>
                <a:cs typeface="Arial" panose="020B0604020202020204" pitchFamily="34" charset="0"/>
              </a:rPr>
              <a:pPr>
                <a:defRPr/>
              </a:pPr>
              <a:t>10</a:t>
            </a:fld>
            <a:endParaRPr lang="da-DK">
              <a:latin typeface="Arial" panose="020B0604020202020204" pitchFamily="34" charset="0"/>
              <a:cs typeface="Arial" panose="020B0604020202020204" pitchFamily="34" charset="0"/>
            </a:endParaRPr>
          </a:p>
        </p:txBody>
      </p:sp>
      <p:sp>
        <p:nvSpPr>
          <p:cNvPr id="6" name="Titel 1"/>
          <p:cNvSpPr txBox="1">
            <a:spLocks/>
          </p:cNvSpPr>
          <p:nvPr/>
        </p:nvSpPr>
        <p:spPr>
          <a:xfrm>
            <a:off x="2123727" y="122171"/>
            <a:ext cx="6980053" cy="408833"/>
          </a:xfrm>
          <a:prstGeom prst="rect">
            <a:avLst/>
          </a:prstGeom>
        </p:spPr>
        <p:txBody>
          <a:bodyPr>
            <a:normAutofit fontScale="90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da-DK" sz="2800" b="1" dirty="0">
                <a:solidFill>
                  <a:schemeClr val="bg1"/>
                </a:solidFill>
              </a:rPr>
              <a:t>Personer krav fra DS/EN 50110-1  4.0</a:t>
            </a:r>
          </a:p>
        </p:txBody>
      </p:sp>
      <p:sp>
        <p:nvSpPr>
          <p:cNvPr id="2" name="Rektangel 1"/>
          <p:cNvSpPr/>
          <p:nvPr/>
        </p:nvSpPr>
        <p:spPr>
          <a:xfrm>
            <a:off x="235520" y="974052"/>
            <a:ext cx="8908480" cy="5309146"/>
          </a:xfrm>
          <a:prstGeom prst="rect">
            <a:avLst/>
          </a:prstGeom>
        </p:spPr>
        <p:txBody>
          <a:bodyPr wrap="square">
            <a:spAutoFit/>
          </a:bodyPr>
          <a:lstStyle/>
          <a:p>
            <a:r>
              <a:rPr lang="da-DK" dirty="0">
                <a:latin typeface="Arial" panose="020B0604020202020204" pitchFamily="34" charset="0"/>
                <a:cs typeface="Arial" panose="020B0604020202020204" pitchFamily="34" charset="0"/>
              </a:rPr>
              <a:t>Personale og tilrettelæggelse</a:t>
            </a:r>
          </a:p>
          <a:p>
            <a:endParaRPr lang="da-DK" dirty="0">
              <a:latin typeface="Arial" panose="020B0604020202020204" pitchFamily="34" charset="0"/>
              <a:cs typeface="Arial" panose="020B0604020202020204" pitchFamily="34" charset="0"/>
            </a:endParaRPr>
          </a:p>
          <a:p>
            <a:r>
              <a:rPr lang="da-DK" dirty="0">
                <a:latin typeface="Arial" panose="020B0604020202020204" pitchFamily="34" charset="0"/>
                <a:cs typeface="Arial" panose="020B0604020202020204" pitchFamily="34" charset="0"/>
              </a:rPr>
              <a:t>Den udpegede person med ansvar for en arbejdsaktivitet skal instruere alle personer, der er involveret i arbejdsaktiviteterne, om enhver fare, der med rimelighed kan forudses, og som ikke er umiddelbart indlysende.</a:t>
            </a:r>
          </a:p>
          <a:p>
            <a:r>
              <a:rPr lang="da-DK" dirty="0">
                <a:latin typeface="Arial" panose="020B0604020202020204" pitchFamily="34" charset="0"/>
                <a:cs typeface="Arial" panose="020B0604020202020204" pitchFamily="34" charset="0"/>
              </a:rPr>
              <a:t>Ingen person må udføre en arbejdsaktivitet, hvor der er mulighed for elektrisk fare eller skade, medmindre de har den nødvendige uddannelse, tekniske viden og erfaring eller er under opsyn.</a:t>
            </a:r>
          </a:p>
          <a:p>
            <a:endParaRPr lang="da-DK" dirty="0">
              <a:latin typeface="Arial" panose="020B0604020202020204" pitchFamily="34" charset="0"/>
              <a:cs typeface="Arial" panose="020B0604020202020204" pitchFamily="34" charset="0"/>
            </a:endParaRPr>
          </a:p>
          <a:p>
            <a:r>
              <a:rPr lang="da-DK" dirty="0">
                <a:latin typeface="Arial" panose="020B0604020202020204" pitchFamily="34" charset="0"/>
                <a:cs typeface="Arial" panose="020B0604020202020204" pitchFamily="34" charset="0"/>
              </a:rPr>
              <a:t>Person kompetence.</a:t>
            </a:r>
          </a:p>
          <a:p>
            <a:r>
              <a:rPr lang="da-DK" dirty="0">
                <a:latin typeface="Arial" panose="020B0604020202020204" pitchFamily="34" charset="0"/>
                <a:cs typeface="Arial" panose="020B0604020202020204" pitchFamily="34" charset="0"/>
              </a:rPr>
              <a:t>1. Viden om elektricitet</a:t>
            </a:r>
          </a:p>
          <a:p>
            <a:r>
              <a:rPr lang="da-DK" dirty="0">
                <a:latin typeface="Arial" panose="020B0604020202020204" pitchFamily="34" charset="0"/>
                <a:cs typeface="Arial" panose="020B0604020202020204" pitchFamily="34" charset="0"/>
              </a:rPr>
              <a:t>2. Erfaring med elektrisk arbejde</a:t>
            </a:r>
          </a:p>
          <a:p>
            <a:r>
              <a:rPr lang="da-DK" dirty="0">
                <a:latin typeface="Arial" panose="020B0604020202020204" pitchFamily="34" charset="0"/>
                <a:cs typeface="Arial" panose="020B0604020202020204" pitchFamily="34" charset="0"/>
              </a:rPr>
              <a:t>3. Forståelse af installationen eller anlægget, der skal arbejdes på, og praktisk 	erfaring med det pågældende arbejde</a:t>
            </a:r>
          </a:p>
          <a:p>
            <a:r>
              <a:rPr lang="da-DK" dirty="0">
                <a:latin typeface="Arial" panose="020B0604020202020204" pitchFamily="34" charset="0"/>
                <a:cs typeface="Arial" panose="020B0604020202020204" pitchFamily="34" charset="0"/>
              </a:rPr>
              <a:t>4. Forståelse af de farer, der kan opstå under arbejdet, og hvilke forholdsregler der 	skal træffes</a:t>
            </a:r>
          </a:p>
          <a:p>
            <a:r>
              <a:rPr lang="da-DK" dirty="0">
                <a:latin typeface="Arial" panose="020B0604020202020204" pitchFamily="34" charset="0"/>
                <a:cs typeface="Arial" panose="020B0604020202020204" pitchFamily="34" charset="0"/>
              </a:rPr>
              <a:t>5. Evne til løbende at vurdere, om det er sikkert at fortsætte arbejdet.</a:t>
            </a:r>
          </a:p>
          <a:p>
            <a:endParaRPr lang="da-DK" dirty="0">
              <a:latin typeface="Arial" panose="020B0604020202020204" pitchFamily="34" charset="0"/>
              <a:cs typeface="Arial" panose="020B0604020202020204" pitchFamily="34" charset="0"/>
            </a:endParaRPr>
          </a:p>
          <a:p>
            <a:endParaRPr lang="da-DK" sz="1500" dirty="0">
              <a:latin typeface="Arial" panose="020B0604020202020204" pitchFamily="34" charset="0"/>
              <a:ea typeface="Calibri" panose="020F0502020204030204" pitchFamily="34" charset="0"/>
              <a:cs typeface="Arial" panose="020B0604020202020204" pitchFamily="34" charset="0"/>
            </a:endParaRPr>
          </a:p>
        </p:txBody>
      </p:sp>
      <p:pic>
        <p:nvPicPr>
          <p:cNvPr id="4" name="Ly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440738" y="6154738"/>
            <a:ext cx="487362" cy="487362"/>
          </a:xfrm>
          <a:prstGeom prst="rect">
            <a:avLst/>
          </a:prstGeom>
        </p:spPr>
      </p:pic>
    </p:spTree>
    <p:extLst>
      <p:ext uri="{BB962C8B-B14F-4D97-AF65-F5344CB8AC3E}">
        <p14:creationId xmlns:p14="http://schemas.microsoft.com/office/powerpoint/2010/main" val="3944853532"/>
      </p:ext>
    </p:extLst>
  </p:cSld>
  <p:clrMapOvr>
    <a:masterClrMapping/>
  </p:clrMapOvr>
  <mc:AlternateContent xmlns:mc="http://schemas.openxmlformats.org/markup-compatibility/2006" xmlns:p14="http://schemas.microsoft.com/office/powerpoint/2010/main">
    <mc:Choice Requires="p14">
      <p:transition spd="slow" p14:dur="2000" advTm="40046"/>
    </mc:Choice>
    <mc:Fallback xmlns="">
      <p:transition spd="slow" advTm="400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slidenummer 4"/>
          <p:cNvSpPr>
            <a:spLocks noGrp="1"/>
          </p:cNvSpPr>
          <p:nvPr>
            <p:ph type="sldNum" sz="quarter" idx="12"/>
          </p:nvPr>
        </p:nvSpPr>
        <p:spPr/>
        <p:txBody>
          <a:bodyPr/>
          <a:lstStyle/>
          <a:p>
            <a:pPr>
              <a:defRPr/>
            </a:pPr>
            <a:fld id="{E60BF132-AD1D-4C78-B763-9AA71CD03ADC}" type="slidenum">
              <a:rPr lang="da-DK" smtClean="0"/>
              <a:pPr>
                <a:defRPr/>
              </a:pPr>
              <a:t>11</a:t>
            </a:fld>
            <a:endParaRPr lang="da-DK"/>
          </a:p>
        </p:txBody>
      </p:sp>
      <p:sp>
        <p:nvSpPr>
          <p:cNvPr id="10" name="Rektangel 9"/>
          <p:cNvSpPr/>
          <p:nvPr/>
        </p:nvSpPr>
        <p:spPr>
          <a:xfrm>
            <a:off x="482138" y="1335411"/>
            <a:ext cx="8321040" cy="4524315"/>
          </a:xfrm>
          <a:prstGeom prst="rect">
            <a:avLst/>
          </a:prstGeom>
        </p:spPr>
        <p:txBody>
          <a:bodyPr wrap="square">
            <a:spAutoFit/>
          </a:bodyPr>
          <a:lstStyle/>
          <a:p>
            <a:r>
              <a:rPr lang="da-DK" dirty="0">
                <a:latin typeface="Arial" panose="020B0604020202020204" pitchFamily="34" charset="0"/>
                <a:cs typeface="Arial" panose="020B0604020202020204" pitchFamily="34" charset="0"/>
              </a:rPr>
              <a:t>Arbejdsaktivitetens kompleksitet skal vurderes, inden aktiviteten påbegyndes, således at kan foretages et hensigtsmæssigt valg af ansvarlige personer</a:t>
            </a:r>
            <a:r>
              <a:rPr lang="da-DK" dirty="0"/>
              <a:t>.</a:t>
            </a:r>
          </a:p>
          <a:p>
            <a:endParaRPr lang="da-DK" dirty="0">
              <a:latin typeface="Arial" panose="020B0604020202020204" pitchFamily="34" charset="0"/>
              <a:cs typeface="Arial" panose="020B0604020202020204" pitchFamily="34" charset="0"/>
            </a:endParaRPr>
          </a:p>
          <a:p>
            <a:r>
              <a:rPr lang="da-DK" dirty="0">
                <a:latin typeface="Arial" panose="020B0604020202020204" pitchFamily="34" charset="0"/>
                <a:cs typeface="Arial" panose="020B0604020202020204" pitchFamily="34" charset="0"/>
              </a:rPr>
              <a:t>Den udpegede person med ansvar for en arbejdsaktivitet (C) og den udpegede person med ansvar for den elektrisk installation eller det elektrisk anlæg (B)  skal aftale foranstaltninger i det elektriske system, der gør det muligt at udføre arbejdet på en sikkerheds og sundhedsmæssig fuldt forsvarlig måde.</a:t>
            </a:r>
          </a:p>
          <a:p>
            <a:endParaRPr lang="da-DK" dirty="0">
              <a:latin typeface="Arial" panose="020B0604020202020204" pitchFamily="34" charset="0"/>
              <a:cs typeface="Arial" panose="020B0604020202020204" pitchFamily="34" charset="0"/>
            </a:endParaRPr>
          </a:p>
          <a:p>
            <a:r>
              <a:rPr lang="da-DK" dirty="0">
                <a:latin typeface="Arial" panose="020B0604020202020204" pitchFamily="34" charset="0"/>
                <a:cs typeface="Arial" panose="020B0604020202020204" pitchFamily="34" charset="0"/>
              </a:rPr>
              <a:t>Hvis arbejdsaktiviteten er kompleks, skal forberedelsen foreligge på skrift.</a:t>
            </a:r>
            <a:endParaRPr lang="da-DK" dirty="0">
              <a:latin typeface="Arial" panose="020B0604020202020204" pitchFamily="34" charset="0"/>
              <a:ea typeface="Calibri" panose="020F0502020204030204" pitchFamily="34" charset="0"/>
              <a:cs typeface="Arial" panose="020B0604020202020204" pitchFamily="34" charset="0"/>
            </a:endParaRPr>
          </a:p>
          <a:p>
            <a:endParaRPr lang="da-DK" dirty="0">
              <a:latin typeface="Arial" panose="020B0604020202020204" pitchFamily="34" charset="0"/>
              <a:cs typeface="Arial" panose="020B0604020202020204" pitchFamily="34" charset="0"/>
            </a:endParaRPr>
          </a:p>
          <a:p>
            <a:r>
              <a:rPr lang="da-DK" dirty="0">
                <a:latin typeface="Arial" panose="020B0604020202020204" pitchFamily="34" charset="0"/>
                <a:cs typeface="Arial" panose="020B0604020202020204" pitchFamily="34" charset="0"/>
              </a:rPr>
              <a:t>Der skal være etableret foranstaltninger sådan, at enhver arbejder, som af sikkerhedsmæssige årsager nægter at følge en instruktion eller udføre en arbejdsaktivitet, straks kan rapportere sine betænkeligheder til den</a:t>
            </a:r>
          </a:p>
          <a:p>
            <a:r>
              <a:rPr lang="da-DK" dirty="0">
                <a:latin typeface="Arial" panose="020B0604020202020204" pitchFamily="34" charset="0"/>
                <a:cs typeface="Arial" panose="020B0604020202020204" pitchFamily="34" charset="0"/>
              </a:rPr>
              <a:t>udpegede person med ansvar for en arbejdsaktivitet. Den udpegede person med ansvar for en arbejdsaktivitet skal lade sagen undersøge og om nødvendigt rådføre sig med en overordnet med henblik på en beslutning.</a:t>
            </a:r>
          </a:p>
        </p:txBody>
      </p:sp>
      <p:sp>
        <p:nvSpPr>
          <p:cNvPr id="7" name="Titel 1"/>
          <p:cNvSpPr txBox="1">
            <a:spLocks/>
          </p:cNvSpPr>
          <p:nvPr/>
        </p:nvSpPr>
        <p:spPr>
          <a:xfrm>
            <a:off x="2123727" y="122171"/>
            <a:ext cx="6980053" cy="408833"/>
          </a:xfrm>
          <a:prstGeom prst="rect">
            <a:avLst/>
          </a:prstGeom>
        </p:spPr>
        <p:txBody>
          <a:bodyPr>
            <a:normAutofit fontScale="90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da-DK" sz="2800" b="1" dirty="0">
                <a:solidFill>
                  <a:schemeClr val="bg1"/>
                </a:solidFill>
              </a:rPr>
              <a:t>Personer krav fra DS/EN 50110-1  4.0</a:t>
            </a:r>
          </a:p>
        </p:txBody>
      </p:sp>
      <p:pic>
        <p:nvPicPr>
          <p:cNvPr id="9" name="Lyd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440738" y="6154738"/>
            <a:ext cx="487362" cy="487362"/>
          </a:xfrm>
          <a:prstGeom prst="rect">
            <a:avLst/>
          </a:prstGeom>
        </p:spPr>
      </p:pic>
    </p:spTree>
    <p:extLst>
      <p:ext uri="{BB962C8B-B14F-4D97-AF65-F5344CB8AC3E}">
        <p14:creationId xmlns:p14="http://schemas.microsoft.com/office/powerpoint/2010/main" val="1811167096"/>
      </p:ext>
    </p:extLst>
  </p:cSld>
  <p:clrMapOvr>
    <a:masterClrMapping/>
  </p:clrMapOvr>
  <mc:AlternateContent xmlns:mc="http://schemas.openxmlformats.org/markup-compatibility/2006" xmlns:p14="http://schemas.microsoft.com/office/powerpoint/2010/main">
    <mc:Choice Requires="p14">
      <p:transition spd="slow" p14:dur="2000" advTm="66135"/>
    </mc:Choice>
    <mc:Fallback xmlns="">
      <p:transition spd="slow" advTm="661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diasnummer 4"/>
          <p:cNvSpPr>
            <a:spLocks noGrp="1"/>
          </p:cNvSpPr>
          <p:nvPr>
            <p:ph type="sldNum" sz="quarter" idx="12"/>
          </p:nvPr>
        </p:nvSpPr>
        <p:spPr/>
        <p:txBody>
          <a:bodyPr/>
          <a:lstStyle/>
          <a:p>
            <a:pPr>
              <a:defRPr/>
            </a:pPr>
            <a:fld id="{E60BF132-AD1D-4C78-B763-9AA71CD03ADC}" type="slidenum">
              <a:rPr lang="da-DK" smtClean="0"/>
              <a:pPr>
                <a:defRPr/>
              </a:pPr>
              <a:t>12</a:t>
            </a:fld>
            <a:endParaRPr lang="da-DK"/>
          </a:p>
        </p:txBody>
      </p:sp>
      <p:pic>
        <p:nvPicPr>
          <p:cNvPr id="6" name="Billede 5" descr="berøringsfri polsøger"/>
          <p:cNvPicPr/>
          <p:nvPr/>
        </p:nvPicPr>
        <p:blipFill>
          <a:blip r:embed="rId4" r:link="rId5"/>
          <a:srcRect/>
          <a:stretch>
            <a:fillRect/>
          </a:stretch>
        </p:blipFill>
        <p:spPr bwMode="auto">
          <a:xfrm>
            <a:off x="5613753" y="2409326"/>
            <a:ext cx="2120860" cy="1376770"/>
          </a:xfrm>
          <a:prstGeom prst="rect">
            <a:avLst/>
          </a:prstGeom>
          <a:noFill/>
          <a:ln w="9525">
            <a:noFill/>
            <a:miter lim="800000"/>
            <a:headEnd/>
            <a:tailEnd/>
          </a:ln>
        </p:spPr>
      </p:pic>
      <p:sp>
        <p:nvSpPr>
          <p:cNvPr id="7" name="Text Box 2"/>
          <p:cNvSpPr txBox="1">
            <a:spLocks noChangeArrowheads="1"/>
          </p:cNvSpPr>
          <p:nvPr/>
        </p:nvSpPr>
        <p:spPr bwMode="auto">
          <a:xfrm>
            <a:off x="5888566" y="5316380"/>
            <a:ext cx="2448272" cy="55399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a-DK" b="1" i="0" u="none" strike="noStrike" cap="none" normalizeH="0" baseline="0" dirty="0">
                <a:ln>
                  <a:noFill/>
                </a:ln>
                <a:solidFill>
                  <a:schemeClr val="tx1"/>
                </a:solidFill>
                <a:effectLst/>
                <a:latin typeface="Times New Roman" pitchFamily="18" charset="0"/>
              </a:rPr>
              <a:t>Berøringsfri polsøger</a:t>
            </a:r>
          </a:p>
          <a:p>
            <a:pPr marL="0" marR="0" lvl="0" indent="0" algn="l" defTabSz="914400" rtl="0" eaLnBrk="1" fontAlgn="base" latinLnBrk="0" hangingPunct="1">
              <a:lnSpc>
                <a:spcPct val="100000"/>
              </a:lnSpc>
              <a:spcBef>
                <a:spcPct val="0"/>
              </a:spcBef>
              <a:spcAft>
                <a:spcPct val="0"/>
              </a:spcAft>
              <a:buClrTx/>
              <a:buSzTx/>
              <a:buFontTx/>
              <a:buNone/>
              <a:tabLst/>
            </a:pPr>
            <a:r>
              <a:rPr lang="da-DK" b="1" dirty="0">
                <a:latin typeface="Times New Roman" pitchFamily="18" charset="0"/>
              </a:rPr>
              <a:t>Ikke godkendt</a:t>
            </a:r>
            <a:endParaRPr kumimoji="0" lang="da-DK" b="0" i="0" u="none" strike="noStrike" cap="none" normalizeH="0" baseline="0" dirty="0">
              <a:ln>
                <a:noFill/>
              </a:ln>
              <a:solidFill>
                <a:schemeClr val="tx1"/>
              </a:solidFill>
              <a:effectLst/>
            </a:endParaRPr>
          </a:p>
        </p:txBody>
      </p:sp>
      <p:pic>
        <p:nvPicPr>
          <p:cNvPr id="8" name="Billede 7" descr="Polsøger"/>
          <p:cNvPicPr/>
          <p:nvPr/>
        </p:nvPicPr>
        <p:blipFill rotWithShape="1">
          <a:blip r:embed="rId6" r:link="rId7"/>
          <a:srcRect t="36539" b="34049"/>
          <a:stretch/>
        </p:blipFill>
        <p:spPr bwMode="auto">
          <a:xfrm>
            <a:off x="5985779" y="4216333"/>
            <a:ext cx="1767024" cy="532598"/>
          </a:xfrm>
          <a:prstGeom prst="rect">
            <a:avLst/>
          </a:prstGeom>
          <a:noFill/>
          <a:ln w="9525">
            <a:noFill/>
            <a:miter lim="800000"/>
            <a:headEnd/>
            <a:tailEnd/>
          </a:ln>
        </p:spPr>
      </p:pic>
      <p:grpSp>
        <p:nvGrpSpPr>
          <p:cNvPr id="10" name="Group 4"/>
          <p:cNvGrpSpPr>
            <a:grpSpLocks/>
          </p:cNvGrpSpPr>
          <p:nvPr/>
        </p:nvGrpSpPr>
        <p:grpSpPr bwMode="auto">
          <a:xfrm>
            <a:off x="5985779" y="2351792"/>
            <a:ext cx="1748834" cy="2811350"/>
            <a:chOff x="6909" y="11804"/>
            <a:chExt cx="1095" cy="1136"/>
          </a:xfrm>
        </p:grpSpPr>
        <p:cxnSp>
          <p:nvCxnSpPr>
            <p:cNvPr id="31749" name="AutoShape 5"/>
            <p:cNvCxnSpPr>
              <a:cxnSpLocks noChangeShapeType="1"/>
            </p:cNvCxnSpPr>
            <p:nvPr/>
          </p:nvCxnSpPr>
          <p:spPr bwMode="auto">
            <a:xfrm>
              <a:off x="6909" y="11804"/>
              <a:ext cx="1095" cy="1110"/>
            </a:xfrm>
            <a:prstGeom prst="straightConnector1">
              <a:avLst/>
            </a:prstGeom>
            <a:noFill/>
            <a:ln w="38100">
              <a:solidFill>
                <a:srgbClr val="FF0000"/>
              </a:solidFill>
              <a:round/>
              <a:headEnd/>
              <a:tailEnd/>
            </a:ln>
            <a:extLst>
              <a:ext uri="{909E8E84-426E-40DD-AFC4-6F175D3DCCD1}">
                <a14:hiddenFill xmlns:a14="http://schemas.microsoft.com/office/drawing/2010/main">
                  <a:noFill/>
                </a14:hiddenFill>
              </a:ext>
            </a:extLst>
          </p:spPr>
        </p:cxnSp>
        <p:cxnSp>
          <p:nvCxnSpPr>
            <p:cNvPr id="31750" name="AutoShape 6"/>
            <p:cNvCxnSpPr>
              <a:cxnSpLocks noChangeShapeType="1"/>
            </p:cNvCxnSpPr>
            <p:nvPr/>
          </p:nvCxnSpPr>
          <p:spPr bwMode="auto">
            <a:xfrm flipV="1">
              <a:off x="6909" y="11830"/>
              <a:ext cx="1095" cy="1110"/>
            </a:xfrm>
            <a:prstGeom prst="straightConnector1">
              <a:avLst/>
            </a:prstGeom>
            <a:noFill/>
            <a:ln w="38100">
              <a:solidFill>
                <a:srgbClr val="FF0000"/>
              </a:solidFill>
              <a:round/>
              <a:headEnd/>
              <a:tailEnd/>
            </a:ln>
            <a:extLst>
              <a:ext uri="{909E8E84-426E-40DD-AFC4-6F175D3DCCD1}">
                <a14:hiddenFill xmlns:a14="http://schemas.microsoft.com/office/drawing/2010/main">
                  <a:noFill/>
                </a14:hiddenFill>
              </a:ext>
            </a:extLst>
          </p:spPr>
        </p:cxnSp>
      </p:grpSp>
      <p:sp>
        <p:nvSpPr>
          <p:cNvPr id="11" name="Rektangel 10"/>
          <p:cNvSpPr/>
          <p:nvPr/>
        </p:nvSpPr>
        <p:spPr>
          <a:xfrm>
            <a:off x="273713" y="796478"/>
            <a:ext cx="5340040" cy="387798"/>
          </a:xfrm>
          <a:prstGeom prst="rect">
            <a:avLst/>
          </a:prstGeom>
        </p:spPr>
        <p:txBody>
          <a:bodyPr wrap="square">
            <a:spAutoFit/>
          </a:bodyPr>
          <a:lstStyle/>
          <a:p>
            <a:pPr marL="609600" indent="-609600">
              <a:lnSpc>
                <a:spcPct val="80000"/>
              </a:lnSpc>
              <a:buFontTx/>
              <a:buNone/>
            </a:pPr>
            <a:r>
              <a:rPr lang="da-DK" sz="2400" b="1" dirty="0">
                <a:latin typeface="Arial" panose="020B0604020202020204" pitchFamily="34" charset="0"/>
                <a:ea typeface="Geneva"/>
                <a:cs typeface="Arial" panose="020B0604020202020204" pitchFamily="34" charset="0"/>
              </a:rPr>
              <a:t>Kontrol af spændingsløs tilstand</a:t>
            </a:r>
            <a:endParaRPr lang="da-DK" sz="2400" dirty="0">
              <a:latin typeface="Arial" panose="020B0604020202020204" pitchFamily="34" charset="0"/>
              <a:ea typeface="Geneva"/>
              <a:cs typeface="Arial" panose="020B0604020202020204" pitchFamily="34" charset="0"/>
            </a:endParaRPr>
          </a:p>
        </p:txBody>
      </p:sp>
      <p:sp>
        <p:nvSpPr>
          <p:cNvPr id="12" name="Titel 1"/>
          <p:cNvSpPr txBox="1">
            <a:spLocks/>
          </p:cNvSpPr>
          <p:nvPr/>
        </p:nvSpPr>
        <p:spPr>
          <a:xfrm>
            <a:off x="2123727" y="122171"/>
            <a:ext cx="6980053" cy="408833"/>
          </a:xfrm>
          <a:prstGeom prst="rect">
            <a:avLst/>
          </a:prstGeom>
        </p:spPr>
        <p:txBody>
          <a:bodyPr>
            <a:normAutofit fontScale="90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609600" indent="-609600"/>
            <a:r>
              <a:rPr lang="da-DK" sz="2800" b="1" dirty="0">
                <a:solidFill>
                  <a:schemeClr val="bg1"/>
                </a:solidFill>
              </a:rPr>
              <a:t>DS/EN50101-1 Spændingsløst arbejde</a:t>
            </a:r>
          </a:p>
        </p:txBody>
      </p:sp>
      <p:pic>
        <p:nvPicPr>
          <p:cNvPr id="2" name="Billede 1"/>
          <p:cNvPicPr>
            <a:picLocks noChangeAspect="1"/>
          </p:cNvPicPr>
          <p:nvPr/>
        </p:nvPicPr>
        <p:blipFill>
          <a:blip r:embed="rId8"/>
          <a:stretch>
            <a:fillRect/>
          </a:stretch>
        </p:blipFill>
        <p:spPr>
          <a:xfrm>
            <a:off x="1124393" y="2201094"/>
            <a:ext cx="2863210" cy="3145845"/>
          </a:xfrm>
          <a:prstGeom prst="rect">
            <a:avLst/>
          </a:prstGeom>
        </p:spPr>
      </p:pic>
      <p:sp>
        <p:nvSpPr>
          <p:cNvPr id="3" name="Tekstfelt 2"/>
          <p:cNvSpPr txBox="1"/>
          <p:nvPr/>
        </p:nvSpPr>
        <p:spPr>
          <a:xfrm>
            <a:off x="591507" y="5593379"/>
            <a:ext cx="4249724" cy="369332"/>
          </a:xfrm>
          <a:prstGeom prst="rect">
            <a:avLst/>
          </a:prstGeom>
          <a:noFill/>
        </p:spPr>
        <p:txBody>
          <a:bodyPr wrap="square" rtlCol="0">
            <a:spAutoFit/>
          </a:bodyPr>
          <a:lstStyle/>
          <a:p>
            <a:r>
              <a:rPr lang="da-DK" dirty="0"/>
              <a:t>Godkendte to-</a:t>
            </a:r>
            <a:r>
              <a:rPr lang="da-DK" dirty="0" err="1"/>
              <a:t>polede</a:t>
            </a:r>
            <a:r>
              <a:rPr lang="da-DK" dirty="0"/>
              <a:t> spændings viser</a:t>
            </a:r>
          </a:p>
        </p:txBody>
      </p:sp>
      <p:sp>
        <p:nvSpPr>
          <p:cNvPr id="4" name="Tekstfelt 3"/>
          <p:cNvSpPr txBox="1"/>
          <p:nvPr/>
        </p:nvSpPr>
        <p:spPr>
          <a:xfrm>
            <a:off x="299339" y="1360364"/>
            <a:ext cx="5753819" cy="923330"/>
          </a:xfrm>
          <a:prstGeom prst="rect">
            <a:avLst/>
          </a:prstGeom>
          <a:noFill/>
        </p:spPr>
        <p:txBody>
          <a:bodyPr wrap="none" rtlCol="0">
            <a:spAutoFit/>
          </a:bodyPr>
          <a:lstStyle/>
          <a:p>
            <a:r>
              <a:rPr lang="da-DK" dirty="0"/>
              <a:t>Instrument til Sikring af spændings løs tilstand..</a:t>
            </a:r>
          </a:p>
          <a:p>
            <a:r>
              <a:rPr lang="da-DK" dirty="0"/>
              <a:t>To-</a:t>
            </a:r>
            <a:r>
              <a:rPr lang="da-DK" dirty="0" err="1"/>
              <a:t>polede</a:t>
            </a:r>
            <a:r>
              <a:rPr lang="da-DK" dirty="0"/>
              <a:t> måleinstrumenter skal overholde DS/EN 61243-3</a:t>
            </a:r>
          </a:p>
          <a:p>
            <a:endParaRPr lang="da-DK" dirty="0"/>
          </a:p>
        </p:txBody>
      </p:sp>
      <p:pic>
        <p:nvPicPr>
          <p:cNvPr id="9" name="Lyd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440738" y="6154738"/>
            <a:ext cx="487362" cy="487362"/>
          </a:xfrm>
          <a:prstGeom prst="rect">
            <a:avLst/>
          </a:prstGeom>
        </p:spPr>
      </p:pic>
    </p:spTree>
    <p:extLst>
      <p:ext uri="{BB962C8B-B14F-4D97-AF65-F5344CB8AC3E}">
        <p14:creationId xmlns:p14="http://schemas.microsoft.com/office/powerpoint/2010/main" val="2959960940"/>
      </p:ext>
    </p:extLst>
  </p:cSld>
  <p:clrMapOvr>
    <a:masterClrMapping/>
  </p:clrMapOvr>
  <mc:AlternateContent xmlns:mc="http://schemas.openxmlformats.org/markup-compatibility/2006" xmlns:p14="http://schemas.microsoft.com/office/powerpoint/2010/main">
    <mc:Choice Requires="p14">
      <p:transition spd="slow" p14:dur="2000" advTm="13685"/>
    </mc:Choice>
    <mc:Fallback xmlns="">
      <p:transition spd="slow" advTm="136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diasnummer 4"/>
          <p:cNvSpPr>
            <a:spLocks noGrp="1"/>
          </p:cNvSpPr>
          <p:nvPr>
            <p:ph type="sldNum" sz="quarter" idx="12"/>
          </p:nvPr>
        </p:nvSpPr>
        <p:spPr/>
        <p:txBody>
          <a:bodyPr/>
          <a:lstStyle/>
          <a:p>
            <a:pPr>
              <a:defRPr/>
            </a:pPr>
            <a:fld id="{E60BF132-AD1D-4C78-B763-9AA71CD03ADC}" type="slidenum">
              <a:rPr lang="da-DK" smtClean="0"/>
              <a:pPr>
                <a:defRPr/>
              </a:pPr>
              <a:t>13</a:t>
            </a:fld>
            <a:endParaRPr lang="da-DK"/>
          </a:p>
        </p:txBody>
      </p:sp>
      <p:sp>
        <p:nvSpPr>
          <p:cNvPr id="3" name="Tekstfelt 2"/>
          <p:cNvSpPr txBox="1"/>
          <p:nvPr/>
        </p:nvSpPr>
        <p:spPr>
          <a:xfrm>
            <a:off x="317496" y="696109"/>
            <a:ext cx="7528056" cy="923330"/>
          </a:xfrm>
          <a:prstGeom prst="rect">
            <a:avLst/>
          </a:prstGeom>
          <a:noFill/>
        </p:spPr>
        <p:txBody>
          <a:bodyPr wrap="square" rtlCol="0">
            <a:spAutoFit/>
          </a:bodyPr>
          <a:lstStyle/>
          <a:p>
            <a:r>
              <a:rPr lang="da-DK" dirty="0">
                <a:latin typeface="Arial" panose="020B0604020202020204" pitchFamily="34" charset="0"/>
                <a:ea typeface="Geneva"/>
                <a:cs typeface="Arial" panose="020B0604020202020204" pitchFamily="34" charset="0"/>
              </a:rPr>
              <a:t>Sikring mod genindkobling se 50110-1 og </a:t>
            </a:r>
            <a:r>
              <a:rPr lang="da-DK" dirty="0">
                <a:latin typeface="Arial" panose="020B0604020202020204" pitchFamily="34" charset="0"/>
                <a:cs typeface="Arial" panose="020B0604020202020204" pitchFamily="34" charset="0"/>
              </a:rPr>
              <a:t>AT bekendtgørelse nr. 1109, om anvendelse af tekniske hjælpemidler.</a:t>
            </a:r>
            <a:r>
              <a:rPr lang="da-DK" dirty="0">
                <a:latin typeface="Arial" panose="020B0604020202020204" pitchFamily="34" charset="0"/>
                <a:ea typeface="Geneva"/>
                <a:cs typeface="Arial" panose="020B0604020202020204" pitchFamily="34" charset="0"/>
              </a:rPr>
              <a:t> </a:t>
            </a:r>
          </a:p>
          <a:p>
            <a:endParaRPr lang="da-DK" dirty="0"/>
          </a:p>
        </p:txBody>
      </p:sp>
      <p:sp>
        <p:nvSpPr>
          <p:cNvPr id="4" name="Rektangel 3"/>
          <p:cNvSpPr/>
          <p:nvPr/>
        </p:nvSpPr>
        <p:spPr>
          <a:xfrm>
            <a:off x="226056" y="1428903"/>
            <a:ext cx="8524752" cy="830997"/>
          </a:xfrm>
          <a:prstGeom prst="rect">
            <a:avLst/>
          </a:prstGeom>
        </p:spPr>
        <p:txBody>
          <a:bodyPr wrap="square">
            <a:spAutoFit/>
          </a:bodyPr>
          <a:lstStyle/>
          <a:p>
            <a:r>
              <a:rPr lang="da-DK" sz="1200" b="1" dirty="0">
                <a:latin typeface="Arial" panose="020B0604020202020204" pitchFamily="34" charset="0"/>
                <a:cs typeface="Arial" panose="020B0604020202020204" pitchFamily="34" charset="0"/>
              </a:rPr>
              <a:t>§ 11. </a:t>
            </a:r>
            <a:r>
              <a:rPr lang="da-DK" sz="1200" dirty="0">
                <a:latin typeface="Arial" panose="020B0604020202020204" pitchFamily="34" charset="0"/>
                <a:cs typeface="Arial" panose="020B0604020202020204" pitchFamily="34" charset="0"/>
              </a:rPr>
              <a:t>Under arbejde med rengøring, reparation, vedligeholdelse og lignende af et teknisk hjælpemiddel skal dette, </a:t>
            </a:r>
            <a:r>
              <a:rPr lang="da-DK" sz="1200" u="sng" dirty="0">
                <a:latin typeface="Arial" panose="020B0604020202020204" pitchFamily="34" charset="0"/>
                <a:cs typeface="Arial" panose="020B0604020202020204" pitchFamily="34" charset="0"/>
              </a:rPr>
              <a:t>så vidt det er muligt af hensyn til det pågældende arbejde, være standset og på effektiv måde</a:t>
            </a:r>
            <a:r>
              <a:rPr lang="da-DK" sz="1200" dirty="0">
                <a:latin typeface="Arial" panose="020B0604020202020204" pitchFamily="34" charset="0"/>
                <a:cs typeface="Arial" panose="020B0604020202020204" pitchFamily="34" charset="0"/>
              </a:rPr>
              <a:t> sikret mod igangsætning. Hvis dette ikke er muligt, skal der træffes andre foranstaltninger, der effektivt sikrer, at arbejdet kan foregå sikkerheds- og sundhedsmæssigt forsvarligt</a:t>
            </a:r>
          </a:p>
        </p:txBody>
      </p:sp>
      <p:sp>
        <p:nvSpPr>
          <p:cNvPr id="6" name="Rektangel 5"/>
          <p:cNvSpPr/>
          <p:nvPr/>
        </p:nvSpPr>
        <p:spPr>
          <a:xfrm>
            <a:off x="4114800" y="2109033"/>
            <a:ext cx="4572000" cy="4247317"/>
          </a:xfrm>
          <a:prstGeom prst="rect">
            <a:avLst/>
          </a:prstGeom>
        </p:spPr>
        <p:txBody>
          <a:bodyPr>
            <a:spAutoFit/>
          </a:bodyPr>
          <a:lstStyle/>
          <a:p>
            <a:r>
              <a:rPr lang="da-DK" b="1" u="sng" dirty="0">
                <a:latin typeface="Arial" panose="020B0604020202020204" pitchFamily="34" charset="0"/>
                <a:cs typeface="Arial" panose="020B0604020202020204" pitchFamily="34" charset="0"/>
              </a:rPr>
              <a:t>Lock Out: </a:t>
            </a:r>
            <a:endParaRPr lang="da-DK" dirty="0">
              <a:latin typeface="Arial" panose="020B0604020202020204" pitchFamily="34" charset="0"/>
              <a:cs typeface="Arial" panose="020B0604020202020204" pitchFamily="34" charset="0"/>
            </a:endParaRPr>
          </a:p>
          <a:p>
            <a:pPr lvl="0"/>
            <a:r>
              <a:rPr lang="da-DK" dirty="0">
                <a:latin typeface="Arial" panose="020B0604020202020204" pitchFamily="34" charset="0"/>
                <a:cs typeface="Arial" panose="020B0604020202020204" pitchFamily="34" charset="0"/>
              </a:rPr>
              <a:t>Effektiv sikring af at udstyret ikke starter utilsigtet, fx ved hjælp af driftsafbryder eller hovedafbryder/maksimalafbryder. </a:t>
            </a:r>
          </a:p>
          <a:p>
            <a:pPr lvl="0"/>
            <a:endParaRPr lang="da-DK" dirty="0">
              <a:latin typeface="Arial" panose="020B0604020202020204" pitchFamily="34" charset="0"/>
              <a:cs typeface="Arial" panose="020B0604020202020204" pitchFamily="34" charset="0"/>
            </a:endParaRPr>
          </a:p>
          <a:p>
            <a:pPr lvl="0"/>
            <a:r>
              <a:rPr lang="da-DK" dirty="0">
                <a:latin typeface="Arial" panose="020B0604020202020204" pitchFamily="34" charset="0"/>
                <a:cs typeface="Arial" panose="020B0604020202020204" pitchFamily="34" charset="0"/>
              </a:rPr>
              <a:t>Samt sikring af at oplagret energi er sikret/taget af udstyret. </a:t>
            </a:r>
          </a:p>
          <a:p>
            <a:pPr lvl="0"/>
            <a:endParaRPr lang="da-DK" dirty="0">
              <a:latin typeface="Arial" panose="020B0604020202020204" pitchFamily="34" charset="0"/>
              <a:cs typeface="Arial" panose="020B0604020202020204" pitchFamily="34" charset="0"/>
            </a:endParaRPr>
          </a:p>
          <a:p>
            <a:pPr lvl="0"/>
            <a:r>
              <a:rPr lang="da-DK" dirty="0">
                <a:latin typeface="Arial" panose="020B0604020202020204" pitchFamily="34" charset="0"/>
                <a:cs typeface="Arial" panose="020B0604020202020204" pitchFamily="34" charset="0"/>
              </a:rPr>
              <a:t>Sikring mod at andre </a:t>
            </a:r>
            <a:r>
              <a:rPr lang="da-DK" u="sng" dirty="0">
                <a:latin typeface="Arial" panose="020B0604020202020204" pitchFamily="34" charset="0"/>
                <a:cs typeface="Arial" panose="020B0604020202020204" pitchFamily="34" charset="0"/>
              </a:rPr>
              <a:t>ikke</a:t>
            </a:r>
            <a:r>
              <a:rPr lang="da-DK" dirty="0">
                <a:latin typeface="Arial" panose="020B0604020202020204" pitchFamily="34" charset="0"/>
                <a:cs typeface="Arial" panose="020B0604020202020204" pitchFamily="34" charset="0"/>
              </a:rPr>
              <a:t> kan starte udstyret. -Aflåsning af udstyr/maskiner der arbejdes på. </a:t>
            </a:r>
          </a:p>
          <a:p>
            <a:pPr lvl="0"/>
            <a:endParaRPr lang="da-DK" dirty="0">
              <a:latin typeface="Arial" panose="020B0604020202020204" pitchFamily="34" charset="0"/>
              <a:cs typeface="Arial" panose="020B0604020202020204" pitchFamily="34" charset="0"/>
            </a:endParaRPr>
          </a:p>
          <a:p>
            <a:r>
              <a:rPr lang="da-DK" b="1" u="sng" dirty="0">
                <a:latin typeface="Arial" panose="020B0604020202020204" pitchFamily="34" charset="0"/>
                <a:cs typeface="Arial" panose="020B0604020202020204" pitchFamily="34" charset="0"/>
              </a:rPr>
              <a:t>Tag Out:</a:t>
            </a:r>
            <a:endParaRPr lang="da-DK" b="1" dirty="0">
              <a:latin typeface="Arial" panose="020B0604020202020204" pitchFamily="34" charset="0"/>
              <a:cs typeface="Arial" panose="020B0604020202020204" pitchFamily="34" charset="0"/>
            </a:endParaRPr>
          </a:p>
          <a:p>
            <a:pPr lvl="0"/>
            <a:r>
              <a:rPr lang="da-DK" dirty="0">
                <a:latin typeface="Arial" panose="020B0604020202020204" pitchFamily="34" charset="0"/>
                <a:cs typeface="Arial" panose="020B0604020202020204" pitchFamily="34" charset="0"/>
              </a:rPr>
              <a:t>Skilt, med navn på personen der har udført Lock out. Dette placeres på udstyret</a:t>
            </a:r>
          </a:p>
        </p:txBody>
      </p:sp>
      <p:pic>
        <p:nvPicPr>
          <p:cNvPr id="7" name="Billede 6"/>
          <p:cNvPicPr>
            <a:picLocks noChangeAspect="1"/>
          </p:cNvPicPr>
          <p:nvPr/>
        </p:nvPicPr>
        <p:blipFill>
          <a:blip r:embed="rId4"/>
          <a:stretch>
            <a:fillRect/>
          </a:stretch>
        </p:blipFill>
        <p:spPr>
          <a:xfrm>
            <a:off x="1402133" y="4769600"/>
            <a:ext cx="1096243" cy="1493712"/>
          </a:xfrm>
          <a:prstGeom prst="rect">
            <a:avLst/>
          </a:prstGeom>
        </p:spPr>
      </p:pic>
      <p:pic>
        <p:nvPicPr>
          <p:cNvPr id="9"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8487" y="2491176"/>
            <a:ext cx="3074528" cy="1957305"/>
          </a:xfrm>
          <a:prstGeom prst="rect">
            <a:avLst/>
          </a:prstGeom>
        </p:spPr>
      </p:pic>
      <p:pic>
        <p:nvPicPr>
          <p:cNvPr id="10" name="Lyd 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440738" y="6154738"/>
            <a:ext cx="487362" cy="487362"/>
          </a:xfrm>
          <a:prstGeom prst="rect">
            <a:avLst/>
          </a:prstGeom>
        </p:spPr>
      </p:pic>
    </p:spTree>
    <p:extLst>
      <p:ext uri="{BB962C8B-B14F-4D97-AF65-F5344CB8AC3E}">
        <p14:creationId xmlns:p14="http://schemas.microsoft.com/office/powerpoint/2010/main" val="4253067241"/>
      </p:ext>
    </p:extLst>
  </p:cSld>
  <p:clrMapOvr>
    <a:masterClrMapping/>
  </p:clrMapOvr>
  <mc:AlternateContent xmlns:mc="http://schemas.openxmlformats.org/markup-compatibility/2006" xmlns:p14="http://schemas.microsoft.com/office/powerpoint/2010/main">
    <mc:Choice Requires="p14">
      <p:transition spd="slow" p14:dur="2000" advTm="25741"/>
    </mc:Choice>
    <mc:Fallback xmlns="">
      <p:transition spd="slow" advTm="257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p:cNvPicPr>
            <a:picLocks noChangeAspect="1"/>
          </p:cNvPicPr>
          <p:nvPr/>
        </p:nvPicPr>
        <p:blipFill>
          <a:blip r:embed="rId4"/>
          <a:stretch>
            <a:fillRect/>
          </a:stretch>
        </p:blipFill>
        <p:spPr>
          <a:xfrm>
            <a:off x="1911540" y="4506781"/>
            <a:ext cx="5822915" cy="1890650"/>
          </a:xfrm>
          <a:prstGeom prst="rect">
            <a:avLst/>
          </a:prstGeom>
        </p:spPr>
      </p:pic>
      <p:pic>
        <p:nvPicPr>
          <p:cNvPr id="4" name="Billede 3"/>
          <p:cNvPicPr>
            <a:picLocks noChangeAspect="1"/>
          </p:cNvPicPr>
          <p:nvPr/>
        </p:nvPicPr>
        <p:blipFill>
          <a:blip r:embed="rId5"/>
          <a:stretch>
            <a:fillRect/>
          </a:stretch>
        </p:blipFill>
        <p:spPr>
          <a:xfrm>
            <a:off x="4026947" y="1392352"/>
            <a:ext cx="4445027" cy="2941766"/>
          </a:xfrm>
          <a:prstGeom prst="rect">
            <a:avLst/>
          </a:prstGeom>
        </p:spPr>
      </p:pic>
      <p:pic>
        <p:nvPicPr>
          <p:cNvPr id="5" name="Billede 4"/>
          <p:cNvPicPr>
            <a:picLocks noChangeAspect="1"/>
          </p:cNvPicPr>
          <p:nvPr/>
        </p:nvPicPr>
        <p:blipFill>
          <a:blip r:embed="rId6"/>
          <a:stretch>
            <a:fillRect/>
          </a:stretch>
        </p:blipFill>
        <p:spPr>
          <a:xfrm>
            <a:off x="1617833" y="876789"/>
            <a:ext cx="6410325" cy="342900"/>
          </a:xfrm>
          <a:prstGeom prst="rect">
            <a:avLst/>
          </a:prstGeom>
        </p:spPr>
      </p:pic>
      <p:pic>
        <p:nvPicPr>
          <p:cNvPr id="6" name="Billede 5"/>
          <p:cNvPicPr>
            <a:picLocks noChangeAspect="1"/>
          </p:cNvPicPr>
          <p:nvPr/>
        </p:nvPicPr>
        <p:blipFill>
          <a:blip r:embed="rId7"/>
          <a:stretch>
            <a:fillRect/>
          </a:stretch>
        </p:blipFill>
        <p:spPr>
          <a:xfrm>
            <a:off x="90345" y="1545785"/>
            <a:ext cx="3314118" cy="2634899"/>
          </a:xfrm>
          <a:prstGeom prst="rect">
            <a:avLst/>
          </a:prstGeom>
        </p:spPr>
      </p:pic>
      <p:sp>
        <p:nvSpPr>
          <p:cNvPr id="8" name="Rectangle 7"/>
          <p:cNvSpPr txBox="1">
            <a:spLocks noChangeArrowheads="1"/>
          </p:cNvSpPr>
          <p:nvPr/>
        </p:nvSpPr>
        <p:spPr>
          <a:xfrm>
            <a:off x="2195736" y="116632"/>
            <a:ext cx="6840760" cy="422622"/>
          </a:xfrm>
          <a:prstGeom prst="rect">
            <a:avLst/>
          </a:prstGeom>
        </p:spPr>
        <p:txBody>
          <a:bodyPr vert="horz" lIns="91440" tIns="45720" rIns="91440" bIns="45720" rtlCol="0" anchor="ctr">
            <a:normAutofit fontScale="90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609600" indent="-609600" fontAlgn="base">
              <a:spcAft>
                <a:spcPct val="0"/>
              </a:spcAft>
            </a:pPr>
            <a:r>
              <a:rPr lang="da-DK" sz="2800" b="1">
                <a:solidFill>
                  <a:schemeClr val="bg1"/>
                </a:solidFill>
              </a:rPr>
              <a:t>Arbejde i nærheden af spændingsførende dele 6.4</a:t>
            </a:r>
            <a:endParaRPr lang="da-DK" sz="2800" b="1" dirty="0">
              <a:solidFill>
                <a:schemeClr val="bg1"/>
              </a:solidFill>
            </a:endParaRPr>
          </a:p>
        </p:txBody>
      </p:sp>
      <p:pic>
        <p:nvPicPr>
          <p:cNvPr id="2" name="Ly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440738" y="6154738"/>
            <a:ext cx="487362" cy="487362"/>
          </a:xfrm>
          <a:prstGeom prst="rect">
            <a:avLst/>
          </a:prstGeom>
        </p:spPr>
      </p:pic>
    </p:spTree>
    <p:extLst>
      <p:ext uri="{BB962C8B-B14F-4D97-AF65-F5344CB8AC3E}">
        <p14:creationId xmlns:p14="http://schemas.microsoft.com/office/powerpoint/2010/main" val="1641951265"/>
      </p:ext>
    </p:extLst>
  </p:cSld>
  <p:clrMapOvr>
    <a:masterClrMapping/>
  </p:clrMapOvr>
  <mc:AlternateContent xmlns:mc="http://schemas.openxmlformats.org/markup-compatibility/2006" xmlns:p14="http://schemas.microsoft.com/office/powerpoint/2010/main">
    <mc:Choice Requires="p14">
      <p:transition spd="slow" p14:dur="2000" advTm="13896"/>
    </mc:Choice>
    <mc:Fallback xmlns="">
      <p:transition spd="slow" advTm="138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83457" y="1886857"/>
            <a:ext cx="3686628" cy="2764971"/>
          </a:xfrm>
          <a:prstGeom prst="rect">
            <a:avLst/>
          </a:prstGeom>
        </p:spPr>
      </p:pic>
      <p:sp>
        <p:nvSpPr>
          <p:cNvPr id="4" name="Rektangel 3"/>
          <p:cNvSpPr/>
          <p:nvPr/>
        </p:nvSpPr>
        <p:spPr>
          <a:xfrm>
            <a:off x="4471981" y="2021674"/>
            <a:ext cx="4247813" cy="3139321"/>
          </a:xfrm>
          <a:prstGeom prst="rect">
            <a:avLst/>
          </a:prstGeom>
        </p:spPr>
        <p:txBody>
          <a:bodyPr wrap="square">
            <a:spAutoFit/>
          </a:bodyPr>
          <a:lstStyle/>
          <a:p>
            <a:pPr>
              <a:spcAft>
                <a:spcPts val="0"/>
              </a:spcAft>
            </a:pPr>
            <a:r>
              <a:rPr lang="da-DK" dirty="0">
                <a:latin typeface="Arial" panose="020B0604020202020204" pitchFamily="34" charset="0"/>
                <a:ea typeface="Times New Roman" panose="02020603050405020304" pitchFamily="18" charset="0"/>
                <a:cs typeface="Arial" panose="020B0604020202020204" pitchFamily="34" charset="0"/>
              </a:rPr>
              <a:t>Ved arbejde i nærheden af spændingsførende dele, kan der monteres interne barrierer/kapsling f.eks. Imellem tavlesektioner. </a:t>
            </a:r>
          </a:p>
          <a:p>
            <a:r>
              <a:rPr lang="da-DK" dirty="0">
                <a:latin typeface="Arial" panose="020B0604020202020204" pitchFamily="34" charset="0"/>
                <a:cs typeface="Arial" panose="020B0604020202020204" pitchFamily="34" charset="0"/>
              </a:rPr>
              <a:t>Kapslingsklasser for tavler. Åbninger må ikke være større end 12,5 mm </a:t>
            </a:r>
            <a:r>
              <a:rPr lang="da-DK" dirty="0">
                <a:latin typeface="Arial" panose="020B0604020202020204" pitchFamily="34" charset="0"/>
                <a:ea typeface="Times New Roman" panose="02020603050405020304" pitchFamily="18" charset="0"/>
                <a:cs typeface="Arial" panose="020B0604020202020204" pitchFamily="34" charset="0"/>
              </a:rPr>
              <a:t>klasse skal som minimum overholde </a:t>
            </a:r>
            <a:r>
              <a:rPr lang="da-DK" dirty="0">
                <a:latin typeface="Arial" panose="020B0604020202020204" pitchFamily="34" charset="0"/>
                <a:cs typeface="Arial" panose="020B0604020202020204" pitchFamily="34" charset="0"/>
              </a:rPr>
              <a:t> IP2X eller IPXXB, når kabler m.v. er installeret.  DS/EN 60439-4, DS/EN 60204-1 </a:t>
            </a:r>
          </a:p>
          <a:p>
            <a:pPr>
              <a:spcAft>
                <a:spcPts val="0"/>
              </a:spcAft>
            </a:pPr>
            <a:endParaRPr lang="da-DK" dirty="0">
              <a:latin typeface="Arial" panose="020B0604020202020204" pitchFamily="34" charset="0"/>
              <a:ea typeface="Times New Roman" panose="02020603050405020304" pitchFamily="18" charset="0"/>
              <a:cs typeface="Arial" panose="020B0604020202020204" pitchFamily="34" charset="0"/>
            </a:endParaRPr>
          </a:p>
        </p:txBody>
      </p:sp>
      <p:pic>
        <p:nvPicPr>
          <p:cNvPr id="2" name="Ly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440738" y="6154738"/>
            <a:ext cx="487362" cy="487362"/>
          </a:xfrm>
          <a:prstGeom prst="rect">
            <a:avLst/>
          </a:prstGeom>
        </p:spPr>
      </p:pic>
    </p:spTree>
    <p:extLst>
      <p:ext uri="{BB962C8B-B14F-4D97-AF65-F5344CB8AC3E}">
        <p14:creationId xmlns:p14="http://schemas.microsoft.com/office/powerpoint/2010/main" val="808072997"/>
      </p:ext>
    </p:extLst>
  </p:cSld>
  <p:clrMapOvr>
    <a:masterClrMapping/>
  </p:clrMapOvr>
  <mc:AlternateContent xmlns:mc="http://schemas.openxmlformats.org/markup-compatibility/2006" xmlns:p14="http://schemas.microsoft.com/office/powerpoint/2010/main">
    <mc:Choice Requires="p14">
      <p:transition spd="slow" p14:dur="2000" advTm="22503"/>
    </mc:Choice>
    <mc:Fallback xmlns="">
      <p:transition spd="slow" advTm="225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diasnummer 4"/>
          <p:cNvSpPr>
            <a:spLocks noGrp="1"/>
          </p:cNvSpPr>
          <p:nvPr>
            <p:ph type="sldNum" sz="quarter" idx="12"/>
          </p:nvPr>
        </p:nvSpPr>
        <p:spPr/>
        <p:txBody>
          <a:bodyPr/>
          <a:lstStyle/>
          <a:p>
            <a:pPr>
              <a:defRPr/>
            </a:pPr>
            <a:fld id="{E60BF132-AD1D-4C78-B763-9AA71CD03ADC}" type="slidenum">
              <a:rPr lang="da-DK" smtClean="0"/>
              <a:pPr>
                <a:defRPr/>
              </a:pPr>
              <a:t>16</a:t>
            </a:fld>
            <a:endParaRPr lang="da-DK"/>
          </a:p>
        </p:txBody>
      </p:sp>
      <p:sp>
        <p:nvSpPr>
          <p:cNvPr id="6" name="Titel 1"/>
          <p:cNvSpPr txBox="1">
            <a:spLocks/>
          </p:cNvSpPr>
          <p:nvPr/>
        </p:nvSpPr>
        <p:spPr>
          <a:xfrm>
            <a:off x="2123727" y="122171"/>
            <a:ext cx="6980053" cy="408833"/>
          </a:xfrm>
          <a:prstGeom prst="rect">
            <a:avLst/>
          </a:prstGeom>
        </p:spPr>
        <p:txBody>
          <a:bodyPr>
            <a:normAutofit fontScale="90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da-DK" sz="2800" b="1" dirty="0">
                <a:solidFill>
                  <a:schemeClr val="bg1"/>
                </a:solidFill>
              </a:rPr>
              <a:t>El fare og Ulykker, fra det virkeliv. Kortslutning:</a:t>
            </a:r>
          </a:p>
          <a:p>
            <a:pPr fontAlgn="auto">
              <a:spcAft>
                <a:spcPts val="0"/>
              </a:spcAft>
            </a:pPr>
            <a:endParaRPr lang="da-DK" sz="2800" b="1" dirty="0">
              <a:solidFill>
                <a:schemeClr val="bg1"/>
              </a:solidFill>
            </a:endParaRPr>
          </a:p>
        </p:txBody>
      </p:sp>
      <p:sp>
        <p:nvSpPr>
          <p:cNvPr id="2" name="Rektangel 1"/>
          <p:cNvSpPr/>
          <p:nvPr/>
        </p:nvSpPr>
        <p:spPr>
          <a:xfrm>
            <a:off x="564742" y="1052736"/>
            <a:ext cx="8075240" cy="4801314"/>
          </a:xfrm>
          <a:prstGeom prst="rect">
            <a:avLst/>
          </a:prstGeom>
        </p:spPr>
        <p:txBody>
          <a:bodyPr wrap="square">
            <a:spAutoFit/>
          </a:bodyPr>
          <a:lstStyle/>
          <a:p>
            <a:endParaRPr lang="da-DK" b="1" dirty="0">
              <a:solidFill>
                <a:srgbClr val="2A2A29"/>
              </a:solidFill>
              <a:latin typeface="rawline"/>
            </a:endParaRPr>
          </a:p>
          <a:p>
            <a:r>
              <a:rPr lang="da-DK" b="1" dirty="0">
                <a:solidFill>
                  <a:srgbClr val="2A2A29"/>
                </a:solidFill>
                <a:latin typeface="Arial" panose="020B0604020202020204" pitchFamily="34" charset="0"/>
                <a:cs typeface="Arial" panose="020B0604020202020204" pitchFamily="34" charset="0"/>
              </a:rPr>
              <a:t>En elektriker arbejdede på en styringstavle.</a:t>
            </a:r>
            <a:r>
              <a:rPr lang="da-DK" dirty="0">
                <a:solidFill>
                  <a:srgbClr val="2A2A29"/>
                </a:solidFill>
                <a:latin typeface="Arial" panose="020B0604020202020204" pitchFamily="34" charset="0"/>
                <a:cs typeface="Arial" panose="020B0604020202020204" pitchFamily="34" charset="0"/>
              </a:rPr>
              <a:t> Han ville rette en krøllet ledning ud med en skruetrækker uden for arbejdsområdet. Området var ikke spændingsløst. Skruetrækkeren ramte en spændingsførende kobberskinne og stellet på skabet samtidig. Det resulterede i en kortslutning. Elektrikeren blev kraftigt forbrændt på arme og hænder.</a:t>
            </a:r>
          </a:p>
          <a:p>
            <a:endParaRPr lang="da-DK" dirty="0">
              <a:solidFill>
                <a:srgbClr val="2A2A29"/>
              </a:solidFill>
              <a:latin typeface="Arial" panose="020B0604020202020204" pitchFamily="34" charset="0"/>
              <a:cs typeface="Arial" panose="020B0604020202020204" pitchFamily="34" charset="0"/>
            </a:endParaRPr>
          </a:p>
          <a:p>
            <a:r>
              <a:rPr lang="da-DK" b="1" dirty="0">
                <a:latin typeface="Arial" panose="020B0604020202020204" pitchFamily="34" charset="0"/>
                <a:cs typeface="Arial" panose="020B0604020202020204" pitchFamily="34" charset="0"/>
              </a:rPr>
              <a:t>En mand ville fjerne et kabel, som ikke længere var i brug</a:t>
            </a:r>
            <a:r>
              <a:rPr lang="da-DK" dirty="0">
                <a:latin typeface="Arial" panose="020B0604020202020204" pitchFamily="34" charset="0"/>
                <a:cs typeface="Arial" panose="020B0604020202020204" pitchFamily="34" charset="0"/>
              </a:rPr>
              <a:t>. Kablet var blevet koblet fra af en elektriker, men det hang løst inde i en hovedtavle med blanke kabelsko på enderne af ledningerne. Da manden trak i kablet, opstod der en kortslutning fra skinnetavle til -stel.</a:t>
            </a:r>
          </a:p>
          <a:p>
            <a:endParaRPr lang="da-DK" dirty="0">
              <a:latin typeface="Arial" panose="020B0604020202020204" pitchFamily="34" charset="0"/>
              <a:cs typeface="Arial" panose="020B0604020202020204" pitchFamily="34" charset="0"/>
            </a:endParaRPr>
          </a:p>
          <a:p>
            <a:r>
              <a:rPr lang="da-DK" b="1" dirty="0">
                <a:latin typeface="Arial" panose="020B0604020202020204" pitchFamily="34" charset="0"/>
                <a:cs typeface="Arial" panose="020B0604020202020204" pitchFamily="34" charset="0"/>
              </a:rPr>
              <a:t>En elektriker havde skiftet en fejlstrømsafbryder og sat tavlen under spænding igen</a:t>
            </a:r>
            <a:r>
              <a:rPr lang="da-DK" dirty="0">
                <a:latin typeface="Arial" panose="020B0604020202020204" pitchFamily="34" charset="0"/>
                <a:cs typeface="Arial" panose="020B0604020202020204" pitchFamily="34" charset="0"/>
              </a:rPr>
              <a:t>. Så opdagede han, at nogle tråde i en intern ledning ”strittede” ud. Da han ville skubbe trådene på plads med en skruetrækker, skete der en kortslutning. Elektrikeren blev forbrændt på sin hånd.</a:t>
            </a:r>
          </a:p>
          <a:p>
            <a:endParaRPr lang="da-DK" dirty="0"/>
          </a:p>
        </p:txBody>
      </p:sp>
    </p:spTree>
    <p:extLst>
      <p:ext uri="{BB962C8B-B14F-4D97-AF65-F5344CB8AC3E}">
        <p14:creationId xmlns:p14="http://schemas.microsoft.com/office/powerpoint/2010/main" val="2232512727"/>
      </p:ext>
    </p:extLst>
  </p:cSld>
  <p:clrMapOvr>
    <a:masterClrMapping/>
  </p:clrMapOvr>
</p:sld>
</file>

<file path=ppt/theme/theme1.xml><?xml version="1.0" encoding="utf-8"?>
<a:theme xmlns:a="http://schemas.openxmlformats.org/drawingml/2006/main" name="Brugerdefineret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3E80BF3CFFC25146BDCA34532F20B054" ma:contentTypeVersion="0" ma:contentTypeDescription="Opret et nyt dokument." ma:contentTypeScope="" ma:versionID="4cd08f979f282ec19e9aa5676edf1923">
  <xsd:schema xmlns:xsd="http://www.w3.org/2001/XMLSchema" xmlns:xs="http://www.w3.org/2001/XMLSchema" xmlns:p="http://schemas.microsoft.com/office/2006/metadata/properties" targetNamespace="http://schemas.microsoft.com/office/2006/metadata/properties" ma:root="true" ma:fieldsID="ac504b555cbc0eb2a32092f08c35baad">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D4CBFE6-5D26-4F56-9AD5-7B43C317A0EA}">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77B29A61-899C-4340-8C8C-6E87676E8F43}">
  <ds:schemaRefs>
    <ds:schemaRef ds:uri="http://schemas.microsoft.com/sharepoint/v3/contenttype/forms"/>
  </ds:schemaRefs>
</ds:datastoreItem>
</file>

<file path=customXml/itemProps3.xml><?xml version="1.0" encoding="utf-8"?>
<ds:datastoreItem xmlns:ds="http://schemas.openxmlformats.org/officeDocument/2006/customXml" ds:itemID="{C28CC278-B0ED-454E-A0EC-861CB5A7B1A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12296</TotalTime>
  <Words>1247</Words>
  <Application>Microsoft Office PowerPoint</Application>
  <PresentationFormat>Skærmshow (4:3)</PresentationFormat>
  <Paragraphs>111</Paragraphs>
  <Slides>16</Slides>
  <Notes>2</Notes>
  <HiddenSlides>0</HiddenSlides>
  <MMClips>14</MMClips>
  <ScaleCrop>false</ScaleCrop>
  <HeadingPairs>
    <vt:vector size="6" baseType="variant">
      <vt:variant>
        <vt:lpstr>Benyttede skrifttyper</vt:lpstr>
      </vt:variant>
      <vt:variant>
        <vt:i4>6</vt:i4>
      </vt:variant>
      <vt:variant>
        <vt:lpstr>Tema</vt:lpstr>
      </vt:variant>
      <vt:variant>
        <vt:i4>1</vt:i4>
      </vt:variant>
      <vt:variant>
        <vt:lpstr>Slidetitler</vt:lpstr>
      </vt:variant>
      <vt:variant>
        <vt:i4>16</vt:i4>
      </vt:variant>
    </vt:vector>
  </HeadingPairs>
  <TitlesOfParts>
    <vt:vector size="23" baseType="lpstr">
      <vt:lpstr>Arial</vt:lpstr>
      <vt:lpstr>Calibri</vt:lpstr>
      <vt:lpstr>Helvetica</vt:lpstr>
      <vt:lpstr>rawline</vt:lpstr>
      <vt:lpstr>Symbol</vt:lpstr>
      <vt:lpstr>Times New Roman</vt:lpstr>
      <vt:lpstr>Brugerdefineret design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vector>
  </TitlesOfParts>
  <Company>MyMind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Mette Høj Olsen</dc:creator>
  <cp:lastModifiedBy>Erik Kolding Kristensen</cp:lastModifiedBy>
  <cp:revision>494</cp:revision>
  <cp:lastPrinted>2020-02-07T09:25:11Z</cp:lastPrinted>
  <dcterms:created xsi:type="dcterms:W3CDTF">2016-09-05T07:42:29Z</dcterms:created>
  <dcterms:modified xsi:type="dcterms:W3CDTF">2024-09-09T09:15:10Z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0x0101003E80BF3CFFC25146BDCA34532F20B054</vt:lpwstr>
  </property>
</Properties>
</file>