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60" r:id="rId4"/>
  </p:sldMasterIdLst>
  <p:notesMasterIdLst>
    <p:notesMasterId r:id="rId17"/>
  </p:notesMasterIdLst>
  <p:sldIdLst>
    <p:sldId id="584" r:id="rId5"/>
    <p:sldId id="595" r:id="rId6"/>
    <p:sldId id="600" r:id="rId7"/>
    <p:sldId id="601" r:id="rId8"/>
    <p:sldId id="585" r:id="rId9"/>
    <p:sldId id="586" r:id="rId10"/>
    <p:sldId id="587" r:id="rId11"/>
    <p:sldId id="588" r:id="rId12"/>
    <p:sldId id="599" r:id="rId13"/>
    <p:sldId id="598" r:id="rId14"/>
    <p:sldId id="493" r:id="rId15"/>
    <p:sldId id="565" r:id="rId16"/>
  </p:sldIdLst>
  <p:sldSz cx="9144000" cy="6858000" type="screen4x3"/>
  <p:notesSz cx="6797675" cy="9928225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592" autoAdjust="0"/>
    <p:restoredTop sz="84767" autoAdjust="0"/>
  </p:normalViewPr>
  <p:slideViewPr>
    <p:cSldViewPr snapToGrid="0" snapToObjects="1">
      <p:cViewPr varScale="1">
        <p:scale>
          <a:sx n="99" d="100"/>
          <a:sy n="99" d="100"/>
        </p:scale>
        <p:origin x="41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3C89D-D7D3-4E6B-8F86-0D2887AFD2B3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3CF95-A378-4620-B697-A32C858DF0D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245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309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172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0490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114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7825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668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66227"/>
            <a:ext cx="8229600" cy="1143000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384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961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57966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579664"/>
            <a:ext cx="5111750" cy="55464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741714"/>
            <a:ext cx="3008313" cy="43844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01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72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37924"/>
            <a:ext cx="8229600" cy="1143000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815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748937"/>
            <a:ext cx="2057400" cy="5377226"/>
          </a:xfrm>
        </p:spPr>
        <p:txBody>
          <a:bodyPr vert="eaVert"/>
          <a:lstStyle/>
          <a:p>
            <a:r>
              <a:rPr lang="da-DK" dirty="0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748937"/>
            <a:ext cx="6019800" cy="5377226"/>
          </a:xfrm>
        </p:spPr>
        <p:txBody>
          <a:bodyPr vert="eaVert"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129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FE434-8B21-134E-A023-7FC4DFD5310D}" type="datetimeFigureOut">
              <a:rPr lang="da-DK" smtClean="0"/>
              <a:t>09-09-2024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8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ik.dk/erhverv/elinstallationer-og-elanlaeg/vejledninger/elinstallationer/l-aus-arbejde-under-spaending/arbejde-paa-eltavler-l-aus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011073" y="3189728"/>
            <a:ext cx="7007046" cy="5909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a-DK" sz="3600" b="1" dirty="0">
                <a:latin typeface="Arial" panose="020B0604020202020204" pitchFamily="34" charset="0"/>
                <a:cs typeface="Arial" panose="020B0604020202020204" pitchFamily="34" charset="0"/>
              </a:rPr>
              <a:t>5. kendskab og risikovurdering</a:t>
            </a:r>
          </a:p>
        </p:txBody>
      </p:sp>
      <p:pic>
        <p:nvPicPr>
          <p:cNvPr id="4" name="Ly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2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91"/>
    </mc:Choice>
    <mc:Fallback xmlns="">
      <p:transition spd="slow" advTm="6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164" y="1462948"/>
            <a:ext cx="6504709" cy="3503906"/>
          </a:xfrm>
          <a:prstGeom prst="rect">
            <a:avLst/>
          </a:prstGeom>
        </p:spPr>
      </p:pic>
      <p:pic>
        <p:nvPicPr>
          <p:cNvPr id="4" name="Ly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1"/>
    </mc:Choice>
    <mc:Fallback xmlns="">
      <p:transition spd="slow" advTm="205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961374" y="152400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Film</a:t>
            </a:r>
          </a:p>
        </p:txBody>
      </p:sp>
      <p:sp>
        <p:nvSpPr>
          <p:cNvPr id="3" name="Tekstfelt 2"/>
          <p:cNvSpPr txBox="1"/>
          <p:nvPr/>
        </p:nvSpPr>
        <p:spPr>
          <a:xfrm>
            <a:off x="-3825" y="5508767"/>
            <a:ext cx="9147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u="sng" dirty="0">
                <a:hlinkClick r:id="rId2"/>
              </a:rPr>
              <a:t>https://www.sik.dk/erhverv/elinstallationer-og-elanlaeg/vejledninger/elinstallationer/l-aus-arbejde-under-spaending/arbejde-paa-eltavler-l-aus</a:t>
            </a:r>
            <a:endParaRPr lang="da-DK" sz="1200" dirty="0"/>
          </a:p>
          <a:p>
            <a:endParaRPr lang="da-DK" sz="1200" dirty="0"/>
          </a:p>
        </p:txBody>
      </p:sp>
      <p:sp>
        <p:nvSpPr>
          <p:cNvPr id="4" name="Tekstfelt 3"/>
          <p:cNvSpPr txBox="1"/>
          <p:nvPr/>
        </p:nvSpPr>
        <p:spPr>
          <a:xfrm>
            <a:off x="1872344" y="2234908"/>
            <a:ext cx="47756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Sikkerhedsstyrelsen</a:t>
            </a:r>
          </a:p>
          <a:p>
            <a:pPr algn="ctr"/>
            <a:endParaRPr lang="da-DK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sz="2800" dirty="0"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Erfaringer fra en tavlevirksomhed </a:t>
            </a:r>
            <a:r>
              <a:rPr lang="da-DK" dirty="0" err="1">
                <a:latin typeface="Arial" panose="020B0604020202020204" pitchFamily="34" charset="0"/>
                <a:cs typeface="Arial" panose="020B0604020202020204" pitchFamily="34" charset="0"/>
              </a:rPr>
              <a:t>Elogic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350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499683" y="822960"/>
            <a:ext cx="7904728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800" b="1" dirty="0">
                <a:latin typeface="Arial" panose="020B0604020202020204" pitchFamily="34" charset="0"/>
                <a:cs typeface="Arial" panose="020B0604020202020204" pitchFamily="34" charset="0"/>
              </a:rPr>
              <a:t>Elektriske anlæg - Automatik</a:t>
            </a:r>
          </a:p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Kend din arbejdsopgave dvs. det udstyr du arbejder med.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Kend de funktionerne din arbejdsopgave påvirker.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Kontroller strømforsyningen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Kontroller styringsfunktionerne 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Kend operationsrækkefølgen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Vær opmærksom tilstødende udstyr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Kend udstyrets bevægelsesmønster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Gennemgå dokumentationen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Vær opmærksom på sikkerhedsfunktioner der påvirkes af arbejdsaktiviteten</a:t>
            </a:r>
          </a:p>
          <a:p>
            <a:endParaRPr lang="da-DK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2800" b="1" dirty="0">
                <a:latin typeface="Arial" panose="020B0604020202020204" pitchFamily="34" charset="0"/>
                <a:cs typeface="Arial" panose="020B0604020202020204" pitchFamily="34" charset="0"/>
              </a:rPr>
              <a:t>Kendskab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Hvilken risikoprofil har din arbejdsopgave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-Spændingsløst arbejde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-Arbejder under spænding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-Nær ved installationer under spænding  </a:t>
            </a:r>
          </a:p>
        </p:txBody>
      </p:sp>
      <p:pic>
        <p:nvPicPr>
          <p:cNvPr id="5" name="Ly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0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62"/>
    </mc:Choice>
    <mc:Fallback xmlns="">
      <p:transition spd="slow" advTm="71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1" descr="ly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543" y="990376"/>
            <a:ext cx="800849" cy="66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1288867" y="844528"/>
            <a:ext cx="6696891" cy="7647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Spændingsløst arbejde</a:t>
            </a:r>
          </a:p>
        </p:txBody>
      </p:sp>
      <p:sp>
        <p:nvSpPr>
          <p:cNvPr id="6" name="Rektangel 5"/>
          <p:cNvSpPr/>
          <p:nvPr/>
        </p:nvSpPr>
        <p:spPr>
          <a:xfrm>
            <a:off x="911005" y="2036999"/>
            <a:ext cx="74526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HUSK følgende før arbejdes påbegyndelse!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	Afgræns</a:t>
            </a:r>
            <a:r>
              <a:rPr lang="da-DK" altLang="da-DK" dirty="0">
                <a:latin typeface="Arial" panose="020B0604020202020204" pitchFamily="34" charset="0"/>
                <a:cs typeface="Arial" panose="020B0604020202020204" pitchFamily="34" charset="0"/>
              </a:rPr>
              <a:t> arbejdsstedet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eksempelvis med kæde og skiltning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  Kontroller måleinstrument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  Foretage nødvendige målinger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	Afbryde el-tilførslen og foretage sikring mod indkobling Lock out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	Kontroller om udstyret er i spændingsløs tilstand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a-DK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Husk afbrydes dit arbejde, skal du starte forfra.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  Ophævelse af sikkerhedsforanstaltninger</a:t>
            </a:r>
          </a:p>
          <a:p>
            <a:pPr marL="285750" indent="-285750">
              <a:buFontTx/>
              <a:buChar char="-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	Før spændingen tilsluttes skal alle involverede informeres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	Arbejdsområde skal ryddes for værktøj og spåner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-     	Afgrænsning og skiltning fjernes</a:t>
            </a:r>
          </a:p>
        </p:txBody>
      </p:sp>
      <p:pic>
        <p:nvPicPr>
          <p:cNvPr id="8" name="Ly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1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574"/>
    </mc:Choice>
    <mc:Fallback xmlns="">
      <p:transition spd="slow" advTm="60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1" descr="ly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543" y="990376"/>
            <a:ext cx="800849" cy="66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1288869" y="898040"/>
            <a:ext cx="6696891" cy="8211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Arbejde under spænding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200296" y="2997068"/>
            <a:ext cx="9239793" cy="343679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0000"/>
              </a:lnSpc>
              <a:buNone/>
            </a:pPr>
            <a:r>
              <a:rPr lang="da-DK" sz="1800" b="1" dirty="0">
                <a:latin typeface="Arial" panose="020B0604020202020204" pitchFamily="34" charset="0"/>
                <a:cs typeface="Arial" panose="020B0604020202020204" pitchFamily="34" charset="0"/>
              </a:rPr>
              <a:t>	  HUSK følgende før arbejdes påbegyndelse!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Orientere dig om arbejdes omfang og risici.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Sikre dig at arbejdet er planlægning og beskrevet i nødvendig omfang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Afgræns</a:t>
            </a: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 arbejdsstedet</a:t>
            </a:r>
            <a:r>
              <a:rPr lang="da-DK" sz="1800" dirty="0">
                <a:latin typeface="Arial" panose="020B0604020202020204" pitchFamily="34" charset="0"/>
                <a:cs typeface="Arial" panose="020B0604020202020204" pitchFamily="34" charset="0"/>
              </a:rPr>
              <a:t> eksempelvis med kæde og skiltning 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Kontroller om værktøj og beskyttelses udstyr er godkendt til brug under spænding. 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Personligt: Lange ærmer, gerne brand hæmmende tøj, ingen ur og smykker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Orientere alle der berøres af aktiviteten om omfang og varighed. </a:t>
            </a:r>
            <a:r>
              <a:rPr lang="da-DK" altLang="da-DK" sz="1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Undgå stress</a:t>
            </a:r>
          </a:p>
          <a:p>
            <a:pPr lvl="1">
              <a:lnSpc>
                <a:spcPct val="80000"/>
              </a:lnSpc>
              <a:buFontTx/>
              <a:buChar char="-"/>
            </a:pPr>
            <a:endParaRPr lang="da-DK" altLang="da-DK" sz="18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Hvad skal gøres hvis uheld indtræffer. 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Afbryd El-tilførslen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Skab sikkerhed evt. afskærm spændings førende dele med beskyttelses dug.</a:t>
            </a:r>
          </a:p>
        </p:txBody>
      </p:sp>
      <p:sp>
        <p:nvSpPr>
          <p:cNvPr id="6" name="Rektangel 5"/>
          <p:cNvSpPr/>
          <p:nvPr/>
        </p:nvSpPr>
        <p:spPr>
          <a:xfrm>
            <a:off x="533259" y="1862559"/>
            <a:ext cx="82081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buNone/>
            </a:pPr>
            <a:r>
              <a:rPr lang="da-DK" altLang="da-DK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aktiviteten planlægge spændingsløst skal denne mulighed benyttes.</a:t>
            </a:r>
          </a:p>
          <a:p>
            <a:pPr marL="609600" indent="-609600" algn="ctr">
              <a:buNone/>
            </a:pPr>
            <a:r>
              <a:rPr lang="da-DK" altLang="da-DK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 hvis det er uundgåeligt, er arbejde under spænding acceptabel.   </a:t>
            </a:r>
          </a:p>
          <a:p>
            <a:pPr marL="609600" indent="-609600" algn="ctr">
              <a:buNone/>
            </a:pPr>
            <a:r>
              <a:rPr lang="da-DK" altLang="da-DK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du utryg ved aktiviteten, så lad være !!!!!!!!!!!! 	Det er farligt.</a:t>
            </a:r>
            <a:endParaRPr lang="da-DK" altLang="da-DK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Lyd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6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473"/>
    </mc:Choice>
    <mc:Fallback xmlns="">
      <p:transition spd="slow" advTm="80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ly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543" y="990376"/>
            <a:ext cx="800849" cy="66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ktangel 4"/>
          <p:cNvSpPr/>
          <p:nvPr/>
        </p:nvSpPr>
        <p:spPr>
          <a:xfrm>
            <a:off x="1463040" y="710077"/>
            <a:ext cx="6522720" cy="1336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altLang="da-DK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a-DK" altLang="da-DK" sz="4000" dirty="0">
                <a:latin typeface="Arial" panose="020B0604020202020204" pitchFamily="34" charset="0"/>
                <a:cs typeface="Arial" panose="020B0604020202020204" pitchFamily="34" charset="0"/>
              </a:rPr>
              <a:t>Arbejde i nærheden af spændingsførende dele</a:t>
            </a:r>
          </a:p>
          <a:p>
            <a:pPr algn="ctr"/>
            <a:endParaRPr lang="da-DK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37669" y="2580294"/>
            <a:ext cx="8075612" cy="335604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Hold en sikkerhedsafstand på 30cm til spændingsførende dele.</a:t>
            </a:r>
          </a:p>
          <a:p>
            <a:pPr lvl="1"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Det er vigtig at du overholder afstande, som kaldes for nærved zonen på 30 cm</a:t>
            </a:r>
          </a:p>
          <a:p>
            <a:pPr lvl="1"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Arbejdsområdet betyder, at du ikke med kroppen, med værktøj eller andet, du håndterer, må komme inden for zonen på de 30 cm.</a:t>
            </a:r>
          </a:p>
          <a:p>
            <a:pPr lvl="1">
              <a:buFontTx/>
              <a:buChar char="-"/>
            </a:pPr>
            <a:r>
              <a:rPr lang="da-DK" altLang="da-DK" sz="1800" dirty="0">
                <a:latin typeface="Arial" panose="020B0604020202020204" pitchFamily="34" charset="0"/>
                <a:cs typeface="Arial" panose="020B0604020202020204" pitchFamily="34" charset="0"/>
              </a:rPr>
              <a:t>Vær opmærksom på, at ikke-elektrisk arbejde også er omfattet af de regler, der er ved arbejde i nærheden af spændingsførende dele.</a:t>
            </a:r>
          </a:p>
          <a:p>
            <a:pPr marL="457200" lvl="1" indent="0">
              <a:buNone/>
            </a:pPr>
            <a:endParaRPr lang="da-DK" altLang="da-DK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r>
              <a:rPr lang="da-DK" altLang="da-DK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Overholdes afstanden ikke, gælder reglerne for </a:t>
            </a:r>
          </a:p>
          <a:p>
            <a:pPr marL="457200" lvl="1" indent="0">
              <a:buNone/>
            </a:pPr>
            <a:r>
              <a:rPr lang="da-DK" altLang="da-DK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da-DK" altLang="da-DK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Arbejde under spænding.!!!</a:t>
            </a:r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7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367"/>
    </mc:Choice>
    <mc:Fallback xmlns="">
      <p:transition spd="slow" advTm="47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457200" y="5240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Sikkert El-arbejde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343919" y="1392464"/>
            <a:ext cx="8456161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>
                <a:latin typeface="Arial" panose="020B0604020202020204" pitchFamily="34" charset="0"/>
                <a:cs typeface="Arial" panose="020B0604020202020204" pitchFamily="34" charset="0"/>
              </a:rPr>
              <a:t>Kendskab og ansvar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Hvem har det overordnede ansvar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Hvem deltager i arbejdsaktivteten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Er alle på arbejdsholder informeret om arbejdets art og sikkerhed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Er du instrueret og informeret om eventuelle fare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Har du den nødvendige viden, uddannelse og kompetencerne til aktiviteten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Hvis aktiviteten betegnes som værende kompleks, skal der være en skriftlig plan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Må arbejdet udføres af en person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Skal du bære speciel beklædning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Husk: Aftag ur og smykker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Hvem kender til første hjælp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Er arbejdspladsen indrettet og afskærmet korrekt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Har du det nødvendige kenskab til arbejdet og driftsprocedurerne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Kender du dit ansvar, er du sagkyndig eller instrueret </a:t>
            </a:r>
          </a:p>
          <a:p>
            <a:r>
              <a:rPr lang="da-DK" b="1" dirty="0">
                <a:latin typeface="Arial" panose="020B0604020202020204" pitchFamily="34" charset="0"/>
                <a:cs typeface="Arial" panose="020B0604020202020204" pitchFamily="34" charset="0"/>
              </a:rPr>
              <a:t>Husk: Du har et ansvaret for dig selv og dine kollegaer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388" y="257320"/>
            <a:ext cx="866775" cy="838200"/>
          </a:xfrm>
          <a:prstGeom prst="rect">
            <a:avLst/>
          </a:prstGeom>
        </p:spPr>
      </p:pic>
      <p:pic>
        <p:nvPicPr>
          <p:cNvPr id="8" name="Ly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29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818"/>
    </mc:Choice>
    <mc:Fallback xmlns="">
      <p:transition spd="slow" advTm="79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939637" y="879233"/>
            <a:ext cx="204124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Aktivitet / Job</a:t>
            </a:r>
          </a:p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Planlægning</a:t>
            </a:r>
          </a:p>
        </p:txBody>
      </p:sp>
      <p:sp>
        <p:nvSpPr>
          <p:cNvPr id="3" name="Rektangel 2"/>
          <p:cNvSpPr/>
          <p:nvPr/>
        </p:nvSpPr>
        <p:spPr>
          <a:xfrm>
            <a:off x="1944255" y="1971538"/>
            <a:ext cx="204124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Fare </a:t>
            </a:r>
          </a:p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identifikation</a:t>
            </a:r>
          </a:p>
        </p:txBody>
      </p:sp>
      <p:sp>
        <p:nvSpPr>
          <p:cNvPr id="6" name="Rektangel 5"/>
          <p:cNvSpPr/>
          <p:nvPr/>
        </p:nvSpPr>
        <p:spPr>
          <a:xfrm>
            <a:off x="1939637" y="3045370"/>
            <a:ext cx="2036622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Risikovurdering</a:t>
            </a:r>
          </a:p>
        </p:txBody>
      </p:sp>
      <p:sp>
        <p:nvSpPr>
          <p:cNvPr id="7" name="Rektangel 6"/>
          <p:cNvSpPr/>
          <p:nvPr/>
        </p:nvSpPr>
        <p:spPr>
          <a:xfrm>
            <a:off x="1948873" y="4754307"/>
            <a:ext cx="2036622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Arbejdsopgave</a:t>
            </a:r>
          </a:p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Aktiviteten</a:t>
            </a:r>
          </a:p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Kan udføres</a:t>
            </a:r>
          </a:p>
        </p:txBody>
      </p:sp>
      <p:sp>
        <p:nvSpPr>
          <p:cNvPr id="8" name="Rektangel 7"/>
          <p:cNvSpPr/>
          <p:nvPr/>
        </p:nvSpPr>
        <p:spPr>
          <a:xfrm>
            <a:off x="6572474" y="3005950"/>
            <a:ext cx="2036622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felt 8"/>
          <p:cNvSpPr txBox="1"/>
          <p:nvPr/>
        </p:nvSpPr>
        <p:spPr>
          <a:xfrm>
            <a:off x="4115662" y="3141587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Risiko ikke acceptabel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7034079" y="3264527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Handling</a:t>
            </a:r>
          </a:p>
        </p:txBody>
      </p:sp>
      <p:sp>
        <p:nvSpPr>
          <p:cNvPr id="11" name="Tekstfelt 10"/>
          <p:cNvSpPr txBox="1"/>
          <p:nvPr/>
        </p:nvSpPr>
        <p:spPr>
          <a:xfrm>
            <a:off x="1885092" y="4395479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Alle risici elimineret</a:t>
            </a:r>
          </a:p>
        </p:txBody>
      </p:sp>
      <p:sp>
        <p:nvSpPr>
          <p:cNvPr id="12" name="Rektangel 11"/>
          <p:cNvSpPr/>
          <p:nvPr/>
        </p:nvSpPr>
        <p:spPr>
          <a:xfrm>
            <a:off x="662523" y="879233"/>
            <a:ext cx="383311" cy="9144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felt 12"/>
          <p:cNvSpPr txBox="1"/>
          <p:nvPr/>
        </p:nvSpPr>
        <p:spPr>
          <a:xfrm>
            <a:off x="4469812" y="679772"/>
            <a:ext cx="4025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>
                <a:latin typeface="Arial" panose="020B0604020202020204" pitchFamily="34" charset="0"/>
                <a:cs typeface="Arial" panose="020B0604020202020204" pitchFamily="34" charset="0"/>
              </a:rPr>
              <a:t>Risikovurderingsproces </a:t>
            </a:r>
          </a:p>
        </p:txBody>
      </p:sp>
      <p:sp>
        <p:nvSpPr>
          <p:cNvPr id="14" name="Tekstfelt 13"/>
          <p:cNvSpPr txBox="1"/>
          <p:nvPr/>
        </p:nvSpPr>
        <p:spPr>
          <a:xfrm rot="16200000">
            <a:off x="431407" y="1117341"/>
            <a:ext cx="845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Step 1</a:t>
            </a:r>
          </a:p>
        </p:txBody>
      </p:sp>
      <p:sp>
        <p:nvSpPr>
          <p:cNvPr id="15" name="Rektangel 14"/>
          <p:cNvSpPr/>
          <p:nvPr/>
        </p:nvSpPr>
        <p:spPr>
          <a:xfrm>
            <a:off x="655534" y="1980359"/>
            <a:ext cx="383311" cy="9097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kstfelt 15"/>
          <p:cNvSpPr txBox="1"/>
          <p:nvPr/>
        </p:nvSpPr>
        <p:spPr>
          <a:xfrm rot="16200000">
            <a:off x="421432" y="2250583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Step 2</a:t>
            </a:r>
          </a:p>
        </p:txBody>
      </p:sp>
      <p:sp>
        <p:nvSpPr>
          <p:cNvPr id="17" name="Rektangel 16"/>
          <p:cNvSpPr/>
          <p:nvPr/>
        </p:nvSpPr>
        <p:spPr>
          <a:xfrm>
            <a:off x="648545" y="4728954"/>
            <a:ext cx="383311" cy="9097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kstfelt 17"/>
          <p:cNvSpPr txBox="1"/>
          <p:nvPr/>
        </p:nvSpPr>
        <p:spPr>
          <a:xfrm rot="16200000">
            <a:off x="406252" y="502683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Step 5</a:t>
            </a:r>
          </a:p>
        </p:txBody>
      </p:sp>
      <p:sp>
        <p:nvSpPr>
          <p:cNvPr id="19" name="Rektangel 18"/>
          <p:cNvSpPr/>
          <p:nvPr/>
        </p:nvSpPr>
        <p:spPr>
          <a:xfrm>
            <a:off x="378443" y="3045370"/>
            <a:ext cx="667391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kstfelt 19"/>
          <p:cNvSpPr txBox="1"/>
          <p:nvPr/>
        </p:nvSpPr>
        <p:spPr>
          <a:xfrm rot="16200000">
            <a:off x="263215" y="3126881"/>
            <a:ext cx="89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latin typeface="Arial" panose="020B0604020202020204" pitchFamily="34" charset="0"/>
                <a:cs typeface="Arial" panose="020B0604020202020204" pitchFamily="34" charset="0"/>
              </a:rPr>
              <a:t>Step 3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Step 4</a:t>
            </a:r>
          </a:p>
        </p:txBody>
      </p:sp>
      <p:cxnSp>
        <p:nvCxnSpPr>
          <p:cNvPr id="22" name="Lige pilforbindelse 21"/>
          <p:cNvCxnSpPr>
            <a:stCxn id="6" idx="2"/>
            <a:endCxn id="11" idx="0"/>
          </p:cNvCxnSpPr>
          <p:nvPr/>
        </p:nvCxnSpPr>
        <p:spPr>
          <a:xfrm>
            <a:off x="2957948" y="3959770"/>
            <a:ext cx="6927" cy="4357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ge pilforbindelse 23"/>
          <p:cNvCxnSpPr>
            <a:stCxn id="6" idx="3"/>
          </p:cNvCxnSpPr>
          <p:nvPr/>
        </p:nvCxnSpPr>
        <p:spPr>
          <a:xfrm>
            <a:off x="3976259" y="3502570"/>
            <a:ext cx="2502634" cy="83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ge pilforbindelse 25"/>
          <p:cNvCxnSpPr/>
          <p:nvPr/>
        </p:nvCxnSpPr>
        <p:spPr>
          <a:xfrm flipV="1">
            <a:off x="7590785" y="2521102"/>
            <a:ext cx="0" cy="3690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ge pilforbindelse 27"/>
          <p:cNvCxnSpPr>
            <a:endCxn id="3" idx="3"/>
          </p:cNvCxnSpPr>
          <p:nvPr/>
        </p:nvCxnSpPr>
        <p:spPr>
          <a:xfrm flipH="1" flipV="1">
            <a:off x="3985495" y="2428738"/>
            <a:ext cx="3605290" cy="65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Lyd 3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31502" y="5646313"/>
            <a:ext cx="487362" cy="487362"/>
          </a:xfrm>
          <a:prstGeom prst="rect">
            <a:avLst/>
          </a:prstGeom>
        </p:spPr>
      </p:pic>
      <p:pic>
        <p:nvPicPr>
          <p:cNvPr id="25" name="Billed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0809" y="3946539"/>
            <a:ext cx="3918287" cy="2349329"/>
          </a:xfrm>
          <a:prstGeom prst="rect">
            <a:avLst/>
          </a:prstGeom>
        </p:spPr>
      </p:pic>
      <p:sp>
        <p:nvSpPr>
          <p:cNvPr id="4" name="Tekstfelt 3"/>
          <p:cNvSpPr txBox="1"/>
          <p:nvPr/>
        </p:nvSpPr>
        <p:spPr>
          <a:xfrm>
            <a:off x="5956772" y="422463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A</a:t>
            </a:r>
          </a:p>
        </p:txBody>
      </p:sp>
      <p:sp>
        <p:nvSpPr>
          <p:cNvPr id="5" name="Tekstfelt 4"/>
          <p:cNvSpPr txBox="1"/>
          <p:nvPr/>
        </p:nvSpPr>
        <p:spPr>
          <a:xfrm>
            <a:off x="5770592" y="463070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</a:t>
            </a:r>
          </a:p>
        </p:txBody>
      </p:sp>
      <p:sp>
        <p:nvSpPr>
          <p:cNvPr id="21" name="Tekstfelt 20"/>
          <p:cNvSpPr txBox="1"/>
          <p:nvPr/>
        </p:nvSpPr>
        <p:spPr>
          <a:xfrm>
            <a:off x="5616543" y="503546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C</a:t>
            </a:r>
          </a:p>
        </p:txBody>
      </p:sp>
      <p:sp>
        <p:nvSpPr>
          <p:cNvPr id="23" name="Tekstfelt 22"/>
          <p:cNvSpPr txBox="1"/>
          <p:nvPr/>
        </p:nvSpPr>
        <p:spPr>
          <a:xfrm>
            <a:off x="5460806" y="544902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</a:t>
            </a:r>
          </a:p>
        </p:txBody>
      </p:sp>
      <p:sp>
        <p:nvSpPr>
          <p:cNvPr id="27" name="Tekstfelt 26"/>
          <p:cNvSpPr txBox="1"/>
          <p:nvPr/>
        </p:nvSpPr>
        <p:spPr>
          <a:xfrm>
            <a:off x="5319667" y="584041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65905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43"/>
    </mc:Choice>
    <mc:Fallback xmlns="">
      <p:transition spd="slow" advTm="97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427854" y="2242001"/>
            <a:ext cx="83586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Inden du går i gang, skal du være tryk ved din arbejdsopgave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Du skal derfor risikovurderer alle trin i din arbejdsopgave </a:t>
            </a: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Det vil sige, at du skal vurderer om sikkerhedsforanstaltninger og de forholdsregler der er på arbejdsstedet giver dig et trykt arbejdsmiljø.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Kend din arbejdsopgave	</a:t>
            </a:r>
          </a:p>
          <a:p>
            <a:pPr marL="342900" indent="-342900">
              <a:buFontTx/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Er den nødvendige viden og erfaring tilstede </a:t>
            </a:r>
            <a:endParaRPr lang="da-DK" dirty="0"/>
          </a:p>
          <a:p>
            <a:pPr marL="342900" indent="-342900"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Er omgivelserne afsikreret og i orden. </a:t>
            </a:r>
          </a:p>
          <a:p>
            <a:pPr marL="342900" indent="-342900"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Er der flygt veje. </a:t>
            </a:r>
          </a:p>
          <a:p>
            <a:pPr marL="342900" indent="-342900"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Er dokumentationen tilstede og opdateret</a:t>
            </a:r>
          </a:p>
          <a:p>
            <a:pPr marL="342900" indent="-342900"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Følg virksomhedens retningslinjerne 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2353186" y="1045228"/>
            <a:ext cx="4361688" cy="865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Sikkert El-arbejde</a:t>
            </a:r>
          </a:p>
        </p:txBody>
      </p:sp>
      <p:pic>
        <p:nvPicPr>
          <p:cNvPr id="6" name="Ly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4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40"/>
    </mc:Choice>
    <mc:Fallback xmlns="">
      <p:transition spd="slow" advTm="48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BF132-AD1D-4C78-B763-9AA71CD03ADC}" type="slidenum">
              <a:rPr lang="da-DK" smtClean="0"/>
              <a:pPr>
                <a:defRPr/>
              </a:pPr>
              <a:t>11</a:t>
            </a:fld>
            <a:endParaRPr lang="da-DK"/>
          </a:p>
        </p:txBody>
      </p:sp>
      <p:sp>
        <p:nvSpPr>
          <p:cNvPr id="2" name="Tekstfelt 1"/>
          <p:cNvSpPr txBox="1"/>
          <p:nvPr/>
        </p:nvSpPr>
        <p:spPr>
          <a:xfrm>
            <a:off x="704914" y="1719072"/>
            <a:ext cx="77358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latin typeface="Arial" panose="020B0604020202020204" pitchFamily="34" charset="0"/>
                <a:cs typeface="Arial" panose="020B0604020202020204" pitchFamily="34" charset="0"/>
              </a:rPr>
              <a:t>Den bedste måde når ulykker skal undgås.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Følgende ingredienser skal være tilstede: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Virksomheden skal ha udformet relevante og forståelige sikkerhedsinstrukser.</a:t>
            </a:r>
          </a:p>
          <a:p>
            <a:pPr marL="342900" indent="-342900"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Den ansvarlige person for området, skal ha kenskab til de relevante sikkerhedsmæssige spørgsmål, og bruger kommunikation som et positivt redskab og er proaktiv.</a:t>
            </a:r>
          </a:p>
          <a:p>
            <a:pPr marL="342900" indent="-342900">
              <a:buAutoNum type="arabicPeriod"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Medarbejder skal ha en god kulturen hvor omgangstonen og respekten kollegaerne imellem er garant for at sikkerhedsmæssige spørgsmål kan drøftes frit. </a:t>
            </a:r>
          </a:p>
          <a:p>
            <a:endParaRPr lang="da-DK" dirty="0"/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6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457200" y="9108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Sikkert El-arbejde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457200" y="446007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Tak for denne gang </a:t>
            </a:r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da-DK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ly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81" y="2433434"/>
            <a:ext cx="1995507" cy="164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felt 1"/>
          <p:cNvSpPr txBox="1"/>
          <p:nvPr/>
        </p:nvSpPr>
        <p:spPr>
          <a:xfrm>
            <a:off x="3218688" y="2595240"/>
            <a:ext cx="28937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Take care!</a:t>
            </a:r>
          </a:p>
          <a:p>
            <a:r>
              <a:rPr lang="da-DK" sz="4000" dirty="0">
                <a:latin typeface="Arial" panose="020B0604020202020204" pitchFamily="34" charset="0"/>
                <a:cs typeface="Arial" panose="020B0604020202020204" pitchFamily="34" charset="0"/>
              </a:rPr>
              <a:t>Det er dit liv</a:t>
            </a:r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3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9"/>
    </mc:Choice>
    <mc:Fallback xmlns="">
      <p:transition spd="slow" advTm="9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80BF3CFFC25146BDCA34532F20B054" ma:contentTypeVersion="0" ma:contentTypeDescription="Opret et nyt dokument." ma:contentTypeScope="" ma:versionID="4cd08f979f282ec19e9aa5676edf192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B29A61-899C-4340-8C8C-6E87676E8F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4CBFE6-5D26-4F56-9AD5-7B43C317A0EA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28CC278-B0ED-454E-A0EC-861CB5A7B1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12297</TotalTime>
  <Words>723</Words>
  <Application>Microsoft Office PowerPoint</Application>
  <PresentationFormat>Skærmshow (4:3)</PresentationFormat>
  <Paragraphs>126</Paragraphs>
  <Slides>12</Slides>
  <Notes>0</Notes>
  <HiddenSlides>0</HiddenSlides>
  <MMClips>11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5" baseType="lpstr">
      <vt:lpstr>Arial</vt:lpstr>
      <vt:lpstr>Calibri</vt:lpstr>
      <vt:lpstr>Brugerdefineret design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MyMind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Mette Høj Olsen</dc:creator>
  <cp:lastModifiedBy>Erik Kolding Kristensen</cp:lastModifiedBy>
  <cp:revision>497</cp:revision>
  <cp:lastPrinted>2020-02-07T09:25:11Z</cp:lastPrinted>
  <dcterms:created xsi:type="dcterms:W3CDTF">2016-09-05T07:42:29Z</dcterms:created>
  <dcterms:modified xsi:type="dcterms:W3CDTF">2024-09-09T09:02:44Z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0x0101003E80BF3CFFC25146BDCA34532F20B054</vt:lpwstr>
  </property>
</Properties>
</file>