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3"/>
  </p:notesMasterIdLst>
  <p:sldIdLst>
    <p:sldId id="256" r:id="rId5"/>
    <p:sldId id="258" r:id="rId6"/>
    <p:sldId id="257" r:id="rId7"/>
    <p:sldId id="303" r:id="rId8"/>
    <p:sldId id="296" r:id="rId9"/>
    <p:sldId id="298" r:id="rId10"/>
    <p:sldId id="299" r:id="rId11"/>
    <p:sldId id="300" r:id="rId12"/>
    <p:sldId id="301" r:id="rId13"/>
    <p:sldId id="305" r:id="rId14"/>
    <p:sldId id="302" r:id="rId15"/>
    <p:sldId id="314" r:id="rId16"/>
    <p:sldId id="304" r:id="rId17"/>
    <p:sldId id="306" r:id="rId18"/>
    <p:sldId id="307" r:id="rId19"/>
    <p:sldId id="308" r:id="rId20"/>
    <p:sldId id="309" r:id="rId21"/>
    <p:sldId id="315" r:id="rId22"/>
  </p:sldIdLst>
  <p:sldSz cx="9144000" cy="6858000" type="screen4x3"/>
  <p:notesSz cx="6858000" cy="9144000"/>
  <p:defaultTextStyle>
    <a:defPPr>
      <a:defRPr lang="da-DK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084" autoAdjust="0"/>
    <p:restoredTop sz="94637" autoAdjust="0"/>
  </p:normalViewPr>
  <p:slideViewPr>
    <p:cSldViewPr snapToGrid="0" snapToObjects="1">
      <p:cViewPr>
        <p:scale>
          <a:sx n="75" d="100"/>
          <a:sy n="75" d="100"/>
        </p:scale>
        <p:origin x="917" y="41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BEA1B2A-D4F5-4392-AB76-E36F95BF69E0}" type="datetimeFigureOut">
              <a:rPr lang="da-DK" smtClean="0"/>
              <a:t>22-03-2026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Rediger typografien i masterens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2CA81AE-5337-4B50-814B-F80E12FABCD6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209985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Spændingsforstærkningen, kaldet </a:t>
            </a:r>
            <a:r>
              <a:rPr lang="da-DK" sz="1200" b="0" i="1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</a:t>
            </a:r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fortæller, hvor mange gange den tilførte signalspænding</a:t>
            </a:r>
          </a:p>
          <a:p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forstærkes op.</a:t>
            </a:r>
          </a:p>
          <a:p>
            <a:endParaRPr lang="da-DK" sz="1200" b="0" i="0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da-DK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 er interesseret i at finde et udtryk for forstærkningen.</a:t>
            </a:r>
          </a:p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2CA81AE-5337-4B50-814B-F80E12FABCD6}" type="slidenum">
              <a:rPr lang="da-DK" smtClean="0"/>
              <a:t>2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951387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A81AE-5337-4B50-814B-F80E12FABCD6}" type="slidenum">
              <a:rPr lang="da-DK" smtClean="0"/>
              <a:t>17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7685417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83182F-1B3B-24FE-E640-B5517E7D2C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lidebillede 1">
            <a:extLst>
              <a:ext uri="{FF2B5EF4-FFF2-40B4-BE49-F238E27FC236}">
                <a16:creationId xmlns:a16="http://schemas.microsoft.com/office/drawing/2014/main" id="{8D6E474D-0853-8766-A104-7FC8E015D9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dsholder til noter 2">
            <a:extLst>
              <a:ext uri="{FF2B5EF4-FFF2-40B4-BE49-F238E27FC236}">
                <a16:creationId xmlns:a16="http://schemas.microsoft.com/office/drawing/2014/main" id="{A2AFDFDD-ADEC-55E2-7298-4B5420BF9E7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a-DK" dirty="0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068CF27A-43C1-C891-F10D-3845D60CAF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2CA81AE-5337-4B50-814B-F80E12FABCD6}" type="slidenum">
              <a:rPr lang="da-DK" smtClean="0"/>
              <a:t>18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690919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22-03-2026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6530937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22-03-2026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0617218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22-03-2026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004907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22-03-2026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911428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22-03-2026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dias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966843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22-03-2026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dias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9138484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22-03-2026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dias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9619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22-03-2026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96015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a-DK"/>
              <a:t>Klik for at redigere i masteren</a:t>
            </a:r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22-03-2026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918721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22-03-2026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68153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EFE434-8B21-134E-A023-7FC4DFD5310D}" type="datetimeFigureOut">
              <a:rPr lang="da-DK" smtClean="0"/>
              <a:t>22-03-2026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41312974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i masteren</a:t>
            </a:r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EFE434-8B21-134E-A023-7FC4DFD5310D}" type="datetimeFigureOut">
              <a:rPr lang="da-DK" smtClean="0"/>
              <a:t>22-03-2026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dias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75C80F-7B73-9D4F-BF41-DF17528C0551}" type="slidenum">
              <a:rPr lang="da-DK" smtClean="0"/>
              <a:t>‹nr.›</a:t>
            </a:fld>
            <a:endParaRPr lang="da-DK"/>
          </a:p>
        </p:txBody>
      </p:sp>
      <p:pic>
        <p:nvPicPr>
          <p:cNvPr id="8" name="Billed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0884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jari@mercantec.dk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pefa@mercantec.dk" TargetMode="External"/><Relationship Id="rId4" Type="http://schemas.openxmlformats.org/officeDocument/2006/relationships/hyperlink" Target="mailto:makv@mercantec.dk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mercantec.dk/om-mercantec/livet-paa-skolen/regler-og-politikker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da-DK" sz="2800" dirty="0"/>
              <a:t>Intro og forventningsafstemning for H1 Efterår 2025</a:t>
            </a:r>
          </a:p>
        </p:txBody>
      </p:sp>
      <p:sp>
        <p:nvSpPr>
          <p:cNvPr id="8" name="Undertitel 7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da-DK" sz="2000" dirty="0" err="1"/>
              <a:t>Mercantec</a:t>
            </a:r>
            <a:r>
              <a:rPr lang="da-DK" sz="2000" dirty="0"/>
              <a:t> elektronik</a:t>
            </a:r>
          </a:p>
        </p:txBody>
      </p:sp>
    </p:spTree>
    <p:extLst>
      <p:ext uri="{BB962C8B-B14F-4D97-AF65-F5344CB8AC3E}">
        <p14:creationId xmlns:p14="http://schemas.microsoft.com/office/powerpoint/2010/main" val="40347412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199" y="656823"/>
            <a:ext cx="8326073" cy="360608"/>
          </a:xfrm>
        </p:spPr>
        <p:txBody>
          <a:bodyPr>
            <a:noAutofit/>
          </a:bodyPr>
          <a:lstStyle/>
          <a:p>
            <a:pPr algn="l"/>
            <a:r>
              <a:rPr lang="da-DK" sz="3200" dirty="0">
                <a:solidFill>
                  <a:srgbClr val="FF0000"/>
                </a:solidFill>
              </a:rPr>
              <a:t>Underviser</a:t>
            </a:r>
            <a:r>
              <a:rPr lang="da-DK" sz="3200" dirty="0"/>
              <a:t>, </a:t>
            </a:r>
            <a:r>
              <a:rPr lang="da-DK" sz="3200" dirty="0">
                <a:solidFill>
                  <a:schemeClr val="accent3"/>
                </a:solidFill>
              </a:rPr>
              <a:t>SPS, </a:t>
            </a:r>
            <a:r>
              <a:rPr lang="da-DK" sz="3200" dirty="0">
                <a:solidFill>
                  <a:schemeClr val="accent6"/>
                </a:solidFill>
              </a:rPr>
              <a:t>støtte</a:t>
            </a:r>
            <a:r>
              <a:rPr lang="da-DK" dirty="0"/>
              <a:t> </a:t>
            </a:r>
            <a:r>
              <a:rPr lang="da-DK" sz="3200" dirty="0"/>
              <a:t>og </a:t>
            </a:r>
            <a:r>
              <a:rPr lang="da-DK" sz="3200" dirty="0">
                <a:solidFill>
                  <a:schemeClr val="tx2"/>
                </a:solidFill>
              </a:rPr>
              <a:t>elever</a:t>
            </a:r>
            <a:r>
              <a:rPr lang="da-DK" sz="3200" dirty="0">
                <a:solidFill>
                  <a:srgbClr val="0070C0"/>
                </a:solidFill>
              </a:rPr>
              <a:t> </a:t>
            </a:r>
            <a:r>
              <a:rPr lang="da-DK" sz="3200" dirty="0"/>
              <a:t>på H1 Forår 26</a:t>
            </a:r>
          </a:p>
        </p:txBody>
      </p:sp>
      <p:sp>
        <p:nvSpPr>
          <p:cNvPr id="8" name="Tekstfelt 7">
            <a:extLst>
              <a:ext uri="{FF2B5EF4-FFF2-40B4-BE49-F238E27FC236}">
                <a16:creationId xmlns:a16="http://schemas.microsoft.com/office/drawing/2014/main" id="{387A1412-F662-C697-5967-A44E87D3D63B}"/>
              </a:ext>
            </a:extLst>
          </p:cNvPr>
          <p:cNvSpPr txBox="1"/>
          <p:nvPr/>
        </p:nvSpPr>
        <p:spPr>
          <a:xfrm>
            <a:off x="1048437" y="1206170"/>
            <a:ext cx="5108524" cy="50167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1600" b="1" dirty="0">
                <a:solidFill>
                  <a:srgbClr val="FF0000"/>
                </a:solidFill>
              </a:rPr>
              <a:t>Jakob Riis:</a:t>
            </a:r>
            <a:r>
              <a:rPr lang="nl-NL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 </a:t>
            </a:r>
            <a:r>
              <a:rPr lang="nl-NL" sz="1600" b="1" dirty="0">
                <a:solidFill>
                  <a:srgbClr val="FF0000"/>
                </a:solidFill>
                <a:sym typeface="Wingdings" panose="05000000000000000000" pitchFamily="2" charset="2"/>
                <a:hlinkClick r:id="rId3"/>
              </a:rPr>
              <a:t>jari@mercantec.dk</a:t>
            </a:r>
            <a:endParaRPr lang="da-DK" sz="1600" b="1" dirty="0">
              <a:solidFill>
                <a:srgbClr val="FF0000"/>
              </a:solidFill>
            </a:endParaRPr>
          </a:p>
          <a:p>
            <a:r>
              <a:rPr lang="nl-NL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Martin Kruse Vestergaard; </a:t>
            </a:r>
            <a:r>
              <a:rPr lang="nl-NL" sz="1600" b="1" dirty="0">
                <a:solidFill>
                  <a:srgbClr val="FF0000"/>
                </a:solidFill>
                <a:sym typeface="Wingdings" panose="05000000000000000000" pitchFamily="2" charset="2"/>
                <a:hlinkClick r:id="rId4"/>
              </a:rPr>
              <a:t>makv@mercantec.dk</a:t>
            </a:r>
            <a:endParaRPr lang="nl-NL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nn-NO" sz="1600" b="1" dirty="0">
                <a:solidFill>
                  <a:srgbClr val="FF0000"/>
                </a:solidFill>
                <a:sym typeface="Wingdings" panose="05000000000000000000" pitchFamily="2" charset="2"/>
              </a:rPr>
              <a:t>Peter Faber; </a:t>
            </a:r>
            <a:r>
              <a:rPr lang="nl-NL" sz="1600" b="1" dirty="0">
                <a:solidFill>
                  <a:srgbClr val="FF0000"/>
                </a:solidFill>
                <a:sym typeface="Wingdings" panose="05000000000000000000" pitchFamily="2" charset="2"/>
                <a:hlinkClick r:id="rId5"/>
              </a:rPr>
              <a:t>pefa@mercantec.dk</a:t>
            </a:r>
            <a:endParaRPr lang="nn-NO" sz="1600" b="1" dirty="0">
              <a:solidFill>
                <a:srgbClr val="FF0000"/>
              </a:solidFill>
              <a:sym typeface="Wingdings" panose="05000000000000000000" pitchFamily="2" charset="2"/>
            </a:endParaRPr>
          </a:p>
          <a:p>
            <a:r>
              <a:rPr lang="da-DK" sz="1600" b="1" dirty="0">
                <a:solidFill>
                  <a:schemeClr val="accent3"/>
                </a:solidFill>
              </a:rPr>
              <a:t>Karin Olsen</a:t>
            </a:r>
            <a:endParaRPr lang="da-DK" sz="1600" b="1" dirty="0">
              <a:solidFill>
                <a:schemeClr val="accent6"/>
              </a:solidFill>
            </a:endParaRPr>
          </a:p>
          <a:p>
            <a:r>
              <a:rPr lang="da-DK" sz="1600" b="1" dirty="0">
                <a:solidFill>
                  <a:schemeClr val="accent6"/>
                </a:solidFill>
              </a:rPr>
              <a:t>Hanne Silke Christensen</a:t>
            </a:r>
          </a:p>
          <a:p>
            <a:r>
              <a:rPr lang="da-DK" sz="1600" b="1" dirty="0">
                <a:solidFill>
                  <a:schemeClr val="tx2"/>
                </a:solidFill>
              </a:rPr>
              <a:t>Andreas Dan Kjær</a:t>
            </a:r>
          </a:p>
          <a:p>
            <a:r>
              <a:rPr lang="da-DK" sz="1600" b="1" dirty="0">
                <a:solidFill>
                  <a:schemeClr val="tx2"/>
                </a:solidFill>
              </a:rPr>
              <a:t>Belinda </a:t>
            </a:r>
            <a:r>
              <a:rPr lang="da-DK" sz="1600" b="1" dirty="0" err="1">
                <a:solidFill>
                  <a:schemeClr val="tx2"/>
                </a:solidFill>
              </a:rPr>
              <a:t>Wilfing</a:t>
            </a:r>
            <a:r>
              <a:rPr lang="da-DK" sz="1600" b="1" dirty="0">
                <a:solidFill>
                  <a:schemeClr val="tx2"/>
                </a:solidFill>
              </a:rPr>
              <a:t> Blak Jakobsen</a:t>
            </a:r>
          </a:p>
          <a:p>
            <a:r>
              <a:rPr lang="da-DK" sz="1600" b="1" dirty="0">
                <a:solidFill>
                  <a:schemeClr val="tx2"/>
                </a:solidFill>
              </a:rPr>
              <a:t>Chris Gideon Hansen</a:t>
            </a:r>
          </a:p>
          <a:p>
            <a:r>
              <a:rPr lang="da-DK" sz="1600" b="1" dirty="0">
                <a:solidFill>
                  <a:schemeClr val="tx2"/>
                </a:solidFill>
              </a:rPr>
              <a:t>Dres Egmose Busch</a:t>
            </a:r>
          </a:p>
          <a:p>
            <a:r>
              <a:rPr lang="da-DK" sz="1600" b="1" dirty="0">
                <a:solidFill>
                  <a:schemeClr val="tx2"/>
                </a:solidFill>
              </a:rPr>
              <a:t>Jeppe </a:t>
            </a:r>
            <a:r>
              <a:rPr lang="da-DK" sz="1600" b="1" dirty="0" err="1">
                <a:solidFill>
                  <a:schemeClr val="tx2"/>
                </a:solidFill>
              </a:rPr>
              <a:t>Nordmann</a:t>
            </a:r>
            <a:r>
              <a:rPr lang="da-DK" sz="1600" b="1" dirty="0">
                <a:solidFill>
                  <a:schemeClr val="tx2"/>
                </a:solidFill>
              </a:rPr>
              <a:t> </a:t>
            </a:r>
            <a:r>
              <a:rPr lang="da-DK" sz="1600" b="1" dirty="0" err="1">
                <a:solidFill>
                  <a:schemeClr val="tx2"/>
                </a:solidFill>
              </a:rPr>
              <a:t>Stieffenhofer</a:t>
            </a:r>
            <a:endParaRPr lang="da-DK" sz="1600" b="1" dirty="0">
              <a:solidFill>
                <a:schemeClr val="tx2"/>
              </a:solidFill>
            </a:endParaRPr>
          </a:p>
          <a:p>
            <a:r>
              <a:rPr lang="da-DK" sz="1600" b="1" dirty="0">
                <a:solidFill>
                  <a:schemeClr val="tx2"/>
                </a:solidFill>
              </a:rPr>
              <a:t>Lyannie Huynh</a:t>
            </a:r>
          </a:p>
          <a:p>
            <a:r>
              <a:rPr lang="da-DK" sz="1600" b="1" dirty="0">
                <a:solidFill>
                  <a:schemeClr val="tx2"/>
                </a:solidFill>
              </a:rPr>
              <a:t>Magnus Krone Klausen</a:t>
            </a:r>
          </a:p>
          <a:p>
            <a:r>
              <a:rPr lang="da-DK" sz="1600" b="1" dirty="0">
                <a:solidFill>
                  <a:schemeClr val="tx2"/>
                </a:solidFill>
              </a:rPr>
              <a:t>Mathias Rix Bak</a:t>
            </a:r>
          </a:p>
          <a:p>
            <a:r>
              <a:rPr lang="da-DK" sz="1600" b="1" dirty="0">
                <a:solidFill>
                  <a:schemeClr val="tx2"/>
                </a:solidFill>
              </a:rPr>
              <a:t>Michael Knudsen</a:t>
            </a:r>
          </a:p>
          <a:p>
            <a:r>
              <a:rPr lang="da-DK" sz="1600" b="1" dirty="0">
                <a:solidFill>
                  <a:schemeClr val="tx2"/>
                </a:solidFill>
              </a:rPr>
              <a:t>Mikkel Møller Andersen</a:t>
            </a:r>
          </a:p>
          <a:p>
            <a:r>
              <a:rPr lang="da-DK" sz="1600" b="1" dirty="0">
                <a:solidFill>
                  <a:schemeClr val="tx2"/>
                </a:solidFill>
              </a:rPr>
              <a:t>Nicolas Emanuel Hansen</a:t>
            </a:r>
          </a:p>
          <a:p>
            <a:r>
              <a:rPr lang="da-DK" sz="1600" b="1" dirty="0" err="1">
                <a:solidFill>
                  <a:schemeClr val="tx2"/>
                </a:solidFill>
              </a:rPr>
              <a:t>Pavlo</a:t>
            </a:r>
            <a:r>
              <a:rPr lang="da-DK" sz="1600" b="1" dirty="0">
                <a:solidFill>
                  <a:schemeClr val="tx2"/>
                </a:solidFill>
              </a:rPr>
              <a:t> </a:t>
            </a:r>
            <a:r>
              <a:rPr lang="da-DK" sz="1600" b="1" dirty="0" err="1">
                <a:solidFill>
                  <a:schemeClr val="tx2"/>
                </a:solidFill>
              </a:rPr>
              <a:t>Hilko</a:t>
            </a:r>
            <a:endParaRPr lang="da-DK" sz="1600" b="1" dirty="0">
              <a:solidFill>
                <a:schemeClr val="tx2"/>
              </a:solidFill>
            </a:endParaRPr>
          </a:p>
          <a:p>
            <a:r>
              <a:rPr lang="da-DK" sz="1600" b="1" dirty="0" err="1">
                <a:solidFill>
                  <a:schemeClr val="tx2"/>
                </a:solidFill>
              </a:rPr>
              <a:t>Petru</a:t>
            </a:r>
            <a:r>
              <a:rPr lang="da-DK" sz="1600" b="1" dirty="0">
                <a:solidFill>
                  <a:schemeClr val="tx2"/>
                </a:solidFill>
              </a:rPr>
              <a:t> Toma</a:t>
            </a:r>
          </a:p>
          <a:p>
            <a:r>
              <a:rPr lang="da-DK" sz="1600" b="1" dirty="0">
                <a:solidFill>
                  <a:schemeClr val="tx2"/>
                </a:solidFill>
              </a:rPr>
              <a:t>Sebastian Møller Nielsen</a:t>
            </a:r>
          </a:p>
          <a:p>
            <a:r>
              <a:rPr lang="da-DK" sz="1600" b="1" dirty="0" err="1">
                <a:solidFill>
                  <a:schemeClr val="tx2"/>
                </a:solidFill>
              </a:rPr>
              <a:t>Aannguaq</a:t>
            </a:r>
            <a:r>
              <a:rPr lang="da-DK" sz="1600" b="1" dirty="0">
                <a:solidFill>
                  <a:schemeClr val="tx2"/>
                </a:solidFill>
              </a:rPr>
              <a:t> </a:t>
            </a:r>
            <a:r>
              <a:rPr lang="da-DK" sz="1600" b="1" dirty="0" err="1">
                <a:solidFill>
                  <a:schemeClr val="tx2"/>
                </a:solidFill>
              </a:rPr>
              <a:t>Aggu</a:t>
            </a:r>
            <a:r>
              <a:rPr lang="da-DK" sz="1600" b="1" dirty="0">
                <a:solidFill>
                  <a:schemeClr val="tx2"/>
                </a:solidFill>
              </a:rPr>
              <a:t> </a:t>
            </a:r>
            <a:r>
              <a:rPr lang="da-DK" sz="1600" b="1" dirty="0" err="1">
                <a:solidFill>
                  <a:schemeClr val="tx2"/>
                </a:solidFill>
              </a:rPr>
              <a:t>Angaju</a:t>
            </a:r>
            <a:r>
              <a:rPr lang="da-DK" sz="1600" b="1" dirty="0">
                <a:solidFill>
                  <a:schemeClr val="tx2"/>
                </a:solidFill>
              </a:rPr>
              <a:t> </a:t>
            </a:r>
            <a:r>
              <a:rPr lang="da-DK" sz="1600" b="1" dirty="0" err="1">
                <a:solidFill>
                  <a:schemeClr val="tx2"/>
                </a:solidFill>
              </a:rPr>
              <a:t>Isbos</a:t>
            </a:r>
            <a:r>
              <a:rPr lang="da-DK" sz="1600" b="1" dirty="0">
                <a:solidFill>
                  <a:schemeClr val="tx2"/>
                </a:solidFill>
              </a:rPr>
              <a:t>... (</a:t>
            </a:r>
            <a:r>
              <a:rPr lang="da-DK" sz="1600" b="1" dirty="0" err="1">
                <a:solidFill>
                  <a:schemeClr val="tx2"/>
                </a:solidFill>
              </a:rPr>
              <a:t>Angu</a:t>
            </a:r>
            <a:r>
              <a:rPr lang="da-DK" sz="1600" b="1" dirty="0">
                <a:solidFill>
                  <a:schemeClr val="tx2"/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918366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D2A0EF4F-6E8F-29EB-3A6D-53CBA40CAD10}"/>
              </a:ext>
            </a:extLst>
          </p:cNvPr>
          <p:cNvSpPr txBox="1"/>
          <p:nvPr/>
        </p:nvSpPr>
        <p:spPr>
          <a:xfrm>
            <a:off x="1094763" y="3059668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1. Du møder til tiden.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9DF8F9F2-E134-1F11-47F1-138F982C5FFB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5634461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66FABD-8982-DC01-33B2-4BDBD51887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A5CACF2C-EAB2-04A7-B768-BC40C4941F50}"/>
              </a:ext>
            </a:extLst>
          </p:cNvPr>
          <p:cNvSpPr txBox="1"/>
          <p:nvPr/>
        </p:nvSpPr>
        <p:spPr>
          <a:xfrm>
            <a:off x="1094763" y="3059668"/>
            <a:ext cx="721033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2. Du giver besked på Lectio, hvis du er       	forsinket eller ikke kommer. Du bedes  	kort beskrive årsagen.</a:t>
            </a:r>
          </a:p>
          <a:p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E09E8AE2-9DC1-AF85-BE43-01E464D53768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16939595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574101C-2A09-101B-D64A-9425F58E0E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DF48C79E-BBC7-39F6-72C7-15D0408E6226}"/>
              </a:ext>
            </a:extLst>
          </p:cNvPr>
          <p:cNvSpPr txBox="1"/>
          <p:nvPr/>
        </p:nvSpPr>
        <p:spPr>
          <a:xfrm>
            <a:off x="1094763" y="3059668"/>
            <a:ext cx="4572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3. Du møder forberedt.</a:t>
            </a:r>
          </a:p>
          <a:p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C462FFAA-DFA6-1E06-626B-4660CE8F3671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5944751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7E5BD8-AC6D-432B-2A2C-96BD71C664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D6A34F85-FE3D-2D00-87C4-B2CC324C85B3}"/>
              </a:ext>
            </a:extLst>
          </p:cNvPr>
          <p:cNvSpPr txBox="1"/>
          <p:nvPr/>
        </p:nvSpPr>
        <p:spPr>
          <a:xfrm>
            <a:off x="1094763" y="3059668"/>
            <a:ext cx="573387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4. Du lytter når der undervises.</a:t>
            </a:r>
          </a:p>
          <a:p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E0D62B15-5564-51D6-A1AF-3AA79B657142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1242028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C99035-EF58-8C11-DD48-94A3A1359E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387CBF8E-AE60-D3C9-0524-A3E24714CD16}"/>
              </a:ext>
            </a:extLst>
          </p:cNvPr>
          <p:cNvSpPr txBox="1"/>
          <p:nvPr/>
        </p:nvSpPr>
        <p:spPr>
          <a:xfrm>
            <a:off x="1094763" y="3059668"/>
            <a:ext cx="68244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5. Du tager notater, der ikke bliver væk.</a:t>
            </a:r>
          </a:p>
          <a:p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B1A800BF-8E44-5E5F-D049-B4AD377A09A2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24419802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354A6D-923F-EE2B-0F1B-E36664A42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BA31F553-C8C6-8ED8-E91B-1F774E237416}"/>
              </a:ext>
            </a:extLst>
          </p:cNvPr>
          <p:cNvSpPr txBox="1"/>
          <p:nvPr/>
        </p:nvSpPr>
        <p:spPr>
          <a:xfrm>
            <a:off x="1094763" y="3059668"/>
            <a:ext cx="792340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6. Du siger til, hvis der er noget du ikke forstår.</a:t>
            </a:r>
          </a:p>
          <a:p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4E7B5C08-CFE8-8E61-7410-3A7CF33755A2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1820285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E6A903-5C65-1B46-F876-DAD7767BE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CD7C6D17-193B-BD50-0CB4-522E8F3812FA}"/>
              </a:ext>
            </a:extLst>
          </p:cNvPr>
          <p:cNvSpPr txBox="1"/>
          <p:nvPr/>
        </p:nvSpPr>
        <p:spPr>
          <a:xfrm>
            <a:off x="1094762" y="3059668"/>
            <a:ext cx="7503954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7. Du bremser mig/os - hvis du synes det går   	for stærkt.</a:t>
            </a:r>
          </a:p>
          <a:p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42B96BBC-E4F5-F0B0-DFF1-CF693CCE2D45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6005788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032858-81B0-1F78-672C-AEEC6C2B83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5A955233-76D8-27C7-2F52-390A1D7466EA}"/>
              </a:ext>
            </a:extLst>
          </p:cNvPr>
          <p:cNvSpPr txBox="1"/>
          <p:nvPr/>
        </p:nvSpPr>
        <p:spPr>
          <a:xfrm>
            <a:off x="1094763" y="3059668"/>
            <a:ext cx="760462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8. Du/I laver de stillede opgaver til din/jeres 	bedste formåen. 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E8ED4A9E-AB18-28A8-EA66-3751E4BF5345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40625889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59EB2-DD1B-F856-369C-070C0D6DA2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F069883C-DE78-3B18-2088-2AF119F40E04}"/>
              </a:ext>
            </a:extLst>
          </p:cNvPr>
          <p:cNvSpPr txBox="1"/>
          <p:nvPr/>
        </p:nvSpPr>
        <p:spPr>
          <a:xfrm>
            <a:off x="1094762" y="3059668"/>
            <a:ext cx="71683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9. Du hjælper din sidemand, hvis han har  	problemer.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333EB5EB-F3A3-1317-FC1C-29F4F240DAD7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330167037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973694-9DC9-C8FC-9A27-64A1A2396C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5E7BA388-221D-227A-2223-451A51C56811}"/>
              </a:ext>
            </a:extLst>
          </p:cNvPr>
          <p:cNvSpPr txBox="1"/>
          <p:nvPr/>
        </p:nvSpPr>
        <p:spPr>
          <a:xfrm>
            <a:off x="1094762" y="3059668"/>
            <a:ext cx="71683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10. Du har en inkluderende tilgang til 			  klasse fællesskabet.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1BDD825E-404B-CC87-2963-98EF12BBBCA7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33505609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4D5D16-48AF-5BB4-FC0E-DA09312EF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E2119647-5EAC-F864-FA89-BC269A9FF929}"/>
              </a:ext>
            </a:extLst>
          </p:cNvPr>
          <p:cNvSpPr txBox="1"/>
          <p:nvPr/>
        </p:nvSpPr>
        <p:spPr>
          <a:xfrm>
            <a:off x="1094762" y="3059668"/>
            <a:ext cx="77975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11. Du hjælper mig/os med at overholde 	    		  tiden.</a:t>
            </a:r>
            <a:r>
              <a:rPr lang="da-DK" sz="3200" dirty="0">
                <a:sym typeface="Wingdings" panose="05000000000000000000" pitchFamily="2" charset="2"/>
              </a:rPr>
              <a:t></a:t>
            </a:r>
            <a:endParaRPr lang="da-DK" sz="3200" dirty="0"/>
          </a:p>
          <a:p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1E52D2A3-FA9C-F6AC-439F-53A3228D4AC0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5877767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A57C73-0202-0465-9809-758A33527D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D61D5959-D991-D4E5-84DE-AC1FBB92B887}"/>
              </a:ext>
            </a:extLst>
          </p:cNvPr>
          <p:cNvSpPr txBox="1"/>
          <p:nvPr/>
        </p:nvSpPr>
        <p:spPr>
          <a:xfrm>
            <a:off x="1094762" y="3059668"/>
            <a:ext cx="77975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>
                <a:solidFill>
                  <a:schemeClr val="accent2">
                    <a:lumMod val="75000"/>
                  </a:schemeClr>
                </a:solidFill>
              </a:rPr>
              <a:t>Dine forventninger. </a:t>
            </a:r>
            <a:r>
              <a:rPr lang="da-DK" sz="3200" dirty="0">
                <a:sym typeface="Wingdings" panose="05000000000000000000" pitchFamily="2" charset="2"/>
              </a:rPr>
              <a:t></a:t>
            </a:r>
            <a:endParaRPr lang="da-DK" sz="3200" dirty="0"/>
          </a:p>
          <a:p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28AFFAEE-A117-3773-DE31-65FF44A36900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Forventningsafstemning</a:t>
            </a:r>
          </a:p>
        </p:txBody>
      </p:sp>
    </p:spTree>
    <p:extLst>
      <p:ext uri="{BB962C8B-B14F-4D97-AF65-F5344CB8AC3E}">
        <p14:creationId xmlns:p14="http://schemas.microsoft.com/office/powerpoint/2010/main" val="22997933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307D79-EB18-4A36-AD5A-970A4A96D7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D18FB3EE-A185-F931-19B0-886BC18EFF47}"/>
              </a:ext>
            </a:extLst>
          </p:cNvPr>
          <p:cNvSpPr txBox="1"/>
          <p:nvPr/>
        </p:nvSpPr>
        <p:spPr>
          <a:xfrm>
            <a:off x="1094762" y="3059668"/>
            <a:ext cx="779756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>
                <a:hlinkClick r:id="rId2"/>
              </a:rPr>
              <a:t>https://www.mercantec.dk/om-mercantec/livet-paa-skolen/regler-og-politikker</a:t>
            </a:r>
            <a:endParaRPr lang="da-DK" sz="3200" dirty="0"/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823557EC-DAB6-0907-77BE-D5780D038E2E}"/>
              </a:ext>
            </a:extLst>
          </p:cNvPr>
          <p:cNvSpPr txBox="1"/>
          <p:nvPr/>
        </p:nvSpPr>
        <p:spPr>
          <a:xfrm>
            <a:off x="1094763" y="1467966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Skolens regler</a:t>
            </a:r>
          </a:p>
        </p:txBody>
      </p:sp>
    </p:spTree>
    <p:extLst>
      <p:ext uri="{BB962C8B-B14F-4D97-AF65-F5344CB8AC3E}">
        <p14:creationId xmlns:p14="http://schemas.microsoft.com/office/powerpoint/2010/main" val="20958194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327BE9-1382-7844-05AD-E782AB51BB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kstfelt 9">
            <a:extLst>
              <a:ext uri="{FF2B5EF4-FFF2-40B4-BE49-F238E27FC236}">
                <a16:creationId xmlns:a16="http://schemas.microsoft.com/office/drawing/2014/main" id="{0389BAF7-7CC2-4B8E-BD7B-F71C0B08CFD9}"/>
              </a:ext>
            </a:extLst>
          </p:cNvPr>
          <p:cNvSpPr txBox="1"/>
          <p:nvPr/>
        </p:nvSpPr>
        <p:spPr>
          <a:xfrm>
            <a:off x="1094763" y="1725053"/>
            <a:ext cx="7797567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08:00-09:30	 Check in + Lektion 1 &amp; 2</a:t>
            </a:r>
          </a:p>
          <a:p>
            <a:r>
              <a:rPr lang="da-DK" sz="3200" dirty="0"/>
              <a:t>09:30-10:00	 Pause</a:t>
            </a:r>
          </a:p>
        </p:txBody>
      </p:sp>
      <p:sp>
        <p:nvSpPr>
          <p:cNvPr id="12" name="Tekstfelt 11">
            <a:extLst>
              <a:ext uri="{FF2B5EF4-FFF2-40B4-BE49-F238E27FC236}">
                <a16:creationId xmlns:a16="http://schemas.microsoft.com/office/drawing/2014/main" id="{763AFF83-78C5-7D51-970B-8C6C91D02BBD}"/>
              </a:ext>
            </a:extLst>
          </p:cNvPr>
          <p:cNvSpPr txBox="1"/>
          <p:nvPr/>
        </p:nvSpPr>
        <p:spPr>
          <a:xfrm>
            <a:off x="1094760" y="930659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>
                <a:solidFill>
                  <a:srgbClr val="0070C0"/>
                </a:solidFill>
              </a:rPr>
              <a:t>Mødetider</a:t>
            </a:r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AC57268E-1CB5-6E5C-2107-379975279786}"/>
              </a:ext>
            </a:extLst>
          </p:cNvPr>
          <p:cNvSpPr txBox="1"/>
          <p:nvPr/>
        </p:nvSpPr>
        <p:spPr>
          <a:xfrm>
            <a:off x="1094763" y="2716650"/>
            <a:ext cx="7344562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10:00-11:25	 Lektion 3 &amp; 4</a:t>
            </a:r>
          </a:p>
          <a:p>
            <a:r>
              <a:rPr lang="da-DK" sz="3200" dirty="0"/>
              <a:t>11:25-12:00    Pause</a:t>
            </a:r>
          </a:p>
        </p:txBody>
      </p:sp>
      <p:sp>
        <p:nvSpPr>
          <p:cNvPr id="5" name="Tekstfelt 4">
            <a:extLst>
              <a:ext uri="{FF2B5EF4-FFF2-40B4-BE49-F238E27FC236}">
                <a16:creationId xmlns:a16="http://schemas.microsoft.com/office/drawing/2014/main" id="{83446BA4-2787-22B2-7B81-842E40F0270E}"/>
              </a:ext>
            </a:extLst>
          </p:cNvPr>
          <p:cNvSpPr txBox="1"/>
          <p:nvPr/>
        </p:nvSpPr>
        <p:spPr>
          <a:xfrm>
            <a:off x="1094763" y="3685665"/>
            <a:ext cx="695447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12:00-13:30	 Lektion 5 &amp; 6</a:t>
            </a:r>
          </a:p>
          <a:p>
            <a:r>
              <a:rPr lang="da-DK" sz="3200" dirty="0"/>
              <a:t>13:30-13:45    Pause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71077A14-6FFB-F300-7524-75FFB63E8DF3}"/>
              </a:ext>
            </a:extLst>
          </p:cNvPr>
          <p:cNvSpPr txBox="1"/>
          <p:nvPr/>
        </p:nvSpPr>
        <p:spPr>
          <a:xfrm>
            <a:off x="1094763" y="4699844"/>
            <a:ext cx="81163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/>
              <a:t>13:45-15:00	 Lektion 7 &amp; 8 </a:t>
            </a:r>
          </a:p>
          <a:p>
            <a:r>
              <a:rPr lang="da-DK" sz="3200" dirty="0"/>
              <a:t>15:00-15:15	 Check ud</a:t>
            </a:r>
          </a:p>
        </p:txBody>
      </p:sp>
    </p:spTree>
    <p:extLst>
      <p:ext uri="{BB962C8B-B14F-4D97-AF65-F5344CB8AC3E}">
        <p14:creationId xmlns:p14="http://schemas.microsoft.com/office/powerpoint/2010/main" val="28850803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592092-B125-FFED-369D-82AC08A85E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felt 11">
            <a:extLst>
              <a:ext uri="{FF2B5EF4-FFF2-40B4-BE49-F238E27FC236}">
                <a16:creationId xmlns:a16="http://schemas.microsoft.com/office/drawing/2014/main" id="{9C45B537-052B-190C-F72C-49AFEF64739D}"/>
              </a:ext>
            </a:extLst>
          </p:cNvPr>
          <p:cNvSpPr txBox="1"/>
          <p:nvPr/>
        </p:nvSpPr>
        <p:spPr>
          <a:xfrm>
            <a:off x="813731" y="902102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>
                <a:solidFill>
                  <a:srgbClr val="0070C0"/>
                </a:solidFill>
              </a:rPr>
              <a:t>Emner for H1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2460DD1F-DE00-0D02-DCAA-6960A239B20D}"/>
              </a:ext>
            </a:extLst>
          </p:cNvPr>
          <p:cNvSpPr txBox="1"/>
          <p:nvPr/>
        </p:nvSpPr>
        <p:spPr>
          <a:xfrm>
            <a:off x="1094762" y="4229218"/>
            <a:ext cx="81163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a-DK" sz="3200" dirty="0"/>
          </a:p>
          <a:p>
            <a:endParaRPr lang="da-DK" sz="3200" dirty="0"/>
          </a:p>
        </p:txBody>
      </p:sp>
      <p:sp>
        <p:nvSpPr>
          <p:cNvPr id="3" name="Tekstfelt 2">
            <a:extLst>
              <a:ext uri="{FF2B5EF4-FFF2-40B4-BE49-F238E27FC236}">
                <a16:creationId xmlns:a16="http://schemas.microsoft.com/office/drawing/2014/main" id="{923824B7-CFBA-E6F2-3DFA-1D32D4BA1534}"/>
              </a:ext>
            </a:extLst>
          </p:cNvPr>
          <p:cNvSpPr txBox="1"/>
          <p:nvPr/>
        </p:nvSpPr>
        <p:spPr>
          <a:xfrm>
            <a:off x="813731" y="1879134"/>
            <a:ext cx="7902431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AutoNum type="arabicParenR"/>
            </a:pPr>
            <a:r>
              <a:rPr lang="da-DK" sz="2800" dirty="0"/>
              <a:t>Måleteknik, fejlfinding og reparation (1 uge)</a:t>
            </a:r>
          </a:p>
          <a:p>
            <a:pPr marL="342900" indent="-342900">
              <a:buAutoNum type="arabicParenR"/>
            </a:pPr>
            <a:r>
              <a:rPr lang="da-DK" sz="2800" dirty="0"/>
              <a:t>Programmering i C (1 uge)</a:t>
            </a:r>
          </a:p>
          <a:p>
            <a:pPr marL="342900" indent="-342900">
              <a:buAutoNum type="arabicParenR"/>
            </a:pPr>
            <a:r>
              <a:rPr lang="da-DK" sz="2800" dirty="0"/>
              <a:t>Digital- og mikroprocessorteknik (2 uger)</a:t>
            </a:r>
          </a:p>
          <a:p>
            <a:pPr marL="342900" indent="-342900">
              <a:buAutoNum type="arabicParenR"/>
            </a:pPr>
            <a:r>
              <a:rPr lang="da-DK" sz="2800" dirty="0"/>
              <a:t>Kvalitetslodning – Ålborg (1 uge)</a:t>
            </a:r>
          </a:p>
          <a:p>
            <a:pPr marL="342900" indent="-342900">
              <a:buAutoNum type="arabicParenR"/>
            </a:pPr>
            <a:r>
              <a:rPr lang="da-DK" sz="2800" dirty="0"/>
              <a:t>Power Supply (1 uge)</a:t>
            </a:r>
          </a:p>
          <a:p>
            <a:pPr marL="342900" indent="-342900">
              <a:buFontTx/>
              <a:buAutoNum type="arabicParenR"/>
            </a:pPr>
            <a:r>
              <a:rPr lang="da-DK" sz="2800" dirty="0"/>
              <a:t>Diagramtegning- og printlayout (1 uge)</a:t>
            </a:r>
          </a:p>
          <a:p>
            <a:pPr marL="342900" indent="-342900">
              <a:buAutoNum type="arabicParenR"/>
            </a:pPr>
            <a:r>
              <a:rPr lang="da-DK" sz="2800" dirty="0"/>
              <a:t>Forstærkerteknik- og transducere (2 uger)</a:t>
            </a:r>
          </a:p>
          <a:p>
            <a:pPr marL="342900" indent="-342900">
              <a:buAutoNum type="arabicParenR"/>
            </a:pPr>
            <a:r>
              <a:rPr lang="da-DK" sz="2800" dirty="0" err="1"/>
              <a:t>Transisterteknik</a:t>
            </a:r>
            <a:r>
              <a:rPr lang="da-DK" sz="2800" dirty="0"/>
              <a:t> (1 uge)</a:t>
            </a:r>
          </a:p>
          <a:p>
            <a:pPr marL="342900" indent="-342900">
              <a:buAutoNum type="arabicParenR"/>
            </a:pPr>
            <a:r>
              <a:rPr lang="da-DK" sz="2800" dirty="0"/>
              <a:t>Teknisk Innovation/Projekt (1 uge)</a:t>
            </a:r>
          </a:p>
        </p:txBody>
      </p:sp>
    </p:spTree>
    <p:extLst>
      <p:ext uri="{BB962C8B-B14F-4D97-AF65-F5344CB8AC3E}">
        <p14:creationId xmlns:p14="http://schemas.microsoft.com/office/powerpoint/2010/main" val="22163067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D9B23-77AB-3661-FCC0-93C62C18A1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kstfelt 11">
            <a:extLst>
              <a:ext uri="{FF2B5EF4-FFF2-40B4-BE49-F238E27FC236}">
                <a16:creationId xmlns:a16="http://schemas.microsoft.com/office/drawing/2014/main" id="{D8C3C5B5-1CB8-47D9-B23E-3E5529F8F34B}"/>
              </a:ext>
            </a:extLst>
          </p:cNvPr>
          <p:cNvSpPr txBox="1"/>
          <p:nvPr/>
        </p:nvSpPr>
        <p:spPr>
          <a:xfrm>
            <a:off x="813731" y="902102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3200" dirty="0">
                <a:solidFill>
                  <a:srgbClr val="0070C0"/>
                </a:solidFill>
              </a:rPr>
              <a:t>Første ugeplan</a:t>
            </a:r>
          </a:p>
        </p:txBody>
      </p:sp>
      <p:sp>
        <p:nvSpPr>
          <p:cNvPr id="7" name="Tekstfelt 6">
            <a:extLst>
              <a:ext uri="{FF2B5EF4-FFF2-40B4-BE49-F238E27FC236}">
                <a16:creationId xmlns:a16="http://schemas.microsoft.com/office/drawing/2014/main" id="{8B7374FA-9789-26A8-3995-6F47237B8640}"/>
              </a:ext>
            </a:extLst>
          </p:cNvPr>
          <p:cNvSpPr txBox="1"/>
          <p:nvPr/>
        </p:nvSpPr>
        <p:spPr>
          <a:xfrm>
            <a:off x="1094762" y="4229218"/>
            <a:ext cx="811635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da-DK" sz="3200" dirty="0"/>
          </a:p>
          <a:p>
            <a:endParaRPr lang="da-DK" sz="3200" dirty="0"/>
          </a:p>
        </p:txBody>
      </p:sp>
      <p:pic>
        <p:nvPicPr>
          <p:cNvPr id="4" name="Billede 3">
            <a:extLst>
              <a:ext uri="{FF2B5EF4-FFF2-40B4-BE49-F238E27FC236}">
                <a16:creationId xmlns:a16="http://schemas.microsoft.com/office/drawing/2014/main" id="{D78B97AD-826F-B857-2877-B020453BA1F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1446" y="995680"/>
            <a:ext cx="4366870" cy="51386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5851421"/>
      </p:ext>
    </p:extLst>
  </p:cSld>
  <p:clrMapOvr>
    <a:masterClrMapping/>
  </p:clrMapOvr>
</p:sld>
</file>

<file path=ppt/theme/theme1.xml><?xml version="1.0" encoding="utf-8"?>
<a:theme xmlns:a="http://schemas.openxmlformats.org/drawingml/2006/main" name="Brugerdefineret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E80BF3CFFC25146BDCA34532F20B054" ma:contentTypeVersion="0" ma:contentTypeDescription="Opret et nyt dokument." ma:contentTypeScope="" ma:versionID="4cd08f979f282ec19e9aa5676edf1923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ac504b555cbc0eb2a32092f08c35baad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3D4CBFE6-5D26-4F56-9AD5-7B43C317A0EA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C28CC278-B0ED-454E-A0EC-861CB5A7B1A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77B29A61-899C-4340-8C8C-6E87676E8F4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4846</TotalTime>
  <Words>421</Words>
  <Application>Microsoft Office PowerPoint</Application>
  <PresentationFormat>Skærmshow (4:3)</PresentationFormat>
  <Paragraphs>76</Paragraphs>
  <Slides>18</Slides>
  <Notes>3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18</vt:i4>
      </vt:variant>
    </vt:vector>
  </HeadingPairs>
  <TitlesOfParts>
    <vt:vector size="22" baseType="lpstr">
      <vt:lpstr>Arial</vt:lpstr>
      <vt:lpstr>Calibri</vt:lpstr>
      <vt:lpstr>Wingdings</vt:lpstr>
      <vt:lpstr>Brugerdefineret design</vt:lpstr>
      <vt:lpstr>Intro og forventningsafstemning for H1 Efterår 2025</vt:lpstr>
      <vt:lpstr>Underviser, SPS, støtte og elever på H1 Forår 26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>MyMind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Mette Høj Olsen</dc:creator>
  <cp:lastModifiedBy>Jakob Riis</cp:lastModifiedBy>
  <cp:revision>93</cp:revision>
  <dcterms:created xsi:type="dcterms:W3CDTF">2016-09-05T07:42:29Z</dcterms:created>
  <dcterms:modified xsi:type="dcterms:W3CDTF">2026-03-22T19:29:05Z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0x0101003E80BF3CFFC25146BDCA34532F20B054</vt:lpwstr>
  </property>
</Properties>
</file>