
<file path=[Content_Types].xml><?xml version="1.0" encoding="utf-8"?>
<Types xmlns="http://schemas.openxmlformats.org/package/2006/content-types">
  <Default Extension="fntdata" ContentType="application/x-fontdata"/>
  <Default Extension="glb" ContentType="model/gltf.binary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4630400" cy="8229600"/>
  <p:notesSz cx="8229600" cy="14630400"/>
  <p:embeddedFontLst>
    <p:embeddedFont>
      <p:font typeface="DM Sans" pitchFamily="2" charset="0"/>
      <p:regular r:id="rId24"/>
      <p:bold r:id="rId25"/>
    </p:embeddedFont>
    <p:embeddedFont>
      <p:font typeface="Inconsolata" pitchFamily="1" charset="0"/>
      <p:regular r:id="rId26"/>
    </p:embeddedFont>
    <p:embeddedFont>
      <p:font typeface="Libre Baskerville" panose="02000000000000000000" pitchFamily="2" charset="0"/>
      <p:regular r:id="rId27"/>
    </p:embeddedFont>
    <p:embeddedFont>
      <p:font typeface="Montserrat Black" panose="00000A00000000000000" pitchFamily="2" charset="0"/>
      <p:regular r:id="rId28"/>
    </p:embeddedFont>
    <p:embeddedFont>
      <p:font typeface="Montserrat Light" panose="00000400000000000000" pitchFamily="2" charset="0"/>
      <p:regular r:id="rId29"/>
    </p:embeddedFont>
  </p:embeddedFont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138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802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17/06/relationships/model3d" Target="../media/model3d2.glb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10" Type="http://schemas.openxmlformats.org/officeDocument/2006/relationships/image" Target="../media/image44.svg"/><Relationship Id="rId4" Type="http://schemas.openxmlformats.org/officeDocument/2006/relationships/image" Target="../media/image38.svg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10" Type="http://schemas.openxmlformats.org/officeDocument/2006/relationships/image" Target="../media/image61.svg"/><Relationship Id="rId4" Type="http://schemas.openxmlformats.org/officeDocument/2006/relationships/image" Target="../media/image55.svg"/><Relationship Id="rId9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122884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Velkommen til Juleprojektet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3660696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Vi skal skabe vores helt eget julemarked – en mulighed for at vise, hvad vi kan. Alle fagretninger arbejder sammen om at skabe noget særligt, som vi kan være stolte af at dele med andre.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793790" y="4836557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Dette projekt handler om </a:t>
            </a:r>
            <a:r>
              <a:rPr lang="en-US" sz="15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FAGLIG STOLTHED</a:t>
            </a: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– at producere kvalitet, der afspejler jeres kunnen og engagement. Det er en chance for at kombinere teori og praksis i et meningsfuldt, kreativt projekt, hvor jeres produkter kommer til at gøre en forskel.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3D-model 1" descr="Santa Claus Standing">
                <a:extLst>
                  <a:ext uri="{FF2B5EF4-FFF2-40B4-BE49-F238E27FC236}">
                    <a16:creationId xmlns:a16="http://schemas.microsoft.com/office/drawing/2014/main" id="{8959E065-52E2-DCCA-2991-671887F8E46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30648888"/>
                  </p:ext>
                </p:extLst>
              </p:nvPr>
            </p:nvGraphicFramePr>
            <p:xfrm>
              <a:off x="1402850" y="727948"/>
              <a:ext cx="3284014" cy="5416242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284014" cy="5416242"/>
                    </a:xfrm>
                    <a:prstGeom prst="rect">
                      <a:avLst/>
                    </a:prstGeom>
                  </am3d:spPr>
                  <am3d:camera>
                    <am3d:pos x="0" y="0" z="628298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6702907" d="1000000"/>
                    <am3d:preTrans dx="-1488517" dy="-18007130" dz="4690774"/>
                    <am3d:scale>
                      <am3d:sx n="1000000" d="1000000"/>
                      <am3d:sy n="1000000" d="1000000"/>
                      <am3d:sz n="1000000" d="1000000"/>
                    </am3d:scale>
                    <am3d:rot ax="844503" ay="2069592" az="484861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642524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3D-model 1" descr="Santa Claus Standing">
                <a:extLst>
                  <a:ext uri="{FF2B5EF4-FFF2-40B4-BE49-F238E27FC236}">
                    <a16:creationId xmlns:a16="http://schemas.microsoft.com/office/drawing/2014/main" id="{8959E065-52E2-DCCA-2991-671887F8E46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02850" y="727948"/>
                <a:ext cx="3284014" cy="5416242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ktangel 2">
            <a:extLst>
              <a:ext uri="{FF2B5EF4-FFF2-40B4-BE49-F238E27FC236}">
                <a16:creationId xmlns:a16="http://schemas.microsoft.com/office/drawing/2014/main" id="{4A779455-708E-F44F-4B7E-37494987FAB5}"/>
              </a:ext>
            </a:extLst>
          </p:cNvPr>
          <p:cNvSpPr/>
          <p:nvPr/>
        </p:nvSpPr>
        <p:spPr>
          <a:xfrm>
            <a:off x="4686864" y="1522677"/>
            <a:ext cx="947073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Før vi starter skal i finde sammen</a:t>
            </a:r>
          </a:p>
          <a:p>
            <a:pPr algn="ctr"/>
            <a:r>
              <a:rPr lang="da-DK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i jeres grupper.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3D-model 3" descr="15 in. Surface Book 2">
                <a:extLst>
                  <a:ext uri="{FF2B5EF4-FFF2-40B4-BE49-F238E27FC236}">
                    <a16:creationId xmlns:a16="http://schemas.microsoft.com/office/drawing/2014/main" id="{B66E6B81-C2D4-C0B6-8315-2195496FC53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77311402"/>
                  </p:ext>
                </p:extLst>
              </p:nvPr>
            </p:nvGraphicFramePr>
            <p:xfrm>
              <a:off x="9420203" y="3250426"/>
              <a:ext cx="5480748" cy="4126424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480748" cy="4126424"/>
                    </a:xfrm>
                    <a:prstGeom prst="rect">
                      <a:avLst/>
                    </a:prstGeom>
                  </am3d:spPr>
                  <am3d:camera>
                    <am3d:pos x="0" y="0" z="6869769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916584" d="1000000"/>
                    <am3d:preTrans dx="0" dy="-13212141" dz="-887599"/>
                    <am3d:scale>
                      <am3d:sx n="1000000" d="1000000"/>
                      <am3d:sy n="1000000" d="1000000"/>
                      <am3d:sz n="1000000" d="1000000"/>
                    </am3d:scale>
                    <am3d:rot ax="19594" ay="-1012477" az="-569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65023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3D-model 3" descr="15 in. Surface Book 2">
                <a:extLst>
                  <a:ext uri="{FF2B5EF4-FFF2-40B4-BE49-F238E27FC236}">
                    <a16:creationId xmlns:a16="http://schemas.microsoft.com/office/drawing/2014/main" id="{B66E6B81-C2D4-C0B6-8315-2195496FC53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20203" y="3250426"/>
                <a:ext cx="5480748" cy="4126424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ektangel 4">
            <a:extLst>
              <a:ext uri="{FF2B5EF4-FFF2-40B4-BE49-F238E27FC236}">
                <a16:creationId xmlns:a16="http://schemas.microsoft.com/office/drawing/2014/main" id="{BA7A5086-4CA3-1B46-D87D-B2B7DC8AB27C}"/>
              </a:ext>
            </a:extLst>
          </p:cNvPr>
          <p:cNvSpPr/>
          <p:nvPr/>
        </p:nvSpPr>
        <p:spPr>
          <a:xfrm>
            <a:off x="3044857" y="6000409"/>
            <a:ext cx="648254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a-DK" sz="5400" b="1" cap="none" spc="0" dirty="0">
                <a:ln/>
                <a:solidFill>
                  <a:schemeClr val="accent4"/>
                </a:solidFill>
                <a:effectLst/>
              </a:rPr>
              <a:t>I skal bruge Computer</a:t>
            </a:r>
          </a:p>
          <a:p>
            <a:pPr algn="ctr"/>
            <a:r>
              <a:rPr lang="da-DK" sz="5400" b="1" dirty="0">
                <a:ln/>
                <a:solidFill>
                  <a:schemeClr val="accent4"/>
                </a:solidFill>
              </a:rPr>
              <a:t>Blyant og hjerne.</a:t>
            </a:r>
          </a:p>
          <a:p>
            <a:pPr algn="ctr"/>
            <a:endParaRPr lang="da-DK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82790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19639"/>
            <a:ext cx="665321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Hvad Er Faglig Stolthed?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1936552"/>
            <a:ext cx="4215289" cy="2905006"/>
          </a:xfrm>
          <a:prstGeom prst="roundRect">
            <a:avLst>
              <a:gd name="adj" fmla="val 315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4" name="Shape 2"/>
          <p:cNvSpPr/>
          <p:nvPr/>
        </p:nvSpPr>
        <p:spPr>
          <a:xfrm>
            <a:off x="999768" y="2142530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3479" y="2306122"/>
            <a:ext cx="267891" cy="2678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9768" y="2936200"/>
            <a:ext cx="267604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Viden og Forståelse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9768" y="3365421"/>
            <a:ext cx="380333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At vide, hvad man laver – og hvorfor. Forståelse af processer, ingredienser og metoder giver grundlag for kvalitet.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5207437" y="1936552"/>
            <a:ext cx="4215408" cy="2905006"/>
          </a:xfrm>
          <a:prstGeom prst="roundRect">
            <a:avLst>
              <a:gd name="adj" fmla="val 315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9" name="Shape 6"/>
          <p:cNvSpPr/>
          <p:nvPr/>
        </p:nvSpPr>
        <p:spPr>
          <a:xfrm>
            <a:off x="5413415" y="2142530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7126" y="2306122"/>
            <a:ext cx="267891" cy="26789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13415" y="293620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Formidling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5413415" y="3365421"/>
            <a:ext cx="380345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At kunne forklare sit produkt tydeligt og professionelt til kunder og kolleger.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9621203" y="1936552"/>
            <a:ext cx="4215289" cy="2905006"/>
          </a:xfrm>
          <a:prstGeom prst="roundRect">
            <a:avLst>
              <a:gd name="adj" fmla="val 315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4" name="Shape 10"/>
          <p:cNvSpPr/>
          <p:nvPr/>
        </p:nvSpPr>
        <p:spPr>
          <a:xfrm>
            <a:off x="9827181" y="2142530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90892" y="2306122"/>
            <a:ext cx="267891" cy="26789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27181" y="293620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Omhu i Processen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827181" y="3365421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At gøre sig umage i hver detalje – fra forberedelse til færdigt resultat.</a:t>
            </a:r>
            <a:endParaRPr lang="en-US" sz="1550" dirty="0"/>
          </a:p>
        </p:txBody>
      </p:sp>
      <p:sp>
        <p:nvSpPr>
          <p:cNvPr id="18" name="Shape 13"/>
          <p:cNvSpPr/>
          <p:nvPr/>
        </p:nvSpPr>
        <p:spPr>
          <a:xfrm>
            <a:off x="793790" y="5039916"/>
            <a:ext cx="6422112" cy="2269927"/>
          </a:xfrm>
          <a:prstGeom prst="roundRect">
            <a:avLst>
              <a:gd name="adj" fmla="val 403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9" name="Shape 14"/>
          <p:cNvSpPr/>
          <p:nvPr/>
        </p:nvSpPr>
        <p:spPr>
          <a:xfrm>
            <a:off x="999768" y="5245894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63479" y="5409486"/>
            <a:ext cx="267891" cy="26789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999768" y="6039564"/>
            <a:ext cx="333970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Resultat at Være Stolt Af</a:t>
            </a:r>
            <a:endParaRPr lang="en-US" sz="1950" dirty="0"/>
          </a:p>
        </p:txBody>
      </p:sp>
      <p:sp>
        <p:nvSpPr>
          <p:cNvPr id="22" name="Text 16"/>
          <p:cNvSpPr/>
          <p:nvPr/>
        </p:nvSpPr>
        <p:spPr>
          <a:xfrm>
            <a:off x="999768" y="6468785"/>
            <a:ext cx="60101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At vise noget frem, man selv står inde for og glæder sig over at præsentere.</a:t>
            </a:r>
            <a:endParaRPr lang="en-US" sz="1550" dirty="0"/>
          </a:p>
        </p:txBody>
      </p:sp>
      <p:sp>
        <p:nvSpPr>
          <p:cNvPr id="23" name="Shape 17"/>
          <p:cNvSpPr/>
          <p:nvPr/>
        </p:nvSpPr>
        <p:spPr>
          <a:xfrm>
            <a:off x="7414260" y="5039916"/>
            <a:ext cx="6422231" cy="2269927"/>
          </a:xfrm>
          <a:prstGeom prst="roundRect">
            <a:avLst>
              <a:gd name="adj" fmla="val 403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24" name="Shape 18"/>
          <p:cNvSpPr/>
          <p:nvPr/>
        </p:nvSpPr>
        <p:spPr>
          <a:xfrm>
            <a:off x="7620238" y="5245894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83949" y="5409486"/>
            <a:ext cx="267891" cy="267891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620238" y="603956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Fagligt Ansvar</a:t>
            </a:r>
            <a:endParaRPr lang="en-US" sz="1950" dirty="0"/>
          </a:p>
        </p:txBody>
      </p:sp>
      <p:sp>
        <p:nvSpPr>
          <p:cNvPr id="27" name="Text 20"/>
          <p:cNvSpPr/>
          <p:nvPr/>
        </p:nvSpPr>
        <p:spPr>
          <a:xfrm>
            <a:off x="7620238" y="6468785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At tage ansvar for eget arbejde, kvalitet og samarbejde med andre.</a:t>
            </a:r>
            <a:endParaRPr lang="en-US" sz="1550" dirty="0"/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51AA2580-A5E4-0468-6B99-C506CB60E009}"/>
              </a:ext>
            </a:extLst>
          </p:cNvPr>
          <p:cNvSpPr txBox="1"/>
          <p:nvPr/>
        </p:nvSpPr>
        <p:spPr>
          <a:xfrm>
            <a:off x="1431370" y="7515821"/>
            <a:ext cx="107040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Brug 5 minutter i jeres grupper til at snakke om faglig stolthed – i skal snakke sammen med modsatte fagretning.</a:t>
            </a:r>
          </a:p>
          <a:p>
            <a:r>
              <a:rPr lang="da-DK" dirty="0"/>
              <a:t>Skriv 10 ting ned.</a:t>
            </a:r>
          </a:p>
          <a:p>
            <a:endParaRPr lang="da-DK" dirty="0"/>
          </a:p>
          <a:p>
            <a:endParaRPr lang="da-D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3777" y="476964"/>
            <a:ext cx="5003125" cy="541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Faggrupper og Roller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93777" y="1365766"/>
            <a:ext cx="13242846" cy="1045012"/>
          </a:xfrm>
          <a:prstGeom prst="roundRect">
            <a:avLst>
              <a:gd name="adj" fmla="val 875"/>
            </a:avLst>
          </a:prstGeom>
          <a:solidFill>
            <a:srgbClr val="F8ECE4"/>
          </a:solidFill>
          <a:ln w="22860">
            <a:solidFill>
              <a:srgbClr val="151617"/>
            </a:solidFill>
            <a:prstDash val="solid"/>
          </a:ln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4" name="Shape 2"/>
          <p:cNvSpPr/>
          <p:nvPr/>
        </p:nvSpPr>
        <p:spPr>
          <a:xfrm>
            <a:off x="716637" y="1388626"/>
            <a:ext cx="693777" cy="999292"/>
          </a:xfrm>
          <a:prstGeom prst="rect">
            <a:avLst/>
          </a:prstGeom>
          <a:solidFill>
            <a:srgbClr val="F8ECE4"/>
          </a:solidFill>
          <a:ln/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9640" y="1758196"/>
            <a:ext cx="260152" cy="26015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83769" y="1561981"/>
            <a:ext cx="216824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Kokke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583769" y="1937028"/>
            <a:ext cx="12156638" cy="277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Jeres fokus er </a:t>
            </a:r>
            <a:r>
              <a:rPr lang="en-US" sz="13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sensorik, kvalitet og kalkulation</a:t>
            </a:r>
            <a:r>
              <a:rPr lang="en-US" sz="13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. I sikrer, at smagene er afbalancerede, og at produkterne holder høj kulinarisk standard.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93777" y="2584133"/>
            <a:ext cx="13242846" cy="1045012"/>
          </a:xfrm>
          <a:prstGeom prst="roundRect">
            <a:avLst>
              <a:gd name="adj" fmla="val 875"/>
            </a:avLst>
          </a:prstGeom>
          <a:solidFill>
            <a:srgbClr val="F8ECE4"/>
          </a:solidFill>
          <a:ln w="22860">
            <a:solidFill>
              <a:srgbClr val="151617"/>
            </a:solidFill>
            <a:prstDash val="solid"/>
          </a:ln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9" name="Shape 6"/>
          <p:cNvSpPr/>
          <p:nvPr/>
        </p:nvSpPr>
        <p:spPr>
          <a:xfrm>
            <a:off x="716637" y="2606993"/>
            <a:ext cx="693777" cy="999292"/>
          </a:xfrm>
          <a:prstGeom prst="rect">
            <a:avLst/>
          </a:prstGeom>
          <a:solidFill>
            <a:srgbClr val="F8ECE4"/>
          </a:solidFill>
          <a:ln/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9640" y="2976563"/>
            <a:ext cx="260152" cy="26015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83769" y="2780347"/>
            <a:ext cx="216824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Tjenere</a:t>
            </a:r>
            <a:endParaRPr lang="en-US" sz="1700" dirty="0"/>
          </a:p>
        </p:txBody>
      </p:sp>
      <p:sp>
        <p:nvSpPr>
          <p:cNvPr id="12" name="Text 8"/>
          <p:cNvSpPr/>
          <p:nvPr/>
        </p:nvSpPr>
        <p:spPr>
          <a:xfrm>
            <a:off x="1583769" y="3155394"/>
            <a:ext cx="12156638" cy="277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I arbejder med </a:t>
            </a:r>
            <a:r>
              <a:rPr lang="en-US" sz="13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æstetik, udsmykning og drikkevarer</a:t>
            </a:r>
            <a:r>
              <a:rPr lang="en-US" sz="13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. Jeres opgave er at skabe den visuelle ramme og kombinere drikke med mad.</a:t>
            </a:r>
            <a:endParaRPr lang="en-US" sz="1350" dirty="0"/>
          </a:p>
        </p:txBody>
      </p:sp>
      <p:sp>
        <p:nvSpPr>
          <p:cNvPr id="13" name="Shape 9"/>
          <p:cNvSpPr/>
          <p:nvPr/>
        </p:nvSpPr>
        <p:spPr>
          <a:xfrm>
            <a:off x="693777" y="3802499"/>
            <a:ext cx="13242846" cy="1045012"/>
          </a:xfrm>
          <a:prstGeom prst="roundRect">
            <a:avLst>
              <a:gd name="adj" fmla="val 875"/>
            </a:avLst>
          </a:prstGeom>
          <a:solidFill>
            <a:srgbClr val="F8ECE4"/>
          </a:solidFill>
          <a:ln w="22860">
            <a:solidFill>
              <a:srgbClr val="151617"/>
            </a:solidFill>
            <a:prstDash val="solid"/>
          </a:ln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4" name="Shape 10"/>
          <p:cNvSpPr/>
          <p:nvPr/>
        </p:nvSpPr>
        <p:spPr>
          <a:xfrm>
            <a:off x="716637" y="3825359"/>
            <a:ext cx="693777" cy="999292"/>
          </a:xfrm>
          <a:prstGeom prst="rect">
            <a:avLst/>
          </a:prstGeom>
          <a:solidFill>
            <a:srgbClr val="F8ECE4"/>
          </a:solidFill>
          <a:ln/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9640" y="4194929"/>
            <a:ext cx="260152" cy="26015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583769" y="3998714"/>
            <a:ext cx="216824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Bagere</a:t>
            </a:r>
            <a:endParaRPr lang="en-US" sz="1700" dirty="0"/>
          </a:p>
        </p:txBody>
      </p:sp>
      <p:sp>
        <p:nvSpPr>
          <p:cNvPr id="17" name="Text 12"/>
          <p:cNvSpPr/>
          <p:nvPr/>
        </p:nvSpPr>
        <p:spPr>
          <a:xfrm>
            <a:off x="1583769" y="4373761"/>
            <a:ext cx="12156638" cy="277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Jeres ansvar er </a:t>
            </a:r>
            <a:r>
              <a:rPr lang="en-US" sz="13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julebag, hygge og salgs-vinduer</a:t>
            </a:r>
            <a:r>
              <a:rPr lang="en-US" sz="13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. I skaber de produkter, der dufter af jul og lokker kunderne til.</a:t>
            </a:r>
            <a:endParaRPr lang="en-US" sz="1350" dirty="0"/>
          </a:p>
        </p:txBody>
      </p:sp>
      <p:sp>
        <p:nvSpPr>
          <p:cNvPr id="18" name="Shape 13"/>
          <p:cNvSpPr/>
          <p:nvPr/>
        </p:nvSpPr>
        <p:spPr>
          <a:xfrm>
            <a:off x="693777" y="5020866"/>
            <a:ext cx="13242846" cy="1045012"/>
          </a:xfrm>
          <a:prstGeom prst="roundRect">
            <a:avLst>
              <a:gd name="adj" fmla="val 875"/>
            </a:avLst>
          </a:prstGeom>
          <a:solidFill>
            <a:srgbClr val="F8ECE4"/>
          </a:solidFill>
          <a:ln w="22860">
            <a:solidFill>
              <a:srgbClr val="151617"/>
            </a:solidFill>
            <a:prstDash val="solid"/>
          </a:ln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9" name="Shape 14"/>
          <p:cNvSpPr/>
          <p:nvPr/>
        </p:nvSpPr>
        <p:spPr>
          <a:xfrm>
            <a:off x="716637" y="5043726"/>
            <a:ext cx="693777" cy="999292"/>
          </a:xfrm>
          <a:prstGeom prst="rect">
            <a:avLst/>
          </a:prstGeom>
          <a:solidFill>
            <a:srgbClr val="F8ECE4"/>
          </a:solidFill>
          <a:ln/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9640" y="5413296"/>
            <a:ext cx="260152" cy="26015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583769" y="5217081"/>
            <a:ext cx="251757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Ernæringsassistenter</a:t>
            </a:r>
            <a:endParaRPr lang="en-US" sz="1700" dirty="0"/>
          </a:p>
        </p:txBody>
      </p:sp>
      <p:sp>
        <p:nvSpPr>
          <p:cNvPr id="22" name="Text 16"/>
          <p:cNvSpPr/>
          <p:nvPr/>
        </p:nvSpPr>
        <p:spPr>
          <a:xfrm>
            <a:off x="1583769" y="5592128"/>
            <a:ext cx="12156638" cy="277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I står for </a:t>
            </a:r>
            <a:r>
              <a:rPr lang="en-US" sz="13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sundhed, ernæring og kostberegning</a:t>
            </a:r>
            <a:r>
              <a:rPr lang="en-US" sz="13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. Jeres viden sikrer, at produkterne er ernæringsmæssigt gennemtænkte.</a:t>
            </a:r>
            <a:endParaRPr lang="en-US" sz="1350" dirty="0"/>
          </a:p>
        </p:txBody>
      </p:sp>
      <p:sp>
        <p:nvSpPr>
          <p:cNvPr id="23" name="Shape 17"/>
          <p:cNvSpPr/>
          <p:nvPr/>
        </p:nvSpPr>
        <p:spPr>
          <a:xfrm>
            <a:off x="693777" y="6239232"/>
            <a:ext cx="13242846" cy="1045012"/>
          </a:xfrm>
          <a:prstGeom prst="roundRect">
            <a:avLst>
              <a:gd name="adj" fmla="val 875"/>
            </a:avLst>
          </a:prstGeom>
          <a:solidFill>
            <a:srgbClr val="F8ECE4"/>
          </a:solidFill>
          <a:ln w="22860">
            <a:solidFill>
              <a:srgbClr val="151617"/>
            </a:solidFill>
            <a:prstDash val="solid"/>
          </a:ln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24" name="Shape 18"/>
          <p:cNvSpPr/>
          <p:nvPr/>
        </p:nvSpPr>
        <p:spPr>
          <a:xfrm>
            <a:off x="716637" y="6262092"/>
            <a:ext cx="693777" cy="999292"/>
          </a:xfrm>
          <a:prstGeom prst="rect">
            <a:avLst/>
          </a:prstGeom>
          <a:solidFill>
            <a:srgbClr val="F8ECE4"/>
          </a:solidFill>
          <a:ln/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29640" y="6631662"/>
            <a:ext cx="260152" cy="260152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583769" y="6435447"/>
            <a:ext cx="2168247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Byg</a:t>
            </a:r>
            <a:endParaRPr lang="en-US" sz="1700" dirty="0"/>
          </a:p>
        </p:txBody>
      </p:sp>
      <p:sp>
        <p:nvSpPr>
          <p:cNvPr id="27" name="Text 20"/>
          <p:cNvSpPr/>
          <p:nvPr/>
        </p:nvSpPr>
        <p:spPr>
          <a:xfrm>
            <a:off x="1583769" y="6810494"/>
            <a:ext cx="12156638" cy="277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I bygger </a:t>
            </a:r>
            <a:r>
              <a:rPr lang="en-US" sz="13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boder, gulve og belægning til teltet</a:t>
            </a:r>
            <a:r>
              <a:rPr lang="en-US" sz="13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. Uden jer er der ingen scene for produkterne.</a:t>
            </a:r>
            <a:endParaRPr lang="en-US" sz="1350" dirty="0"/>
          </a:p>
        </p:txBody>
      </p:sp>
      <p:sp>
        <p:nvSpPr>
          <p:cNvPr id="28" name="Text 21"/>
          <p:cNvSpPr/>
          <p:nvPr/>
        </p:nvSpPr>
        <p:spPr>
          <a:xfrm>
            <a:off x="693777" y="7479387"/>
            <a:ext cx="13242846" cy="277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Alle grupper udarbejder produkter sammen med </a:t>
            </a:r>
            <a:r>
              <a:rPr lang="en-US" sz="13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varedeklaration og arbejdsark</a:t>
            </a:r>
            <a:r>
              <a:rPr lang="en-US" sz="13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. Samarbejdet på tværs af fagene er kernen i projektet.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41202"/>
            <a:ext cx="868787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Tidsplan – Overblik Over Ugerne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352806"/>
            <a:ext cx="13042821" cy="22860"/>
          </a:xfrm>
          <a:prstGeom prst="roundRect">
            <a:avLst>
              <a:gd name="adj" fmla="val 40000"/>
            </a:avLst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4" name="Shape 2"/>
          <p:cNvSpPr/>
          <p:nvPr/>
        </p:nvSpPr>
        <p:spPr>
          <a:xfrm>
            <a:off x="3316486" y="3757493"/>
            <a:ext cx="22860" cy="595313"/>
          </a:xfrm>
          <a:prstGeom prst="roundRect">
            <a:avLst>
              <a:gd name="adj" fmla="val 40000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5" name="Shape 3"/>
          <p:cNvSpPr/>
          <p:nvPr/>
        </p:nvSpPr>
        <p:spPr>
          <a:xfrm>
            <a:off x="3104674" y="4129564"/>
            <a:ext cx="446484" cy="446484"/>
          </a:xfrm>
          <a:prstGeom prst="roundRect">
            <a:avLst>
              <a:gd name="adj" fmla="val 2048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6" name="Text 4"/>
          <p:cNvSpPr/>
          <p:nvPr/>
        </p:nvSpPr>
        <p:spPr>
          <a:xfrm>
            <a:off x="3179088" y="416677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1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2087404" y="205811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Uge 49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92148" y="2487335"/>
            <a:ext cx="467153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Idé og planlægning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992148" y="2923937"/>
            <a:ext cx="467153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Første test, produktvalg og strategi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5974556" y="4352806"/>
            <a:ext cx="22860" cy="595313"/>
          </a:xfrm>
          <a:prstGeom prst="roundRect">
            <a:avLst>
              <a:gd name="adj" fmla="val 40000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1" name="Shape 9"/>
          <p:cNvSpPr/>
          <p:nvPr/>
        </p:nvSpPr>
        <p:spPr>
          <a:xfrm>
            <a:off x="5762744" y="4129564"/>
            <a:ext cx="446484" cy="446484"/>
          </a:xfrm>
          <a:prstGeom prst="roundRect">
            <a:avLst>
              <a:gd name="adj" fmla="val 2048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2" name="Text 10"/>
          <p:cNvSpPr/>
          <p:nvPr/>
        </p:nvSpPr>
        <p:spPr>
          <a:xfrm>
            <a:off x="5837158" y="416677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2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4745593" y="514659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Uge 50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3650218" y="5575816"/>
            <a:ext cx="467165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Produktion og justering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3650218" y="6012418"/>
            <a:ext cx="467165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Finpudsning, stand-design og forproduktion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8632746" y="3757493"/>
            <a:ext cx="22860" cy="595313"/>
          </a:xfrm>
          <a:prstGeom prst="roundRect">
            <a:avLst>
              <a:gd name="adj" fmla="val 40000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7" name="Shape 15"/>
          <p:cNvSpPr/>
          <p:nvPr/>
        </p:nvSpPr>
        <p:spPr>
          <a:xfrm>
            <a:off x="8420933" y="4129564"/>
            <a:ext cx="446484" cy="446484"/>
          </a:xfrm>
          <a:prstGeom prst="roundRect">
            <a:avLst>
              <a:gd name="adj" fmla="val 2048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8" name="Text 16"/>
          <p:cNvSpPr/>
          <p:nvPr/>
        </p:nvSpPr>
        <p:spPr>
          <a:xfrm>
            <a:off x="8495348" y="416677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3</a:t>
            </a:r>
            <a:endParaRPr lang="en-US" sz="2300" dirty="0"/>
          </a:p>
        </p:txBody>
      </p:sp>
      <p:sp>
        <p:nvSpPr>
          <p:cNvPr id="19" name="Text 17"/>
          <p:cNvSpPr/>
          <p:nvPr/>
        </p:nvSpPr>
        <p:spPr>
          <a:xfrm>
            <a:off x="7403783" y="205811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Uge 51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6308408" y="2487335"/>
            <a:ext cx="467165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Hovedproduktion og marked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6308408" y="2923937"/>
            <a:ext cx="467165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Intensiv produktion, opstilling og det store julemarked torsdag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11290935" y="4352806"/>
            <a:ext cx="22860" cy="595313"/>
          </a:xfrm>
          <a:prstGeom prst="roundRect">
            <a:avLst>
              <a:gd name="adj" fmla="val 40000"/>
            </a:avLst>
          </a:prstGeom>
          <a:solidFill>
            <a:srgbClr val="151617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23" name="Shape 21"/>
          <p:cNvSpPr/>
          <p:nvPr/>
        </p:nvSpPr>
        <p:spPr>
          <a:xfrm>
            <a:off x="11079123" y="4129564"/>
            <a:ext cx="446484" cy="446484"/>
          </a:xfrm>
          <a:prstGeom prst="roundRect">
            <a:avLst>
              <a:gd name="adj" fmla="val 2048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24" name="Text 22"/>
          <p:cNvSpPr/>
          <p:nvPr/>
        </p:nvSpPr>
        <p:spPr>
          <a:xfrm>
            <a:off x="11153537" y="416677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4</a:t>
            </a:r>
            <a:endParaRPr lang="en-US" sz="2300" dirty="0"/>
          </a:p>
        </p:txBody>
      </p:sp>
      <p:sp>
        <p:nvSpPr>
          <p:cNvPr id="25" name="Text 23"/>
          <p:cNvSpPr/>
          <p:nvPr/>
        </p:nvSpPr>
        <p:spPr>
          <a:xfrm>
            <a:off x="10061972" y="514659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Fredag Uge 51</a:t>
            </a:r>
            <a:endParaRPr lang="en-US" sz="1950" dirty="0"/>
          </a:p>
        </p:txBody>
      </p:sp>
      <p:sp>
        <p:nvSpPr>
          <p:cNvPr id="26" name="Text 24"/>
          <p:cNvSpPr/>
          <p:nvPr/>
        </p:nvSpPr>
        <p:spPr>
          <a:xfrm>
            <a:off x="8966597" y="5575816"/>
            <a:ext cx="467165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Rydning og refleksion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8966597" y="6012418"/>
            <a:ext cx="467165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Evaluering af proces og resultat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793790" y="6553200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Timingen er afgørende for et succesfuldt julemarked. Hver uge bygger videre på den forrige, så det er vigtigt at følge tidsplanen nøje.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67604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6258" y="2161103"/>
            <a:ext cx="6067425" cy="418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Uge 49 – Idéer og Testproduktion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36258" y="2915126"/>
            <a:ext cx="2011204" cy="2513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Hovedopgaver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536258" y="3317200"/>
            <a:ext cx="134064" cy="167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151617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01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536258" y="3529727"/>
            <a:ext cx="8003858" cy="15240"/>
          </a:xfrm>
          <a:prstGeom prst="rect">
            <a:avLst/>
          </a:prstGeom>
          <a:solidFill>
            <a:srgbClr val="151617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7" name="Text 4"/>
          <p:cNvSpPr/>
          <p:nvPr/>
        </p:nvSpPr>
        <p:spPr>
          <a:xfrm>
            <a:off x="536258" y="3627239"/>
            <a:ext cx="1676043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Produktvalg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36258" y="3970853"/>
            <a:ext cx="8003858" cy="214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Vælg 2–3 produkter i hver faggruppe, der passer til julemarkedet og jeres faglighed. Byg skal lave stande.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536258" y="4419838"/>
            <a:ext cx="134064" cy="167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151617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02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536258" y="4632365"/>
            <a:ext cx="8003858" cy="15240"/>
          </a:xfrm>
          <a:prstGeom prst="rect">
            <a:avLst/>
          </a:prstGeom>
          <a:solidFill>
            <a:srgbClr val="151617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1" name="Text 8"/>
          <p:cNvSpPr/>
          <p:nvPr/>
        </p:nvSpPr>
        <p:spPr>
          <a:xfrm>
            <a:off x="536258" y="4729877"/>
            <a:ext cx="1676043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Arbejdsplan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36258" y="5073491"/>
            <a:ext cx="8003858" cy="214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Lav første udkast til arbejdsplan med tider, ingredienser/meter træ og ansvar.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536258" y="5522476"/>
            <a:ext cx="134064" cy="167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151617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03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536258" y="5735003"/>
            <a:ext cx="8003858" cy="15240"/>
          </a:xfrm>
          <a:prstGeom prst="rect">
            <a:avLst/>
          </a:prstGeom>
          <a:solidFill>
            <a:srgbClr val="151617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5" name="Text 12"/>
          <p:cNvSpPr/>
          <p:nvPr/>
        </p:nvSpPr>
        <p:spPr>
          <a:xfrm>
            <a:off x="536258" y="5832515"/>
            <a:ext cx="1676043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Faglighed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36258" y="6176129"/>
            <a:ext cx="8003858" cy="214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Lær om hygiejne, arbejdsprocesser og korrekt varedeklaration.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536258" y="6625114"/>
            <a:ext cx="134064" cy="167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151617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04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536258" y="6837640"/>
            <a:ext cx="8003858" cy="15240"/>
          </a:xfrm>
          <a:prstGeom prst="rect">
            <a:avLst/>
          </a:prstGeom>
          <a:solidFill>
            <a:srgbClr val="151617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9" name="Text 16"/>
          <p:cNvSpPr/>
          <p:nvPr/>
        </p:nvSpPr>
        <p:spPr>
          <a:xfrm>
            <a:off x="536258" y="6935153"/>
            <a:ext cx="1676043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Testproduktion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536258" y="7278767"/>
            <a:ext cx="8003858" cy="214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Lav første testproduktion – smag, vurdér og juster.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8874681" y="2915126"/>
            <a:ext cx="2410778" cy="2513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Refleksionsspørgsmål</a:t>
            </a:r>
            <a:endParaRPr lang="en-US" sz="1550" dirty="0"/>
          </a:p>
        </p:txBody>
      </p:sp>
      <p:sp>
        <p:nvSpPr>
          <p:cNvPr id="22" name="Text 19"/>
          <p:cNvSpPr/>
          <p:nvPr/>
        </p:nvSpPr>
        <p:spPr>
          <a:xfrm>
            <a:off x="8874681" y="3300532"/>
            <a:ext cx="5226963" cy="214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Hvad virker godt?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8874681" y="3561874"/>
            <a:ext cx="5226963" cy="214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Hvad skal ændres i opskrift eller proces?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8874681" y="3823216"/>
            <a:ext cx="5226963" cy="214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Er produktet realistisk at lave i stort antal?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8874681" y="4084558"/>
            <a:ext cx="5226963" cy="214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Passer det til vores målgruppe?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8874681" y="4449723"/>
            <a:ext cx="5226963" cy="784027"/>
          </a:xfrm>
          <a:prstGeom prst="roundRect">
            <a:avLst>
              <a:gd name="adj" fmla="val 1166"/>
            </a:avLst>
          </a:prstGeom>
          <a:solidFill>
            <a:srgbClr val="D7D9DA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2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8745" y="4652248"/>
            <a:ext cx="167521" cy="134064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9310330" y="4617244"/>
            <a:ext cx="4657249" cy="42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Uge 49 handler om at afprøve idéer og justere, inden I går i fuld produktion.</a:t>
            </a:r>
            <a:endParaRPr lang="en-US" sz="1050" dirty="0"/>
          </a:p>
        </p:txBody>
      </p:sp>
      <p:sp>
        <p:nvSpPr>
          <p:cNvPr id="29" name="Tekstfelt 28">
            <a:extLst>
              <a:ext uri="{FF2B5EF4-FFF2-40B4-BE49-F238E27FC236}">
                <a16:creationId xmlns:a16="http://schemas.microsoft.com/office/drawing/2014/main" id="{2ECDB730-F29C-3EF2-A27C-A6B2CA7D43B9}"/>
              </a:ext>
            </a:extLst>
          </p:cNvPr>
          <p:cNvSpPr txBox="1"/>
          <p:nvPr/>
        </p:nvSpPr>
        <p:spPr>
          <a:xfrm>
            <a:off x="9558779" y="5921930"/>
            <a:ext cx="36165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I skal nu bruge 10 minutter på at </a:t>
            </a:r>
          </a:p>
          <a:p>
            <a:r>
              <a:rPr lang="da-DK" dirty="0"/>
              <a:t>Snakke og diskutere jeres produkter</a:t>
            </a:r>
          </a:p>
          <a:p>
            <a:r>
              <a:rPr lang="da-DK" dirty="0"/>
              <a:t>Og sammenhængen fra Jord til Bord.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2115" y="650796"/>
            <a:ext cx="9204722" cy="572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Uge 50 – Produktion og Forberedelse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15" y="1588889"/>
            <a:ext cx="915233" cy="10982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30348" y="1771888"/>
            <a:ext cx="3622953" cy="285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Justér Opskrifter / Tegninger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1830348" y="2167652"/>
            <a:ext cx="12067937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Finpuds opskrifter baseret på feedback fra testproduktion. Tilpas tider og mængder.</a:t>
            </a:r>
            <a:endParaRPr lang="en-US" sz="1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115" y="2687122"/>
            <a:ext cx="915233" cy="10982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830348" y="2870121"/>
            <a:ext cx="2437328" cy="285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Produktionsplan v2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1830348" y="3265884"/>
            <a:ext cx="12067937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Lav opdateret produktionsplan med realistiske tidsestimater og arbejdsfordeling.</a:t>
            </a:r>
            <a:endParaRPr lang="en-US" sz="14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115" y="3785354"/>
            <a:ext cx="915233" cy="109823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830348" y="3968353"/>
            <a:ext cx="5572601" cy="285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Kostudregning / Arbejdsplaner og Tegninger</a:t>
            </a:r>
            <a:endParaRPr lang="en-US" sz="1800" dirty="0"/>
          </a:p>
        </p:txBody>
      </p:sp>
      <p:sp>
        <p:nvSpPr>
          <p:cNvPr id="11" name="Text 6"/>
          <p:cNvSpPr/>
          <p:nvPr/>
        </p:nvSpPr>
        <p:spPr>
          <a:xfrm>
            <a:off x="1830348" y="4364117"/>
            <a:ext cx="12067937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Alle grupper laver kostudregning – ekstra fokus for ernæringsassistenter.</a:t>
            </a:r>
            <a:endParaRPr lang="en-US" sz="14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115" y="4883587"/>
            <a:ext cx="915233" cy="109823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830348" y="5066586"/>
            <a:ext cx="2288024" cy="285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Stand-design</a:t>
            </a:r>
            <a:endParaRPr lang="en-US" sz="1800" dirty="0"/>
          </a:p>
        </p:txBody>
      </p:sp>
      <p:sp>
        <p:nvSpPr>
          <p:cNvPr id="14" name="Text 8"/>
          <p:cNvSpPr/>
          <p:nvPr/>
        </p:nvSpPr>
        <p:spPr>
          <a:xfrm>
            <a:off x="1830348" y="5462349"/>
            <a:ext cx="12067937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Arbejd med skiltning, æstetik og hvordan I vil præsentere produkterne.</a:t>
            </a:r>
            <a:endParaRPr lang="en-US" sz="14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115" y="5981819"/>
            <a:ext cx="915233" cy="109823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830348" y="6164818"/>
            <a:ext cx="4525923" cy="285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Forproduktion / Opbygning af boder</a:t>
            </a:r>
            <a:endParaRPr lang="en-US" sz="1800" dirty="0"/>
          </a:p>
        </p:txBody>
      </p:sp>
      <p:sp>
        <p:nvSpPr>
          <p:cNvPr id="17" name="Text 10"/>
          <p:cNvSpPr/>
          <p:nvPr/>
        </p:nvSpPr>
        <p:spPr>
          <a:xfrm>
            <a:off x="1830348" y="6560582"/>
            <a:ext cx="12067937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Start produktion af elementer, der kan laves på forhånd og opbevares.</a:t>
            </a:r>
            <a:endParaRPr lang="en-US" sz="1400" dirty="0"/>
          </a:p>
        </p:txBody>
      </p:sp>
      <p:sp>
        <p:nvSpPr>
          <p:cNvPr id="18" name="Text 11"/>
          <p:cNvSpPr/>
          <p:nvPr/>
        </p:nvSpPr>
        <p:spPr>
          <a:xfrm>
            <a:off x="732115" y="7285911"/>
            <a:ext cx="13166169" cy="292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Uge 50 er den afgørende forberedelsesuge, hvor alle detaljer skal være på plads. Grundigt forarbejde her betyder mindre stress i uge 51.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659487"/>
            <a:ext cx="708243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Uge 50 – Stand og Æstetik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1775579"/>
            <a:ext cx="351162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Design af Jeres Stand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6280190" y="2346008"/>
            <a:ext cx="35361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En professionel stand handler ikke kun om at sælge produkter – den fortæller en historie om jeres fag og kvalitet.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280190" y="3794760"/>
            <a:ext cx="35361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Visuel identitet:</a:t>
            </a: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Hvad vil I gerne signalere om jeres fag?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6280190" y="4499253"/>
            <a:ext cx="35361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Skilte og information:</a:t>
            </a: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Tydelige, læsbare skilte med produktnavne og priser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6280190" y="5521285"/>
            <a:ext cx="35361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Pynt og farver:</a:t>
            </a: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Julefarver, dekorationer og lys skaber atmosfære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280190" y="6543318"/>
            <a:ext cx="35361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Logisk opbygning:</a:t>
            </a: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Gør det nemt for kunder at se og vælge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10308074" y="1775579"/>
            <a:ext cx="353615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Præsentation af Produkter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10308074" y="2718078"/>
            <a:ext cx="35361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Øv jer i at forklare jeres produkter professionelt: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10308074" y="3531751"/>
            <a:ext cx="35361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Hvad hedder produktet?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10308074" y="3918704"/>
            <a:ext cx="35361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 startAt="2"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Hvad indeholder det?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10308074" y="4305657"/>
            <a:ext cx="35361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 startAt="3"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Hvorfor er det specielt?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10308074" y="4692610"/>
            <a:ext cx="35361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 startAt="4"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Hvordan er det lavet?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10308074" y="5233392"/>
            <a:ext cx="3536156" cy="2113359"/>
          </a:xfrm>
          <a:prstGeom prst="roundRect">
            <a:avLst>
              <a:gd name="adj" fmla="val 433"/>
            </a:avLst>
          </a:prstGeom>
          <a:solidFill>
            <a:srgbClr val="D7D9DA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6432" y="5528667"/>
            <a:ext cx="248007" cy="198358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0952798" y="5481280"/>
            <a:ext cx="269307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Gode præsentationer øger salget og viser jeres faglige stolthed. Tømrer kan snakke om typer af træ og teknikker.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30" y="507206"/>
            <a:ext cx="5717143" cy="576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Uge 51 – Den Store Uge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830" y="1452443"/>
            <a:ext cx="553403" cy="1143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75661" y="1636871"/>
            <a:ext cx="2305764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Mandag: Overblik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1475661" y="2035731"/>
            <a:ext cx="12416909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Gennemgang af hele ugen, sidste justeringer og forberedelse af produktionslinjer.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532" y="2743676"/>
            <a:ext cx="553403" cy="11430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752362" y="2928104"/>
            <a:ext cx="3076813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Tirsdag: Stor Produktion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1752362" y="3326963"/>
            <a:ext cx="12140208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Hovedproduktionsdagen – her laves/færdiggøres de fleste produkter efter jeres plan.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233" y="4034909"/>
            <a:ext cx="553403" cy="11430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029063" y="4219337"/>
            <a:ext cx="2492097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Onsdag: Opsætning</a:t>
            </a:r>
            <a:endParaRPr lang="en-US" sz="1800" dirty="0"/>
          </a:p>
        </p:txBody>
      </p:sp>
      <p:sp>
        <p:nvSpPr>
          <p:cNvPr id="11" name="Text 6"/>
          <p:cNvSpPr/>
          <p:nvPr/>
        </p:nvSpPr>
        <p:spPr>
          <a:xfrm>
            <a:off x="2029063" y="4618196"/>
            <a:ext cx="11863507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Opstilling af boder, pynt og produkter. Afslut med prøvesalg for at teste flow.</a:t>
            </a:r>
            <a:endParaRPr lang="en-US" sz="14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934" y="5326142"/>
            <a:ext cx="553403" cy="11430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305764" y="5510570"/>
            <a:ext cx="2699504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Torsdag: Julemarked!</a:t>
            </a:r>
            <a:endParaRPr lang="en-US" sz="1800" dirty="0"/>
          </a:p>
        </p:txBody>
      </p:sp>
      <p:sp>
        <p:nvSpPr>
          <p:cNvPr id="14" name="Text 8"/>
          <p:cNvSpPr/>
          <p:nvPr/>
        </p:nvSpPr>
        <p:spPr>
          <a:xfrm>
            <a:off x="2305764" y="5909429"/>
            <a:ext cx="11586805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Det store show – vis hvad I kan! Professionalisme, gode produkter og godt samarbejde.</a:t>
            </a:r>
            <a:endParaRPr lang="en-US" sz="14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233" y="6617375"/>
            <a:ext cx="553403" cy="114300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2029063" y="6801803"/>
            <a:ext cx="2350294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Fredag: Oprydning</a:t>
            </a:r>
            <a:endParaRPr lang="en-US" sz="1800" dirty="0"/>
          </a:p>
        </p:txBody>
      </p:sp>
      <p:sp>
        <p:nvSpPr>
          <p:cNvPr id="17" name="Text 10"/>
          <p:cNvSpPr/>
          <p:nvPr/>
        </p:nvSpPr>
        <p:spPr>
          <a:xfrm>
            <a:off x="2029063" y="7200662"/>
            <a:ext cx="11863507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Rydning af stand og området. Refleksion over processen og resultatet.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18661"/>
            <a:ext cx="619577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Opgaver Alle Skal Lave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1735574"/>
            <a:ext cx="6422231" cy="1506736"/>
          </a:xfrm>
          <a:prstGeom prst="roundRect">
            <a:avLst>
              <a:gd name="adj" fmla="val 607"/>
            </a:avLst>
          </a:prstGeom>
          <a:solidFill>
            <a:srgbClr val="F8ECE4"/>
          </a:solidFill>
          <a:ln w="2286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4" name="Text 2"/>
          <p:cNvSpPr/>
          <p:nvPr/>
        </p:nvSpPr>
        <p:spPr>
          <a:xfrm>
            <a:off x="1015008" y="195679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Arbejdsplan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1015008" y="2386013"/>
            <a:ext cx="597979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Detaljeret plan med trin-for-trin beskrivelse af produktionen og tidsangivelser.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414379" y="1735574"/>
            <a:ext cx="6422231" cy="1506736"/>
          </a:xfrm>
          <a:prstGeom prst="roundRect">
            <a:avLst>
              <a:gd name="adj" fmla="val 607"/>
            </a:avLst>
          </a:prstGeom>
          <a:solidFill>
            <a:srgbClr val="F8ECE4"/>
          </a:solidFill>
          <a:ln w="2286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7" name="Text 5"/>
          <p:cNvSpPr/>
          <p:nvPr/>
        </p:nvSpPr>
        <p:spPr>
          <a:xfrm>
            <a:off x="7635597" y="195679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Produktionsplan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635597" y="2386013"/>
            <a:ext cx="597979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Oversigt over hvornår hvert produkt produceres, mængder og ansvarlige personer.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93790" y="3440668"/>
            <a:ext cx="6422231" cy="1506736"/>
          </a:xfrm>
          <a:prstGeom prst="roundRect">
            <a:avLst>
              <a:gd name="adj" fmla="val 607"/>
            </a:avLst>
          </a:prstGeom>
          <a:solidFill>
            <a:srgbClr val="F8ECE4"/>
          </a:solidFill>
          <a:ln w="2286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0" name="Text 8"/>
          <p:cNvSpPr/>
          <p:nvPr/>
        </p:nvSpPr>
        <p:spPr>
          <a:xfrm>
            <a:off x="1015008" y="3661886"/>
            <a:ext cx="417123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Hygiejne-ark / Sikkerheds plan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1015008" y="4091107"/>
            <a:ext cx="597979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Dokumentation af hygiejneprocedurer og sikkerhedsforanstaltninger i produktionen.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414379" y="3440668"/>
            <a:ext cx="6422231" cy="1506736"/>
          </a:xfrm>
          <a:prstGeom prst="roundRect">
            <a:avLst>
              <a:gd name="adj" fmla="val 607"/>
            </a:avLst>
          </a:prstGeom>
          <a:solidFill>
            <a:srgbClr val="F8ECE4"/>
          </a:solidFill>
          <a:ln w="2286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3" name="Text 11"/>
          <p:cNvSpPr/>
          <p:nvPr/>
        </p:nvSpPr>
        <p:spPr>
          <a:xfrm>
            <a:off x="7635597" y="366188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Skiltning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7635597" y="4091107"/>
            <a:ext cx="597979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Professionelle skilte med produktnavn, pris og allergener tydeligt angivet.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93790" y="5145762"/>
            <a:ext cx="6422231" cy="1506736"/>
          </a:xfrm>
          <a:prstGeom prst="roundRect">
            <a:avLst>
              <a:gd name="adj" fmla="val 607"/>
            </a:avLst>
          </a:prstGeom>
          <a:solidFill>
            <a:srgbClr val="F8ECE4"/>
          </a:solidFill>
          <a:ln w="2286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6" name="Text 14"/>
          <p:cNvSpPr/>
          <p:nvPr/>
        </p:nvSpPr>
        <p:spPr>
          <a:xfrm>
            <a:off x="1015008" y="5366980"/>
            <a:ext cx="584239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Varedeklaration / Fremvisning af tegninger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1015008" y="5796201"/>
            <a:ext cx="597979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Komplet liste over ingredienser, allergener og ernæringsindhold for hvert produkt.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7414379" y="5145762"/>
            <a:ext cx="6422231" cy="1506736"/>
          </a:xfrm>
          <a:prstGeom prst="roundRect">
            <a:avLst>
              <a:gd name="adj" fmla="val 607"/>
            </a:avLst>
          </a:prstGeom>
          <a:solidFill>
            <a:srgbClr val="F8ECE4"/>
          </a:solidFill>
          <a:ln w="2286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9" name="Text 17"/>
          <p:cNvSpPr/>
          <p:nvPr/>
        </p:nvSpPr>
        <p:spPr>
          <a:xfrm>
            <a:off x="7635597" y="536698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Refleksion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7635597" y="5796201"/>
            <a:ext cx="597979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Individuel og gruppebaseret refleksion over faglig stolthed og læring gennem projektet.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793790" y="6875740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Alt afleveres samlet pr. gruppe</a:t>
            </a: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– dokumentationen er lige så vigtig som selve produkterne. Den viser jeres professionelle tilgang til faget.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27140"/>
            <a:ext cx="888777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Refleksion – Hvad Er Du Stolt Af?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944053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Efter julemarkedet skal hver elev tage sig tid til at reflektere over forløbet. Refleksion er en vigtig del af jeres faglige udvikling.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2802374"/>
            <a:ext cx="446484" cy="446484"/>
          </a:xfrm>
          <a:prstGeom prst="roundRect">
            <a:avLst>
              <a:gd name="adj" fmla="val 2048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5" name="Text 3"/>
          <p:cNvSpPr/>
          <p:nvPr/>
        </p:nvSpPr>
        <p:spPr>
          <a:xfrm>
            <a:off x="1438632" y="2870597"/>
            <a:ext cx="346769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Hvad er jeg mest stolt af?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438632" y="3299817"/>
            <a:ext cx="575250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Identificér de øjeblikke, resultater eller processer, hvor du virkelig mærkede din faglighed.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439144" y="2802374"/>
            <a:ext cx="446484" cy="446484"/>
          </a:xfrm>
          <a:prstGeom prst="roundRect">
            <a:avLst>
              <a:gd name="adj" fmla="val 2048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8" name="Text 6"/>
          <p:cNvSpPr/>
          <p:nvPr/>
        </p:nvSpPr>
        <p:spPr>
          <a:xfrm>
            <a:off x="8083987" y="2870597"/>
            <a:ext cx="421886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Hvor brugte jeg min faglighed?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8083987" y="3299817"/>
            <a:ext cx="575262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Beskriv konkrete situationer, hvor du anvendte din viden og dine færdigheder.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793790" y="4331732"/>
            <a:ext cx="446484" cy="446484"/>
          </a:xfrm>
          <a:prstGeom prst="roundRect">
            <a:avLst>
              <a:gd name="adj" fmla="val 2048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1" name="Text 9"/>
          <p:cNvSpPr/>
          <p:nvPr/>
        </p:nvSpPr>
        <p:spPr>
          <a:xfrm>
            <a:off x="1438632" y="4399955"/>
            <a:ext cx="373177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Hvad lærte jeg i processen?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1438632" y="4829175"/>
            <a:ext cx="575250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Både fagligt og personligt – hvilke nye kompetencer har du tilegnet dig?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439144" y="4331732"/>
            <a:ext cx="446484" cy="446484"/>
          </a:xfrm>
          <a:prstGeom prst="roundRect">
            <a:avLst>
              <a:gd name="adj" fmla="val 2048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4" name="Text 12"/>
          <p:cNvSpPr/>
          <p:nvPr/>
        </p:nvSpPr>
        <p:spPr>
          <a:xfrm>
            <a:off x="8083987" y="4399955"/>
            <a:ext cx="5752624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Hvad ville jeg gøre anderledes næste gang?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8083987" y="5139333"/>
            <a:ext cx="575262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Konstruktiv evaluering hjælper dig med at udvikle dig videre i dit fag.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1091446" y="6220897"/>
            <a:ext cx="127451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Faglig stolthed = at kunne se sin egen udvikling.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1091446" y="6761678"/>
            <a:ext cx="127451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Når du kan se, hvordan du er blevet bedre, og hvad du har opnået, så har du grund til at være stolt.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793790" y="5997654"/>
            <a:ext cx="22860" cy="1304806"/>
          </a:xfrm>
          <a:prstGeom prst="rect">
            <a:avLst/>
          </a:prstGeom>
          <a:solidFill>
            <a:srgbClr val="151617"/>
          </a:solidFill>
          <a:ln/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497104"/>
            <a:ext cx="607826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Julemarkedet på Nytorv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4414838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Hvorfor vi gør det – og hvad I skal lære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8070" y="514350"/>
            <a:ext cx="7952780" cy="584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Hvorfor besøger vi julemarkedet?</a:t>
            </a:r>
            <a:endParaRPr lang="en-US" sz="3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70" y="1589603"/>
            <a:ext cx="6339007" cy="633900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50944" y="1547455"/>
            <a:ext cx="6339007" cy="1196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Dette besøg er ikke bare en hyggelig udflugt – det er en vigtig del af jeres faglige uddannelse. På Nytorv får I mulighed for at se, hvordan professionelle håndværkere og kokke løser de samme udfordringer, som I snart selv skal tackle.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7550944" y="2912507"/>
            <a:ext cx="6339007" cy="897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Her oplever I virkelighedsnær læring i praksis. I får indblik i professionelle løsninger på design, konstruktion og drift. Det giver jer konkrete idéer til jeres egen opsætning, når det bliver jeres tur til at skabe julemarked.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7550944" y="3978354"/>
            <a:ext cx="6339007" cy="897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Mest værdifuldt er forståelsen af, hvordan et rigtigt julemarked fungerer – fra morgenens forberedelser til aftenens nedpakning. Det er denne helhedsforståelse, der skal inspirere jeres eget projekt.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37178"/>
            <a:ext cx="815506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Hvorfor afholder vi julemarked?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254091"/>
            <a:ext cx="6422231" cy="2269927"/>
          </a:xfrm>
          <a:prstGeom prst="roundRect">
            <a:avLst>
              <a:gd name="adj" fmla="val 3672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" name="Shape 2"/>
          <p:cNvSpPr/>
          <p:nvPr/>
        </p:nvSpPr>
        <p:spPr>
          <a:xfrm>
            <a:off x="999768" y="2460069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3479" y="2623661"/>
            <a:ext cx="267891" cy="2678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9768" y="3253740"/>
            <a:ext cx="268545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Planlægning i praksis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9768" y="3682960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 lærer at planlægge, producere og præsentere som professionelle. Fra idé til færdigt resultat.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7414379" y="2254091"/>
            <a:ext cx="6422231" cy="2269927"/>
          </a:xfrm>
          <a:prstGeom prst="roundRect">
            <a:avLst>
              <a:gd name="adj" fmla="val 3672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Shape 6"/>
          <p:cNvSpPr/>
          <p:nvPr/>
        </p:nvSpPr>
        <p:spPr>
          <a:xfrm>
            <a:off x="7620357" y="2460069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84068" y="2623661"/>
            <a:ext cx="267891" cy="26789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620357" y="325374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Rigtige gæster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7620357" y="3682960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 får autentiske gæster at arbejde for – ikke øvelsesopgaver, men ægte kundeoplevelser.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793790" y="4722376"/>
            <a:ext cx="6422231" cy="2269927"/>
          </a:xfrm>
          <a:prstGeom prst="roundRect">
            <a:avLst>
              <a:gd name="adj" fmla="val 3672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4" name="Shape 10"/>
          <p:cNvSpPr/>
          <p:nvPr/>
        </p:nvSpPr>
        <p:spPr>
          <a:xfrm>
            <a:off x="999768" y="4928354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63479" y="5091946"/>
            <a:ext cx="267891" cy="26789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99768" y="5722025"/>
            <a:ext cx="278987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Teamwork under pres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99768" y="6151245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 får erfaring med teamwork i en virkelig situation, hvor jeres samarbejde betyder noget.</a:t>
            </a:r>
            <a:endParaRPr lang="en-US" sz="1550" dirty="0"/>
          </a:p>
        </p:txBody>
      </p:sp>
      <p:sp>
        <p:nvSpPr>
          <p:cNvPr id="18" name="Shape 13"/>
          <p:cNvSpPr/>
          <p:nvPr/>
        </p:nvSpPr>
        <p:spPr>
          <a:xfrm>
            <a:off x="7414379" y="4722376"/>
            <a:ext cx="6422231" cy="2269927"/>
          </a:xfrm>
          <a:prstGeom prst="roundRect">
            <a:avLst>
              <a:gd name="adj" fmla="val 3672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9" name="Shape 14"/>
          <p:cNvSpPr/>
          <p:nvPr/>
        </p:nvSpPr>
        <p:spPr>
          <a:xfrm>
            <a:off x="7620357" y="4928354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84068" y="5091946"/>
            <a:ext cx="267891" cy="26789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620357" y="5722025"/>
            <a:ext cx="294632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Stolthed over resultatet</a:t>
            </a:r>
            <a:endParaRPr lang="en-US" sz="1950" dirty="0"/>
          </a:p>
        </p:txBody>
      </p:sp>
      <p:sp>
        <p:nvSpPr>
          <p:cNvPr id="22" name="Text 16"/>
          <p:cNvSpPr/>
          <p:nvPr/>
        </p:nvSpPr>
        <p:spPr>
          <a:xfrm>
            <a:off x="7620357" y="6151245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 skaber noget, der faktisk bliver brugt og vist frem – noget I kan være stolte af!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93750" y="497443"/>
            <a:ext cx="5284232" cy="552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Hvad er faglig stolthed?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6193750" y="1315283"/>
            <a:ext cx="176808" cy="220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Libre Baskerville Light" pitchFamily="34" charset="0"/>
                <a:ea typeface="Libre Baskerville Light" pitchFamily="34" charset="-122"/>
                <a:cs typeface="Libre Baskerville Light" pitchFamily="34" charset="-120"/>
              </a:rPr>
              <a:t>01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6193750" y="1592937"/>
            <a:ext cx="7729299" cy="22860"/>
          </a:xfrm>
          <a:prstGeom prst="rect">
            <a:avLst/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6" name="Text 3"/>
          <p:cNvSpPr/>
          <p:nvPr/>
        </p:nvSpPr>
        <p:spPr>
          <a:xfrm>
            <a:off x="6193750" y="1727002"/>
            <a:ext cx="2593300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Glæde ved håndværket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193750" y="2109430"/>
            <a:ext cx="7729299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At være glad for det, man laver – og mærke tilfredsheden ved et job gjort ordentligt.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193750" y="2701766"/>
            <a:ext cx="176808" cy="220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Libre Baskerville Light" pitchFamily="34" charset="0"/>
                <a:ea typeface="Libre Baskerville Light" pitchFamily="34" charset="-122"/>
                <a:cs typeface="Libre Baskerville Light" pitchFamily="34" charset="-120"/>
              </a:rPr>
              <a:t>02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193750" y="2979420"/>
            <a:ext cx="7729299" cy="22860"/>
          </a:xfrm>
          <a:prstGeom prst="rect">
            <a:avLst/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0" name="Text 7"/>
          <p:cNvSpPr/>
          <p:nvPr/>
        </p:nvSpPr>
        <p:spPr>
          <a:xfrm>
            <a:off x="6193750" y="3113484"/>
            <a:ext cx="2210514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Forklare dine valg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6193750" y="3495913"/>
            <a:ext cx="7729299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At kunne forklare sine faglige valg – hvorfor gjorde du netop sådan?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6193750" y="4088249"/>
            <a:ext cx="176808" cy="220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Libre Baskerville Light" pitchFamily="34" charset="0"/>
                <a:ea typeface="Libre Baskerville Light" pitchFamily="34" charset="-122"/>
                <a:cs typeface="Libre Baskerville Light" pitchFamily="34" charset="-120"/>
              </a:rPr>
              <a:t>03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6193750" y="4365903"/>
            <a:ext cx="7729299" cy="22860"/>
          </a:xfrm>
          <a:prstGeom prst="rect">
            <a:avLst/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4" name="Text 11"/>
          <p:cNvSpPr/>
          <p:nvPr/>
        </p:nvSpPr>
        <p:spPr>
          <a:xfrm>
            <a:off x="6193750" y="4499967"/>
            <a:ext cx="2210514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Ansvar for kvalitet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6193750" y="4882396"/>
            <a:ext cx="7729299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At tage ansvar for kvalitet i hver eneste detalje af dit arbejde.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6193750" y="5474732"/>
            <a:ext cx="176808" cy="220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Libre Baskerville Light" pitchFamily="34" charset="0"/>
                <a:ea typeface="Libre Baskerville Light" pitchFamily="34" charset="-122"/>
                <a:cs typeface="Libre Baskerville Light" pitchFamily="34" charset="-120"/>
              </a:rPr>
              <a:t>04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6193750" y="5752386"/>
            <a:ext cx="7729299" cy="22860"/>
          </a:xfrm>
          <a:prstGeom prst="rect">
            <a:avLst/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8" name="Text 15"/>
          <p:cNvSpPr/>
          <p:nvPr/>
        </p:nvSpPr>
        <p:spPr>
          <a:xfrm>
            <a:off x="6193750" y="5886450"/>
            <a:ext cx="2210514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Mod til at vise frem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193750" y="6268879"/>
            <a:ext cx="7729299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At turde vise sit arbejde frem med hovedet hævet: "Det her – det har jeg lavet!"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6193750" y="6883360"/>
            <a:ext cx="7729299" cy="848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Faglig stolthed er fundamentet for al god håndværkskunst. Det er følelsen af mestring og den professionelle identitet, I bygger gennem jeres uddannelse. På julemarkedet ser I faglig stolthed i praksis – brug det som inspiration til jeres eget arbejde.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0436" y="433388"/>
            <a:ext cx="6766203" cy="492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1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Hvad skal I kigge efter på Nytorv?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630436" y="1319808"/>
            <a:ext cx="2811780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Konstruktion og design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30436" y="1772841"/>
            <a:ext cx="6492478" cy="252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Hvordan boderne er bygget – materialer, samlinger og stabilitet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30436" y="2080141"/>
            <a:ext cx="6492478" cy="252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Hvordan de skaber stemning med lys, dekoration og farvesætning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30436" y="2387441"/>
            <a:ext cx="6492478" cy="252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Hvordan de arbejder praktisk i små rum og optimerer pladsen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30436" y="2694742"/>
            <a:ext cx="6492478" cy="252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Hvad der virker – og hvorfor det virker</a:t>
            </a:r>
            <a:endParaRPr lang="en-US" sz="12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5106" y="1339572"/>
            <a:ext cx="6492478" cy="649247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30436" y="8186618"/>
            <a:ext cx="13369528" cy="5043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Vær observante og nysgerrige. Tag noter, stil spørgsmål, og tænk over, hvordan I kan bruge det, I ser, i jeres eget projekt. De bedste løsninger er ofte de simpleste – men de kræver omtanke og erfaring at finde frem til.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437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37196" y="447437"/>
            <a:ext cx="5779889" cy="508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Gastronomi: Fokusområder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6137196" y="1199793"/>
            <a:ext cx="7842409" cy="1243489"/>
          </a:xfrm>
          <a:prstGeom prst="roundRect">
            <a:avLst>
              <a:gd name="adj" fmla="val 8824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Shape 2"/>
          <p:cNvSpPr/>
          <p:nvPr/>
        </p:nvSpPr>
        <p:spPr>
          <a:xfrm>
            <a:off x="6114336" y="1199793"/>
            <a:ext cx="91440" cy="1243489"/>
          </a:xfrm>
          <a:prstGeom prst="roundRect">
            <a:avLst>
              <a:gd name="adj" fmla="val 74735"/>
            </a:avLst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6" name="Text 3"/>
          <p:cNvSpPr/>
          <p:nvPr/>
        </p:nvSpPr>
        <p:spPr>
          <a:xfrm>
            <a:off x="6391275" y="1385292"/>
            <a:ext cx="2162770" cy="254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Menu og produktion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391275" y="1737003"/>
            <a:ext cx="7402830" cy="520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 hvordan de planlægger menu og producerer i meget små køkkener. Hvilket udstyr bruger de? Hvordan organiserer de arbejdsgangen?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137196" y="2605921"/>
            <a:ext cx="7842409" cy="1243489"/>
          </a:xfrm>
          <a:prstGeom prst="roundRect">
            <a:avLst>
              <a:gd name="adj" fmla="val 8824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Shape 6"/>
          <p:cNvSpPr/>
          <p:nvPr/>
        </p:nvSpPr>
        <p:spPr>
          <a:xfrm>
            <a:off x="6114336" y="2605921"/>
            <a:ext cx="91440" cy="1243489"/>
          </a:xfrm>
          <a:prstGeom prst="roundRect">
            <a:avLst>
              <a:gd name="adj" fmla="val 74735"/>
            </a:avLst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0" name="Text 7"/>
          <p:cNvSpPr/>
          <p:nvPr/>
        </p:nvSpPr>
        <p:spPr>
          <a:xfrm>
            <a:off x="6391275" y="2791420"/>
            <a:ext cx="2275880" cy="254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Hygiejne og workflow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391275" y="3143131"/>
            <a:ext cx="7402830" cy="520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Observer arbejdsprocesserne. Hvordan sikrer de god hygiejne? Hvordan er arbejdsflowet tilrettelagt for maksimal effektivitet?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137196" y="4012049"/>
            <a:ext cx="7842409" cy="1243489"/>
          </a:xfrm>
          <a:prstGeom prst="roundRect">
            <a:avLst>
              <a:gd name="adj" fmla="val 8824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Shape 10"/>
          <p:cNvSpPr/>
          <p:nvPr/>
        </p:nvSpPr>
        <p:spPr>
          <a:xfrm>
            <a:off x="6114336" y="4012049"/>
            <a:ext cx="91440" cy="1243489"/>
          </a:xfrm>
          <a:prstGeom prst="roundRect">
            <a:avLst>
              <a:gd name="adj" fmla="val 74735"/>
            </a:avLst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4" name="Text 11"/>
          <p:cNvSpPr/>
          <p:nvPr/>
        </p:nvSpPr>
        <p:spPr>
          <a:xfrm>
            <a:off x="6391275" y="4197548"/>
            <a:ext cx="2130028" cy="254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Præsentation og salg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391275" y="4549259"/>
            <a:ext cx="7402830" cy="520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Hvordan præsenterer de maden? Hvilke teknikker bruger de til at gøre produkterne indbydende og appellerende for kunderne?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137196" y="5418177"/>
            <a:ext cx="7842409" cy="1243489"/>
          </a:xfrm>
          <a:prstGeom prst="roundRect">
            <a:avLst>
              <a:gd name="adj" fmla="val 8824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7" name="Shape 14"/>
          <p:cNvSpPr/>
          <p:nvPr/>
        </p:nvSpPr>
        <p:spPr>
          <a:xfrm>
            <a:off x="6114336" y="5418177"/>
            <a:ext cx="91440" cy="1243489"/>
          </a:xfrm>
          <a:prstGeom prst="roundRect">
            <a:avLst>
              <a:gd name="adj" fmla="val 74735"/>
            </a:avLst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8" name="Text 15"/>
          <p:cNvSpPr/>
          <p:nvPr/>
        </p:nvSpPr>
        <p:spPr>
          <a:xfrm>
            <a:off x="6391275" y="5603677"/>
            <a:ext cx="2563178" cy="254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Kundekontakt og service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6391275" y="5955387"/>
            <a:ext cx="7402830" cy="520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Læg mærke til deres kommunikation med gæsterne. Hvordan skaber de en god kundeoplevelse selv under travlhed?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6137196" y="6844665"/>
            <a:ext cx="7842409" cy="951667"/>
          </a:xfrm>
          <a:prstGeom prst="roundRect">
            <a:avLst>
              <a:gd name="adj" fmla="val 7181"/>
            </a:avLst>
          </a:prstGeom>
          <a:solidFill>
            <a:srgbClr val="F3E4BF"/>
          </a:solidFill>
          <a:ln/>
        </p:spPr>
        <p:txBody>
          <a:bodyPr/>
          <a:lstStyle/>
          <a:p>
            <a:endParaRPr lang="da-DK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835" y="7088386"/>
            <a:ext cx="203359" cy="162639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6665833" y="7047905"/>
            <a:ext cx="7151132" cy="520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OBS:</a:t>
            </a:r>
            <a:r>
              <a:rPr lang="en-US" sz="12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I skal kopiere det gode – og forbedre resten! Vær kritiske og tænk over, hvad I selv ville gøre anderledes.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06291"/>
            <a:ext cx="596015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Tømrer: Fokusområder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823204"/>
            <a:ext cx="3074670" cy="307467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096232"/>
            <a:ext cx="307467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Konstruktion og materialer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5835610"/>
            <a:ext cx="3074670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Undersøg hvilke materialer der bruges, og hvordan konstruktionen er tænkt. Hvilke samlinger anvendes? Hvorfor er de valgt?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467" y="1823204"/>
            <a:ext cx="3074670" cy="307467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16467" y="5096232"/>
            <a:ext cx="281594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Stabilitet og sikkerhed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4116467" y="5525453"/>
            <a:ext cx="307467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Hvordan sikrer de, at boderne står stabilt? Hvad gør de for at håndtere belastning fra vind og mennesker?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9144" y="1823204"/>
            <a:ext cx="3074670" cy="307467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39144" y="509623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Facade og finish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7439144" y="5525453"/>
            <a:ext cx="307467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Observer facadeløsninger, detaljer og finish. Hvordan skaber de en indbydende og professionel fremtoning?</a:t>
            </a:r>
            <a:endParaRPr lang="en-US" sz="15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1821" y="1823204"/>
            <a:ext cx="3074789" cy="307478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761821" y="509635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Vejrbestandighed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10761821" y="5525572"/>
            <a:ext cx="3074789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Hvordan klarer de vind og vejr? Hvilke løsninger bruges til at beskytte både konstruktion og varer mod elementerne?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6633" y="472083"/>
            <a:ext cx="9979700" cy="5364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Brug det som inspiration til jeres eget arbejde</a:t>
            </a:r>
            <a:endParaRPr lang="en-US" sz="3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633" y="1459111"/>
            <a:ext cx="6419136" cy="64191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32251" y="1420416"/>
            <a:ext cx="6419136" cy="824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Jeres besøg på julemarkedet handler ikke om at kopiere slavisk, men om at blive inspireret og tænke kritisk over, hvad I ser. Det er jeres chance for at lære af andres erfaring – både deres succeser og deres fejl.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7532251" y="2437567"/>
            <a:ext cx="386239" cy="386239"/>
          </a:xfrm>
          <a:prstGeom prst="roundRect">
            <a:avLst>
              <a:gd name="adj" fmla="val 18668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6" name="Text 3"/>
          <p:cNvSpPr/>
          <p:nvPr/>
        </p:nvSpPr>
        <p:spPr>
          <a:xfrm>
            <a:off x="8090059" y="2496503"/>
            <a:ext cx="2145863" cy="268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Hvad gør de godt?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8090059" y="2936200"/>
            <a:ext cx="5861328" cy="549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Identificer de løsninger, der fungerer særligt godt. Hvad kan I lære af dem?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7532251" y="3828812"/>
            <a:ext cx="386239" cy="386239"/>
          </a:xfrm>
          <a:prstGeom prst="roundRect">
            <a:avLst>
              <a:gd name="adj" fmla="val 18668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Text 6"/>
          <p:cNvSpPr/>
          <p:nvPr/>
        </p:nvSpPr>
        <p:spPr>
          <a:xfrm>
            <a:off x="8090059" y="3887748"/>
            <a:ext cx="3117652" cy="268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Hvad fungerer mindre godt?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8090059" y="4327446"/>
            <a:ext cx="5861328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Vær kritiske. Hvad ville I gøre anderledes – og hvorfor?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7532251" y="4945380"/>
            <a:ext cx="386239" cy="386239"/>
          </a:xfrm>
          <a:prstGeom prst="roundRect">
            <a:avLst>
              <a:gd name="adj" fmla="val 18668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9"/>
          <p:cNvSpPr/>
          <p:nvPr/>
        </p:nvSpPr>
        <p:spPr>
          <a:xfrm>
            <a:off x="8090059" y="5004316"/>
            <a:ext cx="3322320" cy="268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Hvordan kan I gøre det bedre?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8090059" y="5444014"/>
            <a:ext cx="5861328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Brug jeres faglige viden til at tænke i forbedringer og innovative løsninger.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7532251" y="6061948"/>
            <a:ext cx="386239" cy="386239"/>
          </a:xfrm>
          <a:prstGeom prst="roundRect">
            <a:avLst>
              <a:gd name="adj" fmla="val 18668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5" name="Text 12"/>
          <p:cNvSpPr/>
          <p:nvPr/>
        </p:nvSpPr>
        <p:spPr>
          <a:xfrm>
            <a:off x="8090059" y="6120884"/>
            <a:ext cx="2867263" cy="268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Hvordan viser I faglighed?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8090059" y="6560582"/>
            <a:ext cx="5861328" cy="549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Overvej hvordan I kan demonstrere jeres faglige kunnen i jeres egne løsninger.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96653"/>
            <a:ext cx="961715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Bonusopgave: Dokumentér jeres fund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2813566"/>
            <a:ext cx="496133" cy="4961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37930" y="293131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Gode løsninger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1537930" y="3360539"/>
            <a:ext cx="565320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Tag billeder af konstruktioner, designs eller løsninger, der imponerer jer. Hvad gør dem effektive?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39144" y="2813566"/>
            <a:ext cx="496133" cy="49613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183285" y="2931319"/>
            <a:ext cx="272593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Materialer og detaljer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8183285" y="3360539"/>
            <a:ext cx="565332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Dokumentér interessante materialevalg, samlinger og håndværksmæssige detaljer.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3790" y="4392454"/>
            <a:ext cx="496133" cy="49613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37930" y="451020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Mad og menu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537930" y="4939427"/>
            <a:ext cx="565320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Foto af menukort, præsentation af retter og creative madløsninger i små køkkener.</a:t>
            </a:r>
            <a:endParaRPr lang="en-US" sz="15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39144" y="4392454"/>
            <a:ext cx="496133" cy="49613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183285" y="4510207"/>
            <a:ext cx="250936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Stemning og design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8183285" y="4939427"/>
            <a:ext cx="565332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Indfang atmosfæren – hvordan skabes den hyggelige julestemning gennem lys, farver og indretning?</a:t>
            </a:r>
            <a:endParaRPr lang="en-US" sz="1550" dirty="0"/>
          </a:p>
        </p:txBody>
      </p:sp>
      <p:sp>
        <p:nvSpPr>
          <p:cNvPr id="15" name="Text 9"/>
          <p:cNvSpPr/>
          <p:nvPr/>
        </p:nvSpPr>
        <p:spPr>
          <a:xfrm>
            <a:off x="793790" y="579774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Upload jeres billeder i Learnspace, så alle kan dele inspiration og læring. Husk at skrive en kort beskrivelse af, hvad der gjorde indtryk på jer, og hvorfor.</a:t>
            </a:r>
            <a:endParaRPr lang="en-US" sz="15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06316"/>
            <a:ext cx="7556421" cy="1240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750"/>
              </a:lnSpc>
              <a:buNone/>
            </a:pPr>
            <a:r>
              <a:rPr lang="en-US" sz="78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God tur!</a:t>
            </a:r>
            <a:endParaRPr lang="en-US" sz="7800" dirty="0"/>
          </a:p>
        </p:txBody>
      </p:sp>
      <p:sp>
        <p:nvSpPr>
          <p:cNvPr id="4" name="Shape 1"/>
          <p:cNvSpPr/>
          <p:nvPr/>
        </p:nvSpPr>
        <p:spPr>
          <a:xfrm>
            <a:off x="6280190" y="2544366"/>
            <a:ext cx="3679031" cy="1476256"/>
          </a:xfrm>
          <a:prstGeom prst="roundRect">
            <a:avLst>
              <a:gd name="adj" fmla="val 5647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486168" y="275034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🔍</a:t>
            </a: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Vær nysgerrige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486168" y="3179564"/>
            <a:ext cx="32670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Still spørgsmål og undersøg detaljerne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10157579" y="2544366"/>
            <a:ext cx="3679031" cy="1476256"/>
          </a:xfrm>
          <a:prstGeom prst="roundRect">
            <a:avLst>
              <a:gd name="adj" fmla="val 5647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10363557" y="2750344"/>
            <a:ext cx="279320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👷</a:t>
            </a: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Arbejd som fagfolk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363557" y="3179564"/>
            <a:ext cx="32670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Observer med professionelle øjne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280190" y="4218980"/>
            <a:ext cx="7556421" cy="1158716"/>
          </a:xfrm>
          <a:prstGeom prst="roundRect">
            <a:avLst>
              <a:gd name="adj" fmla="val 7194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1" name="Text 8"/>
          <p:cNvSpPr/>
          <p:nvPr/>
        </p:nvSpPr>
        <p:spPr>
          <a:xfrm>
            <a:off x="6486168" y="442495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💡</a:t>
            </a: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Find inspiration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486168" y="4854178"/>
            <a:ext cx="71444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Saml idéer til jeres eget projekt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6577846" y="5824180"/>
            <a:ext cx="72587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Husk: Man må godt kigge... men I må ikke spise jer igennem alle boderne! </a:t>
            </a:r>
            <a:r>
              <a:rPr lang="en-US" sz="15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😄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6280190" y="5600938"/>
            <a:ext cx="22860" cy="764024"/>
          </a:xfrm>
          <a:prstGeom prst="rect">
            <a:avLst/>
          </a:prstGeom>
          <a:solidFill>
            <a:srgbClr val="B88E23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15" name="Text 12"/>
          <p:cNvSpPr/>
          <p:nvPr/>
        </p:nvSpPr>
        <p:spPr>
          <a:xfrm>
            <a:off x="6280190" y="6588204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Vi glæder os til at se, hvilke idéer og inspiration I kommer hjem med. Brug dagen godt – det I lærer i dag, skal I bruge allerede om kort tid!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2145</Words>
  <Application>Microsoft Office PowerPoint</Application>
  <PresentationFormat>Brugerdefineret</PresentationFormat>
  <Paragraphs>240</Paragraphs>
  <Slides>21</Slides>
  <Notes>20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21</vt:i4>
      </vt:variant>
    </vt:vector>
  </HeadingPairs>
  <TitlesOfParts>
    <vt:vector size="29" baseType="lpstr">
      <vt:lpstr>Montserrat Light</vt:lpstr>
      <vt:lpstr>Arial</vt:lpstr>
      <vt:lpstr>Libre Baskerville</vt:lpstr>
      <vt:lpstr>DM Sans</vt:lpstr>
      <vt:lpstr>Inconsolata</vt:lpstr>
      <vt:lpstr>Montserrat Black</vt:lpstr>
      <vt:lpstr>Libre Baskerville Light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Victor Stewart</cp:lastModifiedBy>
  <cp:revision>3</cp:revision>
  <dcterms:created xsi:type="dcterms:W3CDTF">2025-12-02T08:42:28Z</dcterms:created>
  <dcterms:modified xsi:type="dcterms:W3CDTF">2025-12-02T08:53:39Z</dcterms:modified>
</cp:coreProperties>
</file>