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56" r:id="rId5"/>
    <p:sldId id="258" r:id="rId6"/>
    <p:sldId id="257" r:id="rId7"/>
    <p:sldId id="303" r:id="rId8"/>
    <p:sldId id="296" r:id="rId9"/>
    <p:sldId id="298" r:id="rId10"/>
    <p:sldId id="299" r:id="rId11"/>
    <p:sldId id="300" r:id="rId12"/>
    <p:sldId id="301" r:id="rId13"/>
    <p:sldId id="305" r:id="rId14"/>
    <p:sldId id="302" r:id="rId15"/>
    <p:sldId id="314" r:id="rId16"/>
    <p:sldId id="304" r:id="rId17"/>
    <p:sldId id="306" r:id="rId18"/>
    <p:sldId id="307" r:id="rId19"/>
    <p:sldId id="308" r:id="rId20"/>
    <p:sldId id="309" r:id="rId21"/>
    <p:sldId id="315" r:id="rId22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4" autoAdjust="0"/>
    <p:restoredTop sz="94637" autoAdjust="0"/>
  </p:normalViewPr>
  <p:slideViewPr>
    <p:cSldViewPr snapToGrid="0" snapToObjects="1">
      <p:cViewPr varScale="1">
        <p:scale>
          <a:sx n="90" d="100"/>
          <a:sy n="90" d="100"/>
        </p:scale>
        <p:origin x="116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A1B2A-D4F5-4392-AB76-E36F95BF69E0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A81AE-5337-4B50-814B-F80E12FABC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98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Spændingsforstærkningen, kaldet </a:t>
            </a:r>
            <a:r>
              <a:rPr lang="da-DK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fortæller, hvor mange gange den tilførte signalspænding</a:t>
            </a: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forstærkes op.</a:t>
            </a:r>
          </a:p>
          <a:p>
            <a:endParaRPr lang="da-DK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er interesseret i at finde et udtryk for forstærkningen.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5138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541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3182F-1B3B-24FE-E640-B5517E7D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D6E474D-0853-8766-A104-7FC8E015D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2AFDFDD-ADEC-55E2-7298-4B5420BF9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68CF27A-43C1-C891-F10D-3845D60CA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091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09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7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490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14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668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384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1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01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2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15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2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FE434-8B21-134E-A023-7FC4DFD5310D}" type="datetimeFigureOut">
              <a:rPr lang="da-DK" smtClean="0"/>
              <a:t>30-09-2026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akv@mercantec.d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jkpo@mercantec.dk" TargetMode="External"/><Relationship Id="rId5" Type="http://schemas.openxmlformats.org/officeDocument/2006/relationships/hyperlink" Target="mailto:pefa@mercantec.dk" TargetMode="External"/><Relationship Id="rId4" Type="http://schemas.openxmlformats.org/officeDocument/2006/relationships/hyperlink" Target="mailto:jari@mercantec.d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cantec.dk/om-mercantec/livet-paa-skolen/regler-og-politikk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Intro og forventningsafstemning for H1 Efterår 2025</a:t>
            </a:r>
          </a:p>
        </p:txBody>
      </p:sp>
      <p:sp>
        <p:nvSpPr>
          <p:cNvPr id="8" name="Undertitel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000" dirty="0" err="1"/>
              <a:t>Mercantec</a:t>
            </a:r>
            <a:r>
              <a:rPr lang="da-DK" sz="2000" dirty="0"/>
              <a:t> elektronik</a:t>
            </a:r>
          </a:p>
        </p:txBody>
      </p:sp>
    </p:spTree>
    <p:extLst>
      <p:ext uri="{BB962C8B-B14F-4D97-AF65-F5344CB8AC3E}">
        <p14:creationId xmlns:p14="http://schemas.microsoft.com/office/powerpoint/2010/main" val="403474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656823"/>
            <a:ext cx="8326073" cy="360608"/>
          </a:xfrm>
        </p:spPr>
        <p:txBody>
          <a:bodyPr>
            <a:noAutofit/>
          </a:bodyPr>
          <a:lstStyle/>
          <a:p>
            <a:pPr algn="l"/>
            <a:r>
              <a:rPr lang="da-DK" sz="3200" dirty="0">
                <a:solidFill>
                  <a:srgbClr val="FF0000"/>
                </a:solidFill>
              </a:rPr>
              <a:t>Underviser</a:t>
            </a:r>
            <a:r>
              <a:rPr lang="da-DK" sz="3200" dirty="0"/>
              <a:t>, </a:t>
            </a:r>
            <a:r>
              <a:rPr lang="da-DK" sz="3200" dirty="0">
                <a:solidFill>
                  <a:schemeClr val="accent3"/>
                </a:solidFill>
              </a:rPr>
              <a:t>SPS, </a:t>
            </a:r>
            <a:r>
              <a:rPr lang="da-DK" sz="3200" dirty="0">
                <a:solidFill>
                  <a:schemeClr val="accent6"/>
                </a:solidFill>
              </a:rPr>
              <a:t>støtte</a:t>
            </a:r>
            <a:r>
              <a:rPr lang="da-DK" dirty="0"/>
              <a:t> </a:t>
            </a:r>
            <a:r>
              <a:rPr lang="da-DK" sz="3200" dirty="0"/>
              <a:t>og </a:t>
            </a:r>
            <a:r>
              <a:rPr lang="da-DK" sz="3200" dirty="0">
                <a:solidFill>
                  <a:schemeClr val="accent1"/>
                </a:solidFill>
              </a:rPr>
              <a:t>elever</a:t>
            </a:r>
            <a:r>
              <a:rPr lang="da-DK" sz="3200" dirty="0">
                <a:solidFill>
                  <a:srgbClr val="0070C0"/>
                </a:solidFill>
              </a:rPr>
              <a:t> </a:t>
            </a:r>
            <a:r>
              <a:rPr lang="da-DK" sz="3200" dirty="0"/>
              <a:t>på H1 Efterår 26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387A1412-F662-C697-5967-A44E87D3D63B}"/>
              </a:ext>
            </a:extLst>
          </p:cNvPr>
          <p:cNvSpPr txBox="1"/>
          <p:nvPr/>
        </p:nvSpPr>
        <p:spPr>
          <a:xfrm>
            <a:off x="1048437" y="1206170"/>
            <a:ext cx="617363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Martin Kruse Vestergaard;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3"/>
              </a:rPr>
              <a:t>makv@mercantec.dk</a:t>
            </a:r>
            <a:endParaRPr lang="nl-NL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da-DK" sz="1600" b="1" dirty="0">
                <a:solidFill>
                  <a:srgbClr val="FF0000"/>
                </a:solidFill>
              </a:rPr>
              <a:t>Jakob Riis: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4"/>
              </a:rPr>
              <a:t>jari@mercantec.dk</a:t>
            </a:r>
            <a:endParaRPr lang="da-DK" sz="1600" b="1" dirty="0">
              <a:solidFill>
                <a:srgbClr val="FF0000"/>
              </a:solidFill>
            </a:endParaRPr>
          </a:p>
          <a:p>
            <a:r>
              <a:rPr lang="nn-NO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Peter Faber;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5"/>
              </a:rPr>
              <a:t>pefa@mercantec.dk</a:t>
            </a:r>
            <a:endParaRPr lang="nl-NL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nn-NO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Jørgen K. Poulsen;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6"/>
              </a:rPr>
              <a:t>jkpo@mercantec.dk</a:t>
            </a:r>
            <a:endParaRPr lang="nn-NO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da-DK" sz="1600" b="1" dirty="0">
                <a:solidFill>
                  <a:schemeClr val="accent3"/>
                </a:solidFill>
              </a:rPr>
              <a:t>Karin Olsen</a:t>
            </a:r>
            <a:endParaRPr lang="da-DK" sz="1600" b="1" dirty="0">
              <a:solidFill>
                <a:schemeClr val="accent6"/>
              </a:solidFill>
            </a:endParaRPr>
          </a:p>
          <a:p>
            <a:r>
              <a:rPr lang="da-DK" sz="1600" b="1" dirty="0">
                <a:solidFill>
                  <a:schemeClr val="accent6"/>
                </a:solidFill>
              </a:rPr>
              <a:t>Hanne Silke Christensen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Andreas Anton Andersen</a:t>
            </a:r>
          </a:p>
          <a:p>
            <a:r>
              <a:rPr lang="da-DK" sz="1600" b="1" dirty="0" err="1">
                <a:solidFill>
                  <a:schemeClr val="accent1"/>
                </a:solidFill>
              </a:rPr>
              <a:t>Felippa</a:t>
            </a:r>
            <a:r>
              <a:rPr lang="da-DK" sz="1600" b="1" dirty="0">
                <a:solidFill>
                  <a:schemeClr val="accent1"/>
                </a:solidFill>
              </a:rPr>
              <a:t> Anna Kvist Baden M...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Jacob Dannesboe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Jacob Zakarias </a:t>
            </a:r>
            <a:r>
              <a:rPr lang="da-DK" sz="1600" b="1" dirty="0" err="1">
                <a:solidFill>
                  <a:schemeClr val="accent1"/>
                </a:solidFill>
              </a:rPr>
              <a:t>Karecki</a:t>
            </a:r>
            <a:endParaRPr lang="da-DK" sz="1600" b="1" dirty="0">
              <a:solidFill>
                <a:schemeClr val="accent1"/>
              </a:solidFill>
            </a:endParaRPr>
          </a:p>
          <a:p>
            <a:r>
              <a:rPr lang="da-DK" sz="1600" b="1" dirty="0">
                <a:solidFill>
                  <a:schemeClr val="accent1"/>
                </a:solidFill>
              </a:rPr>
              <a:t>Jonas Struve Bøndergaard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Mathias Rix Bak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Milla Laura Hansen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Simon Kjærgaard Riis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Adam Jørgen Mikael Niels K...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Lasse Lund Madsen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Mathias Tofte Petersen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Rasmus Pilgaard Kristensen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Chris Gideon Hansen (Kommer ind 2 uger)</a:t>
            </a:r>
          </a:p>
          <a:p>
            <a:r>
              <a:rPr lang="da-DK" sz="1600" b="1" dirty="0">
                <a:solidFill>
                  <a:schemeClr val="accent1"/>
                </a:solidFill>
              </a:rPr>
              <a:t>Aannguaq </a:t>
            </a:r>
            <a:r>
              <a:rPr lang="da-DK" sz="1600" b="1" dirty="0" err="1">
                <a:solidFill>
                  <a:schemeClr val="accent1"/>
                </a:solidFill>
              </a:rPr>
              <a:t>Aggu</a:t>
            </a:r>
            <a:r>
              <a:rPr lang="da-DK" sz="1600" b="1" dirty="0">
                <a:solidFill>
                  <a:schemeClr val="accent1"/>
                </a:solidFill>
              </a:rPr>
              <a:t> </a:t>
            </a:r>
            <a:r>
              <a:rPr lang="da-DK" sz="1600" b="1" dirty="0" err="1">
                <a:solidFill>
                  <a:schemeClr val="accent1"/>
                </a:solidFill>
              </a:rPr>
              <a:t>Angaju</a:t>
            </a:r>
            <a:r>
              <a:rPr lang="da-DK" sz="1600" b="1" dirty="0">
                <a:solidFill>
                  <a:schemeClr val="accent1"/>
                </a:solidFill>
              </a:rPr>
              <a:t> </a:t>
            </a:r>
            <a:r>
              <a:rPr lang="da-DK" sz="1600" b="1" dirty="0" err="1">
                <a:solidFill>
                  <a:schemeClr val="accent1"/>
                </a:solidFill>
              </a:rPr>
              <a:t>Isbos</a:t>
            </a:r>
            <a:r>
              <a:rPr lang="da-DK" sz="1600" b="1" dirty="0">
                <a:solidFill>
                  <a:schemeClr val="accent1"/>
                </a:solidFill>
              </a:rPr>
              <a:t>... (</a:t>
            </a:r>
            <a:r>
              <a:rPr lang="da-DK" sz="1600" b="1" dirty="0" err="1">
                <a:solidFill>
                  <a:schemeClr val="accent1"/>
                </a:solidFill>
              </a:rPr>
              <a:t>Angu</a:t>
            </a:r>
            <a:r>
              <a:rPr lang="da-DK" sz="1600" b="1" dirty="0">
                <a:solidFill>
                  <a:schemeClr val="accent1"/>
                </a:solidFill>
              </a:rPr>
              <a:t>) (Kommer ind 3 uger</a:t>
            </a:r>
            <a:r>
              <a:rPr lang="da-DK" sz="1600" b="1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183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2A0EF4F-6E8F-29EB-3A6D-53CBA40CAD10}"/>
              </a:ext>
            </a:extLst>
          </p:cNvPr>
          <p:cNvSpPr txBox="1"/>
          <p:nvPr/>
        </p:nvSpPr>
        <p:spPr>
          <a:xfrm>
            <a:off x="1094763" y="3059668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1. Du møder til tiden.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9DF8F9F2-E134-1F11-47F1-138F982C5FFB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6344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6FABD-8982-DC01-33B2-4BDBD518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A5CACF2C-EAB2-04A7-B768-BC40C4941F50}"/>
              </a:ext>
            </a:extLst>
          </p:cNvPr>
          <p:cNvSpPr txBox="1"/>
          <p:nvPr/>
        </p:nvSpPr>
        <p:spPr>
          <a:xfrm>
            <a:off x="1094763" y="3059668"/>
            <a:ext cx="72103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2. Du giver besked på Lectio, hvis du er       	forsinket eller ikke kommer. Du bedes  	kort beskrive årsagen.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09E8AE2-9DC1-AF85-BE43-01E464D53768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69395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4101C-2A09-101B-D64A-9425F58E0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F48C79E-BBC7-39F6-72C7-15D0408E6226}"/>
              </a:ext>
            </a:extLst>
          </p:cNvPr>
          <p:cNvSpPr txBox="1"/>
          <p:nvPr/>
        </p:nvSpPr>
        <p:spPr>
          <a:xfrm>
            <a:off x="688361" y="3059668"/>
            <a:ext cx="773597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3. Du møder forberedt.</a:t>
            </a:r>
          </a:p>
          <a:p>
            <a:pPr marL="914400" lvl="1" indent="-457200">
              <a:buFontTx/>
              <a:buChar char="-"/>
            </a:pPr>
            <a:r>
              <a:rPr lang="da-DK" sz="3200" dirty="0"/>
              <a:t>Du er bekendt med dagens emner.</a:t>
            </a:r>
          </a:p>
          <a:p>
            <a:pPr marL="914400" lvl="1" indent="-457200">
              <a:buFontTx/>
              <a:buChar char="-"/>
            </a:pPr>
            <a:r>
              <a:rPr lang="da-DK" sz="3200" dirty="0"/>
              <a:t>Du er frisk fordi du prioriter din læring.</a:t>
            </a:r>
          </a:p>
          <a:p>
            <a:pPr marL="914400" lvl="1" indent="-457200">
              <a:buFontTx/>
              <a:buChar char="-"/>
            </a:pPr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462FFAA-DFA6-1E06-626B-4660CE8F3671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9447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E5BD8-AC6D-432B-2A2C-96BD71C66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6A34F85-FE3D-2D00-87C4-B2CC324C85B3}"/>
              </a:ext>
            </a:extLst>
          </p:cNvPr>
          <p:cNvSpPr txBox="1"/>
          <p:nvPr/>
        </p:nvSpPr>
        <p:spPr>
          <a:xfrm>
            <a:off x="1094762" y="3059668"/>
            <a:ext cx="66014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4. Du lytter aktivt når der undervises.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0D62B15-5564-51D6-A1AF-3AA79B65714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242028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99035-EF58-8C11-DD48-94A3A135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387CBF8E-AE60-D3C9-0524-A3E24714CD16}"/>
              </a:ext>
            </a:extLst>
          </p:cNvPr>
          <p:cNvSpPr txBox="1"/>
          <p:nvPr/>
        </p:nvSpPr>
        <p:spPr>
          <a:xfrm>
            <a:off x="510563" y="2848001"/>
            <a:ext cx="801537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5. Du tager notater, der ikke bliver væk.</a:t>
            </a:r>
          </a:p>
          <a:p>
            <a:r>
              <a:rPr lang="da-DK" sz="3200" dirty="0"/>
              <a:t>	- Drøft gerne hvordan med medstuderende. 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1A800BF-8E44-5E5F-D049-B4AD377A09A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244198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54A6D-923F-EE2B-0F1B-E36664A42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BA31F553-C8C6-8ED8-E91B-1F774E237416}"/>
              </a:ext>
            </a:extLst>
          </p:cNvPr>
          <p:cNvSpPr txBox="1"/>
          <p:nvPr/>
        </p:nvSpPr>
        <p:spPr>
          <a:xfrm>
            <a:off x="1094763" y="3059668"/>
            <a:ext cx="79234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6. Du siger til, hvis der er noget du ikke forstår.</a:t>
            </a:r>
          </a:p>
          <a:p>
            <a:r>
              <a:rPr lang="da-DK" sz="3200" dirty="0"/>
              <a:t>	- Så er du helt sikkert ikke alene. </a:t>
            </a:r>
            <a:r>
              <a:rPr lang="da-DK" sz="3200" dirty="0">
                <a:sym typeface="Wingdings" panose="05000000000000000000" pitchFamily="2" charset="2"/>
              </a:rPr>
              <a:t></a:t>
            </a:r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E7B5C08-CFE8-8E61-7410-3A7CF33755A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82028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6A903-5C65-1B46-F876-DAD7767BE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CD7C6D17-193B-BD50-0CB4-522E8F3812FA}"/>
              </a:ext>
            </a:extLst>
          </p:cNvPr>
          <p:cNvSpPr txBox="1"/>
          <p:nvPr/>
        </p:nvSpPr>
        <p:spPr>
          <a:xfrm>
            <a:off x="1094762" y="3059668"/>
            <a:ext cx="7503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7. Du bremser mig/os - hvis du synes det går   	for stærkt.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2B96BBC-E4F5-F0B0-DFF1-CF693CCE2D45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60057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32858-81B0-1F78-672C-AEEC6C2B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A955233-76D8-27C7-2F52-390A1D7466EA}"/>
              </a:ext>
            </a:extLst>
          </p:cNvPr>
          <p:cNvSpPr txBox="1"/>
          <p:nvPr/>
        </p:nvSpPr>
        <p:spPr>
          <a:xfrm>
            <a:off x="1094763" y="3059668"/>
            <a:ext cx="76046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8. Du/I laver de stillede opgaver til din/jeres 	bedste formåen. 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8ED4A9E-AB18-28A8-EA66-3751E4BF5345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4062588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9EB2-DD1B-F856-369C-070C0D6DA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F069883C-DE78-3B18-2088-2AF119F40E04}"/>
              </a:ext>
            </a:extLst>
          </p:cNvPr>
          <p:cNvSpPr txBox="1"/>
          <p:nvPr/>
        </p:nvSpPr>
        <p:spPr>
          <a:xfrm>
            <a:off x="1094762" y="3059668"/>
            <a:ext cx="71683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9. Du hjælper din sidemand, hvis han har  	problemer.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333EB5EB-F3A3-1317-FC1C-29F4F240DAD7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3301670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73694-9DC9-C8FC-9A27-64A1A239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E7BA388-221D-227A-2223-451A51C56811}"/>
              </a:ext>
            </a:extLst>
          </p:cNvPr>
          <p:cNvSpPr txBox="1"/>
          <p:nvPr/>
        </p:nvSpPr>
        <p:spPr>
          <a:xfrm>
            <a:off x="1094762" y="3059668"/>
            <a:ext cx="71683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10. Du har en inkluderende tilgang til 			  klasse fællesskabet.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1BDD825E-404B-CC87-2963-98EF12BBBCA7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335056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D5D16-48AF-5BB4-FC0E-DA09312E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E2119647-5EAC-F864-FA89-BC269A9FF929}"/>
              </a:ext>
            </a:extLst>
          </p:cNvPr>
          <p:cNvSpPr txBox="1"/>
          <p:nvPr/>
        </p:nvSpPr>
        <p:spPr>
          <a:xfrm>
            <a:off x="1094762" y="3059668"/>
            <a:ext cx="77975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11. Du hjælper mig/os med at overholde 	    		  tiden.</a:t>
            </a:r>
            <a:r>
              <a:rPr lang="da-DK" sz="3200" dirty="0">
                <a:sym typeface="Wingdings" panose="05000000000000000000" pitchFamily="2" charset="2"/>
              </a:rPr>
              <a:t></a:t>
            </a:r>
            <a:endParaRPr lang="da-DK" sz="3200" dirty="0"/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1E52D2A3-FA9C-F6AC-439F-53A3228D4AC0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87776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57C73-0202-0465-9809-758A33527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61D5959-D991-D4E5-84DE-AC1FBB92B887}"/>
              </a:ext>
            </a:extLst>
          </p:cNvPr>
          <p:cNvSpPr txBox="1"/>
          <p:nvPr/>
        </p:nvSpPr>
        <p:spPr>
          <a:xfrm>
            <a:off x="1094762" y="3059668"/>
            <a:ext cx="7797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chemeClr val="accent2">
                    <a:lumMod val="75000"/>
                  </a:schemeClr>
                </a:solidFill>
              </a:rPr>
              <a:t>Dine forventninger. </a:t>
            </a:r>
            <a:r>
              <a:rPr lang="da-DK" sz="3200" dirty="0">
                <a:sym typeface="Wingdings" panose="05000000000000000000" pitchFamily="2" charset="2"/>
              </a:rPr>
              <a:t></a:t>
            </a:r>
            <a:endParaRPr lang="da-DK" sz="3200" dirty="0"/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8AFFAEE-A117-3773-DE31-65FF44A36900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2299793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07D79-EB18-4A36-AD5A-970A4A96D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18FB3EE-A185-F931-19B0-886BC18EFF47}"/>
              </a:ext>
            </a:extLst>
          </p:cNvPr>
          <p:cNvSpPr txBox="1"/>
          <p:nvPr/>
        </p:nvSpPr>
        <p:spPr>
          <a:xfrm>
            <a:off x="1094762" y="3059668"/>
            <a:ext cx="77975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hlinkClick r:id="rId2"/>
              </a:rPr>
              <a:t>https://www.mercantec.dk/om-mercantec/livet-paa-skolen/regler-og-politikker</a:t>
            </a:r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823557EC-DAB6-0907-77BE-D5780D038E2E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Skolens regler</a:t>
            </a:r>
          </a:p>
        </p:txBody>
      </p:sp>
    </p:spTree>
    <p:extLst>
      <p:ext uri="{BB962C8B-B14F-4D97-AF65-F5344CB8AC3E}">
        <p14:creationId xmlns:p14="http://schemas.microsoft.com/office/powerpoint/2010/main" val="2095819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27BE9-1382-7844-05AD-E782AB51B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0389BAF7-7CC2-4B8E-BD7B-F71C0B08CFD9}"/>
              </a:ext>
            </a:extLst>
          </p:cNvPr>
          <p:cNvSpPr txBox="1"/>
          <p:nvPr/>
        </p:nvSpPr>
        <p:spPr>
          <a:xfrm>
            <a:off x="1094763" y="1725053"/>
            <a:ext cx="7797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08:00-09:30	 Check in + Lektion 1 &amp; 2</a:t>
            </a:r>
          </a:p>
          <a:p>
            <a:r>
              <a:rPr lang="da-DK" sz="3200" dirty="0"/>
              <a:t>09:30-10:00	 Pause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63AFF83-78C5-7D51-970B-8C6C91D02BBD}"/>
              </a:ext>
            </a:extLst>
          </p:cNvPr>
          <p:cNvSpPr txBox="1"/>
          <p:nvPr/>
        </p:nvSpPr>
        <p:spPr>
          <a:xfrm>
            <a:off x="1094760" y="93065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Mødetider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AC57268E-1CB5-6E5C-2107-379975279786}"/>
              </a:ext>
            </a:extLst>
          </p:cNvPr>
          <p:cNvSpPr txBox="1"/>
          <p:nvPr/>
        </p:nvSpPr>
        <p:spPr>
          <a:xfrm>
            <a:off x="1094763" y="2716650"/>
            <a:ext cx="73445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10:00-11:25	 Lektion 3 &amp; 4</a:t>
            </a:r>
          </a:p>
          <a:p>
            <a:r>
              <a:rPr lang="da-DK" sz="3200" dirty="0"/>
              <a:t>11:25-12:00    Pause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3446BA4-2787-22B2-7B81-842E40F0270E}"/>
              </a:ext>
            </a:extLst>
          </p:cNvPr>
          <p:cNvSpPr txBox="1"/>
          <p:nvPr/>
        </p:nvSpPr>
        <p:spPr>
          <a:xfrm>
            <a:off x="1094763" y="3685665"/>
            <a:ext cx="6954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12:00-13:30	 Lektion 5 &amp; 6</a:t>
            </a:r>
          </a:p>
          <a:p>
            <a:r>
              <a:rPr lang="da-DK" sz="3200" dirty="0"/>
              <a:t>13:30-13:45    Pause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1077A14-6FFB-F300-7524-75FFB63E8DF3}"/>
              </a:ext>
            </a:extLst>
          </p:cNvPr>
          <p:cNvSpPr txBox="1"/>
          <p:nvPr/>
        </p:nvSpPr>
        <p:spPr>
          <a:xfrm>
            <a:off x="1094763" y="4699844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13:45-15:00	 Lektion 7 &amp; 8 </a:t>
            </a:r>
          </a:p>
          <a:p>
            <a:r>
              <a:rPr lang="da-DK" sz="3200" dirty="0"/>
              <a:t>15:00-15:15	 Check ud</a:t>
            </a:r>
          </a:p>
        </p:txBody>
      </p:sp>
    </p:spTree>
    <p:extLst>
      <p:ext uri="{BB962C8B-B14F-4D97-AF65-F5344CB8AC3E}">
        <p14:creationId xmlns:p14="http://schemas.microsoft.com/office/powerpoint/2010/main" val="288508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92092-B125-FFED-369D-82AC08A8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>
            <a:extLst>
              <a:ext uri="{FF2B5EF4-FFF2-40B4-BE49-F238E27FC236}">
                <a16:creationId xmlns:a16="http://schemas.microsoft.com/office/drawing/2014/main" id="{9C45B537-052B-190C-F72C-49AFEF64739D}"/>
              </a:ext>
            </a:extLst>
          </p:cNvPr>
          <p:cNvSpPr txBox="1"/>
          <p:nvPr/>
        </p:nvSpPr>
        <p:spPr>
          <a:xfrm>
            <a:off x="813731" y="90210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Emner for H1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60DD1F-DE00-0D02-DCAA-6960A239B20D}"/>
              </a:ext>
            </a:extLst>
          </p:cNvPr>
          <p:cNvSpPr txBox="1"/>
          <p:nvPr/>
        </p:nvSpPr>
        <p:spPr>
          <a:xfrm>
            <a:off x="1094762" y="4229218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3200" dirty="0"/>
          </a:p>
          <a:p>
            <a:endParaRPr lang="da-DK" sz="32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23824B7-CFBA-E6F2-3DFA-1D32D4BA1534}"/>
              </a:ext>
            </a:extLst>
          </p:cNvPr>
          <p:cNvSpPr txBox="1"/>
          <p:nvPr/>
        </p:nvSpPr>
        <p:spPr>
          <a:xfrm>
            <a:off x="813731" y="1568031"/>
            <a:ext cx="811635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/>
              <a:t>41. Måleteknik, fejlfinding og reparation.</a:t>
            </a:r>
          </a:p>
          <a:p>
            <a:r>
              <a:rPr lang="da-DK" sz="2800" dirty="0"/>
              <a:t>42. Forstærkerteknik (OPAMP + Transistor).</a:t>
            </a:r>
          </a:p>
          <a:p>
            <a:r>
              <a:rPr lang="da-DK" sz="2800" dirty="0"/>
              <a:t>43. Programmering i C.</a:t>
            </a:r>
          </a:p>
          <a:p>
            <a:r>
              <a:rPr lang="da-DK" sz="2800" dirty="0"/>
              <a:t>44-45. Digital- og mikroprocessorteknik.</a:t>
            </a:r>
          </a:p>
          <a:p>
            <a:r>
              <a:rPr lang="da-DK" sz="2800" dirty="0"/>
              <a:t>46. Forstærkerteknik- og transducere (</a:t>
            </a:r>
            <a:r>
              <a:rPr lang="da-DK" sz="2800" dirty="0" err="1"/>
              <a:t>Munchen</a:t>
            </a:r>
            <a:r>
              <a:rPr lang="da-DK" sz="2800" dirty="0"/>
              <a:t>).</a:t>
            </a:r>
          </a:p>
          <a:p>
            <a:r>
              <a:rPr lang="da-DK" sz="2800" dirty="0"/>
              <a:t>47. Transistor teknik (</a:t>
            </a:r>
            <a:r>
              <a:rPr lang="da-DK" sz="2800" dirty="0" err="1"/>
              <a:t>Munchen</a:t>
            </a:r>
            <a:r>
              <a:rPr lang="da-DK" sz="2800" dirty="0"/>
              <a:t>).</a:t>
            </a:r>
          </a:p>
          <a:p>
            <a:r>
              <a:rPr lang="da-DK" sz="2800" dirty="0"/>
              <a:t>48. Power Supply. </a:t>
            </a:r>
          </a:p>
          <a:p>
            <a:r>
              <a:rPr lang="da-DK" sz="2800" dirty="0"/>
              <a:t>49. Kvalitetslodning – Ålborg.</a:t>
            </a:r>
          </a:p>
          <a:p>
            <a:r>
              <a:rPr lang="da-DK" sz="2800" dirty="0"/>
              <a:t>50. Diagramtegning - og printlayout.</a:t>
            </a:r>
          </a:p>
          <a:p>
            <a:r>
              <a:rPr lang="da-DK" sz="2800" dirty="0"/>
              <a:t>51. Teknisk Innovation/Projekt.</a:t>
            </a:r>
          </a:p>
        </p:txBody>
      </p:sp>
    </p:spTree>
    <p:extLst>
      <p:ext uri="{BB962C8B-B14F-4D97-AF65-F5344CB8AC3E}">
        <p14:creationId xmlns:p14="http://schemas.microsoft.com/office/powerpoint/2010/main" val="2216306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D9B23-77AB-3661-FCC0-93C62C18A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>
            <a:extLst>
              <a:ext uri="{FF2B5EF4-FFF2-40B4-BE49-F238E27FC236}">
                <a16:creationId xmlns:a16="http://schemas.microsoft.com/office/drawing/2014/main" id="{D8C3C5B5-1CB8-47D9-B23E-3E5529F8F34B}"/>
              </a:ext>
            </a:extLst>
          </p:cNvPr>
          <p:cNvSpPr txBox="1"/>
          <p:nvPr/>
        </p:nvSpPr>
        <p:spPr>
          <a:xfrm>
            <a:off x="813731" y="90210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Første ugeplan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B7374FA-9789-26A8-3995-6F47237B8640}"/>
              </a:ext>
            </a:extLst>
          </p:cNvPr>
          <p:cNvSpPr txBox="1"/>
          <p:nvPr/>
        </p:nvSpPr>
        <p:spPr>
          <a:xfrm>
            <a:off x="1094762" y="4229218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3200" dirty="0"/>
          </a:p>
          <a:p>
            <a:endParaRPr lang="da-DK" sz="3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8B97AD-826F-B857-2877-B020453BA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446" y="995680"/>
            <a:ext cx="4366870" cy="51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1421"/>
      </p:ext>
    </p:extLst>
  </p:cSld>
  <p:clrMapOvr>
    <a:masterClrMapping/>
  </p:clrMapOvr>
</p:sld>
</file>

<file path=ppt/theme/theme1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80BF3CFFC25146BDCA34532F20B054" ma:contentTypeVersion="0" ma:contentTypeDescription="Opret et nyt dokument." ma:contentTypeScope="" ma:versionID="4cd08f979f282ec19e9aa5676edf19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B29A61-899C-4340-8C8C-6E87676E8F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8CC278-B0ED-454E-A0EC-861CB5A7B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D4CBFE6-5D26-4F56-9AD5-7B43C317A0E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4932</TotalTime>
  <Words>489</Words>
  <Application>Microsoft Office PowerPoint</Application>
  <PresentationFormat>Skærmshow (4:3)</PresentationFormat>
  <Paragraphs>81</Paragraphs>
  <Slides>18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Brugerdefineret design</vt:lpstr>
      <vt:lpstr>Intro og forventningsafstemning for H1 Efterår 2025</vt:lpstr>
      <vt:lpstr>Underviser, SPS, støtte og elever på H1 Efterår 26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MyMind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Høj Olsen</dc:creator>
  <cp:lastModifiedBy>Jakob Riis</cp:lastModifiedBy>
  <cp:revision>99</cp:revision>
  <dcterms:created xsi:type="dcterms:W3CDTF">2016-09-05T07:42:29Z</dcterms:created>
  <dcterms:modified xsi:type="dcterms:W3CDTF">2026-09-30T09:57:11Z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0x0101003E80BF3CFFC25146BDCA34532F20B054</vt:lpwstr>
  </property>
</Properties>
</file>